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51" r:id="rId3"/>
    <p:sldId id="300" r:id="rId4"/>
    <p:sldId id="301" r:id="rId5"/>
    <p:sldId id="311" r:id="rId6"/>
    <p:sldId id="317" r:id="rId7"/>
    <p:sldId id="302" r:id="rId8"/>
    <p:sldId id="383" r:id="rId9"/>
    <p:sldId id="353" r:id="rId10"/>
    <p:sldId id="354" r:id="rId11"/>
    <p:sldId id="355" r:id="rId12"/>
    <p:sldId id="356" r:id="rId13"/>
    <p:sldId id="357" r:id="rId14"/>
    <p:sldId id="358" r:id="rId15"/>
    <p:sldId id="360" r:id="rId16"/>
    <p:sldId id="361" r:id="rId17"/>
    <p:sldId id="362" r:id="rId18"/>
    <p:sldId id="363" r:id="rId19"/>
    <p:sldId id="364" r:id="rId20"/>
    <p:sldId id="387" r:id="rId21"/>
    <p:sldId id="365" r:id="rId22"/>
    <p:sldId id="366" r:id="rId23"/>
    <p:sldId id="367" r:id="rId24"/>
    <p:sldId id="368" r:id="rId25"/>
    <p:sldId id="369" r:id="rId26"/>
    <p:sldId id="384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6" r:id="rId38"/>
    <p:sldId id="381" r:id="rId39"/>
    <p:sldId id="38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2936" autoAdjust="0"/>
  </p:normalViewPr>
  <p:slideViewPr>
    <p:cSldViewPr>
      <p:cViewPr varScale="1">
        <p:scale>
          <a:sx n="76" d="100"/>
          <a:sy n="76" d="100"/>
        </p:scale>
        <p:origin x="183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8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key property is maintained.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the first step, the subtree 2,6,4 satisfies the key property.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the second step, the subtree 2,5,3,7,9,6,4 satisfies the key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5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Because</a:t>
                </a:r>
                <a:r>
                  <a:rPr lang="en-US" baseline="0" dirty="0" smtClean="0"/>
                  <a:t> the runtime of </a:t>
                </a:r>
                <a:r>
                  <a:rPr lang="en-US" baseline="0" dirty="0" err="1" smtClean="0"/>
                  <a:t>percolateUp</a:t>
                </a:r>
                <a:r>
                  <a:rPr lang="en-US" baseline="0" dirty="0" smtClean="0"/>
                  <a:t> is no more than a constant times the height of the heap, which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b="0" i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Because</a:t>
                </a:r>
                <a:r>
                  <a:rPr lang="en-US" baseline="0" dirty="0" smtClean="0"/>
                  <a:t> the runtime of </a:t>
                </a:r>
                <a:r>
                  <a:rPr lang="en-US" baseline="0" dirty="0" err="1" smtClean="0"/>
                  <a:t>percolateUp</a:t>
                </a:r>
                <a:r>
                  <a:rPr lang="en-US" baseline="0" dirty="0" smtClean="0"/>
                  <a:t> is no more than a constant times the height of the heap, which is </a:t>
                </a:r>
                <a:r>
                  <a:rPr lang="en-US" i="0" smtClean="0">
                    <a:latin typeface="Cambria Math"/>
                  </a:rPr>
                  <a:t>⌈</a:t>
                </a:r>
                <a:r>
                  <a:rPr lang="en-US" i="0" smtClean="0">
                    <a:latin typeface="Cambria Math"/>
                  </a:rPr>
                  <a:t>log_</a:t>
                </a:r>
                <a:r>
                  <a:rPr lang="en-US" b="0" i="0" smtClean="0">
                    <a:latin typeface="Cambria Math"/>
                  </a:rPr>
                  <a:t>2⁡〖(𝑛+1)〗 ⌉−1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9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swap</a:t>
            </a:r>
            <a:r>
              <a:rPr lang="en-US" baseline="0" dirty="0" smtClean="0"/>
              <a:t> and then decrement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03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idea is that if root is larger than either of its children, then swap the root with one of its children. The question is: which child to swap with?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5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smaller one of the child is 2...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key property is maintained.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73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Pass index (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/>
              <a:t>) of array element that needs to be percolated down.</a:t>
            </a:r>
          </a:p>
          <a:p>
            <a:endParaRPr lang="en-US" dirty="0" smtClean="0"/>
          </a:p>
          <a:p>
            <a:r>
              <a:rPr lang="en-US" dirty="0" smtClean="0"/>
              <a:t>id points</a:t>
            </a:r>
            <a:r>
              <a:rPr lang="en-US" baseline="0" dirty="0" smtClean="0"/>
              <a:t> to the current node and </a:t>
            </a:r>
            <a:r>
              <a:rPr lang="en-US" dirty="0" smtClean="0"/>
              <a:t>j</a:t>
            </a:r>
            <a:r>
              <a:rPr lang="en-US" baseline="0" dirty="0" smtClean="0"/>
              <a:t> points to the smaller children of id.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 is set to 2*id or 2*id+1, depending on which one is smaller.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 current node is smaller than or equal to the smaller child, the procedure stops; otherwise, swap id with j and move id to j, i.e., the smaller child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Another situation that the procedure stops is when we reach a leaf node, i.e., 2*id &gt;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87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Similarly,</a:t>
                </a:r>
                <a:r>
                  <a:rPr lang="en-US" baseline="0" dirty="0" smtClean="0"/>
                  <a:t> the runtime of </a:t>
                </a:r>
                <a:r>
                  <a:rPr lang="en-US" baseline="0" dirty="0" err="1" smtClean="0"/>
                  <a:t>percolateDown</a:t>
                </a:r>
                <a:r>
                  <a:rPr lang="en-US" baseline="0" dirty="0" smtClean="0"/>
                  <a:t> is no more than a constant times the height of the heap, which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b="0" i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Similarly,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the runtime of </a:t>
                </a:r>
                <a:r>
                  <a:rPr lang="en-US" baseline="0" dirty="0" err="1" smtClean="0"/>
                  <a:t>percolateDown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is no more than a constant times the height of the heap, which is </a:t>
                </a:r>
                <a:r>
                  <a:rPr lang="en-US" i="0" smtClean="0">
                    <a:latin typeface="Cambria Math"/>
                  </a:rPr>
                  <a:t>⌈log_</a:t>
                </a:r>
                <a:r>
                  <a:rPr lang="en-US" b="0" i="0" smtClean="0">
                    <a:latin typeface="Cambria Math"/>
                  </a:rPr>
                  <a:t>2⁡〖(𝑛+1)〗 ⌉−1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6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O(log 2) + ... + O(log (n-1)) + O(log n) = O(n log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6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worst case time complexity of percolating down a node at level h-1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is O(1), at level h-2 is O(2), etc. 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worst case time complexity of percolating down a node at level </a:t>
                </a:r>
                <a:r>
                  <a:rPr lang="en-US" b="0" i="0" dirty="0" smtClean="0">
                    <a:latin typeface="Cambria Math"/>
                  </a:rPr>
                  <a:t>ℎ</a:t>
                </a:r>
                <a:r>
                  <a:rPr lang="en-US" dirty="0" smtClean="0"/>
                  <a:t> is </a:t>
                </a:r>
                <a:r>
                  <a:rPr lang="en-US" b="0" i="0" smtClean="0">
                    <a:latin typeface="Cambria Math"/>
                  </a:rPr>
                  <a:t>0</a:t>
                </a:r>
                <a:r>
                  <a:rPr lang="en-US" dirty="0" smtClean="0"/>
                  <a:t>, at level </a:t>
                </a:r>
                <a:r>
                  <a:rPr lang="en-US" b="0" i="0" smtClean="0">
                    <a:latin typeface="Cambria Math"/>
                  </a:rPr>
                  <a:t>ℎ−1</a:t>
                </a:r>
                <a:r>
                  <a:rPr lang="en-US" dirty="0" smtClean="0"/>
                  <a:t> is </a:t>
                </a:r>
                <a:r>
                  <a:rPr lang="en-US" b="0" i="0" smtClean="0">
                    <a:latin typeface="Cambria Math"/>
                  </a:rPr>
                  <a:t>𝑂(1)</a:t>
                </a:r>
                <a:r>
                  <a:rPr lang="en-US" dirty="0" smtClean="0"/>
                  <a:t>, etc.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2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0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Since </a:t>
                </a:r>
                <a:r>
                  <a:rPr lang="en-US" dirty="0" err="1" smtClean="0"/>
                  <a:t>percolate</a:t>
                </a:r>
                <a:r>
                  <a:rPr lang="en-US" baseline="0" dirty="0" err="1" smtClean="0"/>
                  <a:t>Down</a:t>
                </a:r>
                <a:r>
                  <a:rPr lang="en-US" baseline="0" dirty="0" smtClean="0"/>
                  <a:t> is called on node with child and the nodes at level h are leaf nodes</a:t>
                </a:r>
                <a:r>
                  <a:rPr lang="en-US" dirty="0" smtClean="0"/>
                  <a:t>, the upper</a:t>
                </a:r>
                <a:r>
                  <a:rPr lang="en-US" baseline="0" dirty="0" smtClean="0"/>
                  <a:t> bound of the summation is k=h-1.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Since the </a:t>
                </a:r>
                <a:r>
                  <a:rPr lang="en-US" dirty="0" smtClean="0"/>
                  <a:t>time complexity of percolating down a node at level </a:t>
                </a:r>
                <a:r>
                  <a:rPr lang="en-US" b="0" i="0" dirty="0" smtClean="0">
                    <a:latin typeface="Cambria Math"/>
                  </a:rPr>
                  <a:t>ℎ</a:t>
                </a:r>
                <a:r>
                  <a:rPr lang="en-US" dirty="0" smtClean="0"/>
                  <a:t> is </a:t>
                </a:r>
                <a:r>
                  <a:rPr lang="en-US" b="0" i="0" smtClean="0">
                    <a:latin typeface="Cambria Math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/>
                  <a:t>we ignore k=h.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50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2^(h+1) – 2 – h &lt; 2^(h+1) - </a:t>
            </a:r>
            <a:r>
              <a:rPr lang="en-US" smtClean="0"/>
              <a:t>2 = </a:t>
            </a:r>
            <a:r>
              <a:rPr lang="en-US" dirty="0" smtClean="0"/>
              <a:t>2</a:t>
            </a:r>
            <a:r>
              <a:rPr lang="en-US" baseline="0" dirty="0" smtClean="0"/>
              <a:t>x2^h – 2 = 2(n+1) – 2 = 2n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82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5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After I</a:t>
            </a:r>
            <a:r>
              <a:rPr lang="en-US" altLang="zh-CN" baseline="0" dirty="0" smtClean="0"/>
              <a:t> give the first 11 numbers, you tell me 6-th. </a:t>
            </a:r>
            <a:r>
              <a:rPr lang="en-US" altLang="zh-CN" dirty="0" smtClean="0"/>
              <a:t>You can do this in</a:t>
            </a:r>
            <a:r>
              <a:rPr lang="en-US" altLang="zh-CN" baseline="0" dirty="0" smtClean="0"/>
              <a:t> linear time using linear-time selection algorithm.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08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 n is even and new item &gt; min(</a:t>
            </a:r>
            <a:r>
              <a:rPr lang="en-US" altLang="zh-CN" dirty="0" err="1" smtClean="0"/>
              <a:t>minHeap</a:t>
            </a:r>
            <a:r>
              <a:rPr lang="en-US" altLang="zh-CN" dirty="0" smtClean="0"/>
              <a:t>), if we</a:t>
            </a:r>
            <a:r>
              <a:rPr lang="en-US" altLang="zh-CN" baseline="0" dirty="0" smtClean="0"/>
              <a:t> insert the item into </a:t>
            </a:r>
            <a:r>
              <a:rPr lang="en-US" altLang="zh-CN" baseline="0" dirty="0" err="1" smtClean="0"/>
              <a:t>minHeap</a:t>
            </a:r>
            <a:r>
              <a:rPr lang="en-US" altLang="zh-CN" baseline="0" dirty="0" smtClean="0"/>
              <a:t>, the invariant is violated. So, we should first move the min item in </a:t>
            </a:r>
            <a:r>
              <a:rPr lang="en-US" altLang="zh-CN" baseline="0" dirty="0" err="1" smtClean="0"/>
              <a:t>minHeap</a:t>
            </a:r>
            <a:r>
              <a:rPr lang="en-US" altLang="zh-CN" baseline="0" dirty="0" smtClean="0"/>
              <a:t> to </a:t>
            </a:r>
            <a:r>
              <a:rPr lang="en-US" altLang="zh-CN" baseline="0" dirty="0" err="1" smtClean="0"/>
              <a:t>maxHeap</a:t>
            </a:r>
            <a:r>
              <a:rPr lang="en-US" altLang="zh-CN" baseline="0" dirty="0" smtClean="0"/>
              <a:t> and then insert the item into </a:t>
            </a:r>
            <a:r>
              <a:rPr lang="en-US" altLang="zh-CN" baseline="0" dirty="0" err="1" smtClean="0"/>
              <a:t>minHeap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3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like a queue.</a:t>
            </a:r>
            <a:r>
              <a:rPr lang="en-US" baseline="0" dirty="0" smtClean="0"/>
              <a:t> You can add an item into the queue or remove an item from the queue. The difference is that each item has a key and you remove items based on the order of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baseline="0" dirty="0" smtClean="0"/>
              <a:t> VIP customer into the priority queue based on the priority (platinum member, gold member, silver member, regular customer). Then, </a:t>
            </a:r>
            <a:r>
              <a:rPr lang="en-US" baseline="0" dirty="0" err="1" smtClean="0"/>
              <a:t>dequeueMin</a:t>
            </a:r>
            <a:r>
              <a:rPr lang="en-US" baseline="0" dirty="0" smtClean="0"/>
              <a:t> returns the one with the highest priority.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Network bandwidth management: priority is measured by the priority of the package for sending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Discrete event simulation: priority is measured by the triggering time. For example, A triggers B, C, and D. B triggers E. E may be before C and 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n be the size. For </a:t>
            </a:r>
            <a:r>
              <a:rPr lang="en-US" sz="1200" dirty="0" smtClean="0"/>
              <a:t>an unsorted array-based implementation: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isEmpty</a:t>
            </a:r>
            <a:r>
              <a:rPr lang="en-US" sz="1200" baseline="0" dirty="0" smtClean="0"/>
              <a:t>/size/</a:t>
            </a:r>
            <a:r>
              <a:rPr lang="en-US" sz="1200" baseline="0" dirty="0" err="1" smtClean="0"/>
              <a:t>enqueue</a:t>
            </a:r>
            <a:r>
              <a:rPr lang="en-US" sz="1200" baseline="0" dirty="0" smtClean="0"/>
              <a:t>: O(1); </a:t>
            </a:r>
            <a:r>
              <a:rPr lang="en-US" sz="1200" baseline="0" dirty="0" err="1" smtClean="0"/>
              <a:t>dequeueMin</a:t>
            </a:r>
            <a:r>
              <a:rPr lang="en-US" sz="1200" baseline="0" dirty="0" smtClean="0"/>
              <a:t>: O(n); </a:t>
            </a:r>
            <a:r>
              <a:rPr lang="en-US" sz="1200" baseline="0" dirty="0" err="1" smtClean="0"/>
              <a:t>getMin</a:t>
            </a:r>
            <a:r>
              <a:rPr lang="en-US" sz="1200" baseline="0" dirty="0" smtClean="0"/>
              <a:t>: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2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9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complete binary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C and D.</a:t>
            </a:r>
          </a:p>
          <a:p>
            <a:r>
              <a:rPr lang="en-US" dirty="0" smtClean="0"/>
              <a:t>When 2^h&lt;=</a:t>
            </a:r>
            <a:r>
              <a:rPr lang="en-US" dirty="0" smtClean="0"/>
              <a:t>n</a:t>
            </a:r>
            <a:r>
              <a:rPr lang="en-US" dirty="0" smtClean="0"/>
              <a:t>&lt;=2^{h+1}-1, </a:t>
            </a:r>
            <a:r>
              <a:rPr lang="en-US" dirty="0" smtClean="0"/>
              <a:t>the height is </a:t>
            </a:r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1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node</a:t>
            </a:r>
            <a:r>
              <a:rPr lang="en-US" baseline="0" dirty="0" smtClean="0"/>
              <a:t> 6 has no left child, while node 5 has.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node</a:t>
            </a:r>
            <a:r>
              <a:rPr lang="en-US" baseline="0" dirty="0" smtClean="0"/>
              <a:t> 5 has no right child.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1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10/21/2018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52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Priority Queues and Heaps</a:t>
            </a:r>
          </a:p>
          <a:p>
            <a:pPr algn="l"/>
            <a:r>
              <a:rPr lang="en-US" altLang="zh-CN" b="1" dirty="0" smtClean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what a priority queue is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what a min heap 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how a min heap performs </a:t>
            </a:r>
            <a:r>
              <a:rPr lang="en-US" dirty="0" err="1" smtClean="0"/>
              <a:t>enqueue</a:t>
            </a:r>
            <a:r>
              <a:rPr lang="en-US" dirty="0" smtClean="0"/>
              <a:t> and </a:t>
            </a:r>
            <a:r>
              <a:rPr lang="en-US" dirty="0" err="1" smtClean="0"/>
              <a:t>extractMin</a:t>
            </a:r>
            <a:r>
              <a:rPr lang="en-US" smtClean="0"/>
              <a:t> operations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how to efficiently initialize a min heap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Heap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min heap is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binary heap</a:t>
                </a:r>
                <a:r>
                  <a:rPr lang="en-US" dirty="0" smtClean="0"/>
                  <a:t>, and</a:t>
                </a:r>
              </a:p>
              <a:p>
                <a:pPr lvl="1"/>
                <a:r>
                  <a:rPr lang="en-US" dirty="0" smtClean="0"/>
                  <a:t>a tree where for </a:t>
                </a:r>
                <a:r>
                  <a:rPr lang="en-US" b="1" dirty="0">
                    <a:solidFill>
                      <a:srgbClr val="C00000"/>
                    </a:solidFill>
                  </a:rPr>
                  <a:t>any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, the key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is smaller than or equal to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) the keys of any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descendants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u="sng" dirty="0" smtClean="0"/>
                  <a:t>Property</a:t>
                </a:r>
                <a:r>
                  <a:rPr lang="en-US" dirty="0" smtClean="0"/>
                  <a:t>: The key of the root of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any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 is always the smallest among all the keys in that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547151" y="4173245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24193" y="4173111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33CC"/>
                </a:solidFill>
              </a:rPr>
              <a:t>Example</a:t>
            </a:r>
            <a:endParaRPr lang="en-US" sz="2400" b="1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4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</a:t>
            </a:r>
            <a:r>
              <a:rPr lang="en-US" dirty="0"/>
              <a:t>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the keys of nodes </a:t>
            </a:r>
            <a:r>
              <a:rPr lang="en-US" b="1" dirty="0" smtClean="0">
                <a:solidFill>
                  <a:srgbClr val="0000FF"/>
                </a:solidFill>
              </a:rPr>
              <a:t>across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subtrees</a:t>
            </a:r>
            <a:r>
              <a:rPr lang="en-US" dirty="0" smtClean="0"/>
              <a:t> have no required relationship.</a:t>
            </a:r>
          </a:p>
          <a:p>
            <a:pPr lvl="1"/>
            <a:r>
              <a:rPr lang="en-US" dirty="0" smtClean="0"/>
              <a:t>Different from binary search trees, which we will show later.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78475" y="1676400"/>
            <a:ext cx="4387049" cy="2303755"/>
            <a:chOff x="2150183" y="2167987"/>
            <a:chExt cx="4387049" cy="2303755"/>
          </a:xfrm>
        </p:grpSpPr>
        <p:sp>
          <p:nvSpPr>
            <p:cNvPr id="26" name="Oval 2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stCxn id="26" idx="3"/>
              <a:endCxn id="2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7" idx="3"/>
              <a:endCxn id="2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stCxn id="26" idx="5"/>
              <a:endCxn id="3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1" idx="5"/>
              <a:endCxn id="3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>
              <a:stCxn id="27" idx="5"/>
              <a:endCxn id="3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31" idx="3"/>
              <a:endCxn id="3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/>
            <p:cNvCxnSpPr>
              <a:stCxn id="28" idx="3"/>
              <a:endCxn id="3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3"/>
              <a:endCxn id="4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8" idx="5"/>
              <a:endCxn id="4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75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the Height of a Heap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</a:t>
            </a:r>
            <a:r>
              <a:rPr lang="en-US" dirty="0" smtClean="0"/>
              <a:t>Nodes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63600" y="1417638"/>
                <a:ext cx="7772400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Select </a:t>
                </a:r>
                <a:r>
                  <a:rPr lang="en-US" b="1" dirty="0" smtClean="0"/>
                  <a:t>all</a:t>
                </a:r>
                <a:r>
                  <a:rPr lang="en-US" dirty="0" smtClean="0"/>
                  <a:t> the correct answers: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A.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	</a:t>
                </a:r>
                <a:r>
                  <a:rPr lang="en-US" b="1" dirty="0" smtClean="0"/>
                  <a:t>B.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b="1" dirty="0" smtClean="0"/>
                  <a:t>C.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CN" dirty="0" smtClean="0"/>
                  <a:t>	</a:t>
                </a:r>
                <a:r>
                  <a:rPr lang="en-US" altLang="zh-CN" b="1" dirty="0" smtClean="0"/>
                  <a:t>D.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63600" y="1417638"/>
                <a:ext cx="7772400" cy="4572000"/>
              </a:xfrm>
              <a:blipFill>
                <a:blip r:embed="rId3"/>
                <a:stretch>
                  <a:fillRect l="-1412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676400" y="3276600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082059" y="3254920"/>
            <a:ext cx="1087074" cy="2307680"/>
            <a:chOff x="1676400" y="3810000"/>
            <a:chExt cx="1087074" cy="12954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37607" y="4102354"/>
              <a:ext cx="825867" cy="32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h=3</a:t>
              </a:r>
              <a:endParaRPr lang="en-US" sz="2400" dirty="0"/>
            </a:p>
          </p:txBody>
        </p:sp>
      </p:grpSp>
      <p:pic>
        <p:nvPicPr>
          <p:cNvPr id="30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765" y="39243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07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Binary Heap</a:t>
            </a:r>
            <a:r>
              <a:rPr lang="en-US" sz="3200" dirty="0"/>
              <a:t> </a:t>
            </a:r>
            <a:r>
              <a:rPr lang="en-US" sz="3200" dirty="0" smtClean="0"/>
              <a:t>Implementation as an Array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 the elements in an array in the order produced by a level-order traversal.</a:t>
            </a:r>
          </a:p>
          <a:p>
            <a:r>
              <a:rPr lang="en-US" dirty="0" smtClean="0"/>
              <a:t>The first element is stored at index 1.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98371"/>
              </p:ext>
            </p:extLst>
          </p:nvPr>
        </p:nvGraphicFramePr>
        <p:xfrm>
          <a:off x="1759519" y="5410200"/>
          <a:ext cx="5603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03596"/>
              </p:ext>
            </p:extLst>
          </p:nvPr>
        </p:nvGraphicFramePr>
        <p:xfrm>
          <a:off x="1778000" y="5943600"/>
          <a:ext cx="558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[9]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[10]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045475" y="28194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6200" y="34678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0" y="33916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0400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19600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86619" y="401751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66824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2745" y="475878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43200" y="476173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06072" y="478765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388940" y="2865634"/>
            <a:ext cx="4387049" cy="2303755"/>
            <a:chOff x="2150183" y="2167987"/>
            <a:chExt cx="4387049" cy="2303755"/>
          </a:xfrm>
        </p:grpSpPr>
        <p:sp>
          <p:nvSpPr>
            <p:cNvPr id="38" name="Oval 37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>
              <a:stCxn id="38" idx="3"/>
              <a:endCxn id="39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3"/>
              <a:endCxn id="40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>
              <a:stCxn id="38" idx="5"/>
              <a:endCxn id="43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3" idx="5"/>
              <a:endCxn id="44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/>
            <p:cNvCxnSpPr>
              <a:stCxn id="39" idx="5"/>
              <a:endCxn id="47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/>
            <p:cNvCxnSpPr>
              <a:stCxn id="43" idx="3"/>
              <a:endCxn id="49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/>
            <p:cNvCxnSpPr>
              <a:stCxn id="40" idx="3"/>
              <a:endCxn id="51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3"/>
              <a:endCxn id="53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0" idx="5"/>
              <a:endCxn id="52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8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96464"/>
                </a:solidFill>
              </a:rPr>
              <a:t>Index Relation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2362200"/>
                <a:ext cx="7772400" cy="434340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≠1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has its parent at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Assume the number of nodes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 A </a:t>
                </a:r>
                <a:r>
                  <a:rPr lang="en-US" dirty="0"/>
                  <a:t>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has its left child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&gt;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it has no </a:t>
                </a:r>
                <a:r>
                  <a:rPr lang="en-US" dirty="0"/>
                  <a:t>left child.</a:t>
                </a:r>
              </a:p>
              <a:p>
                <a:r>
                  <a:rPr lang="en-US" dirty="0"/>
                  <a:t>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/>
                  <a:t>) has </a:t>
                </a:r>
                <a:r>
                  <a:rPr lang="en-US" dirty="0" smtClean="0"/>
                  <a:t>its right </a:t>
                </a:r>
                <a:r>
                  <a:rPr lang="en-US" dirty="0"/>
                  <a:t>child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48640" lvl="2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+1&gt;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smtClean="0"/>
                  <a:t>it has no </a:t>
                </a:r>
                <a:r>
                  <a:rPr lang="en-US" sz="2400" dirty="0"/>
                  <a:t>right child.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2362200"/>
                <a:ext cx="7772400" cy="4343400"/>
              </a:xfrm>
              <a:blipFill rotWithShape="1">
                <a:blip r:embed="rId3"/>
                <a:stretch>
                  <a:fillRect l="-706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990600" y="1508465"/>
            <a:ext cx="5039809" cy="2429923"/>
            <a:chOff x="2052745" y="2819400"/>
            <a:chExt cx="5039809" cy="2429923"/>
          </a:xfrm>
        </p:grpSpPr>
        <p:sp>
          <p:nvSpPr>
            <p:cNvPr id="36" name="TextBox 35"/>
            <p:cNvSpPr txBox="1"/>
            <p:nvPr/>
          </p:nvSpPr>
          <p:spPr>
            <a:xfrm>
              <a:off x="5045475" y="28194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86200" y="34678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6000" y="33916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00400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19600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86619" y="401751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824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52745" y="47587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476173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9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06072" y="478765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388940" y="2865634"/>
              <a:ext cx="4387049" cy="2303755"/>
              <a:chOff x="2150183" y="2167987"/>
              <a:chExt cx="4387049" cy="230375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339233" y="2167987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178532" y="2824597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3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5311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5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Straight Connector 49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3508772" y="2483118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8" idx="3"/>
                <a:endCxn id="49" idx="7"/>
              </p:cNvCxnSpPr>
              <p:nvPr/>
            </p:nvCxnSpPr>
            <p:spPr>
              <a:xfrm flipH="1">
                <a:off x="2828603" y="3154837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464532" y="2777587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1887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8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Connector 53"/>
              <p:cNvCxnSpPr>
                <a:stCxn id="47" idx="5"/>
                <a:endCxn id="52" idx="1"/>
              </p:cNvCxnSpPr>
              <p:nvPr/>
            </p:nvCxnSpPr>
            <p:spPr>
              <a:xfrm>
                <a:off x="4654364" y="2483118"/>
                <a:ext cx="866828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2" idx="5"/>
                <a:endCxn id="53" idx="1"/>
              </p:cNvCxnSpPr>
              <p:nvPr/>
            </p:nvCxnSpPr>
            <p:spPr>
              <a:xfrm>
                <a:off x="5794772" y="3107827"/>
                <a:ext cx="445040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38265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4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48" idx="5"/>
                <a:endCxn id="56" idx="1"/>
              </p:cNvCxnSpPr>
              <p:nvPr/>
            </p:nvCxnSpPr>
            <p:spPr>
              <a:xfrm>
                <a:off x="3508772" y="3154837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9695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/>
              <p:cNvCxnSpPr>
                <a:stCxn id="52" idx="3"/>
                <a:endCxn id="58" idx="7"/>
              </p:cNvCxnSpPr>
              <p:nvPr/>
            </p:nvCxnSpPr>
            <p:spPr>
              <a:xfrm flipH="1">
                <a:off x="5267003" y="3107827"/>
                <a:ext cx="254189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2150183" y="41055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7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824904" y="41055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9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155" y="4123293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6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Straight Connector 62"/>
              <p:cNvCxnSpPr>
                <a:stCxn id="49" idx="3"/>
                <a:endCxn id="60" idx="0"/>
              </p:cNvCxnSpPr>
              <p:nvPr/>
            </p:nvCxnSpPr>
            <p:spPr>
              <a:xfrm flipH="1">
                <a:off x="2324408" y="3717158"/>
                <a:ext cx="257804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56" idx="3"/>
                <a:endCxn id="62" idx="0"/>
              </p:cNvCxnSpPr>
              <p:nvPr/>
            </p:nvCxnSpPr>
            <p:spPr>
              <a:xfrm flipH="1">
                <a:off x="3642380" y="3717158"/>
                <a:ext cx="235232" cy="40613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49" idx="5"/>
                <a:endCxn id="61" idx="0"/>
              </p:cNvCxnSpPr>
              <p:nvPr/>
            </p:nvCxnSpPr>
            <p:spPr>
              <a:xfrm>
                <a:off x="2828603" y="3717158"/>
                <a:ext cx="170526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6072847" y="1767459"/>
            <a:ext cx="2803203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 relation allows us</a:t>
            </a:r>
            <a:br>
              <a:rPr lang="en-US" sz="2400" dirty="0" smtClean="0"/>
            </a:br>
            <a:r>
              <a:rPr lang="en-US" sz="2400" dirty="0" smtClean="0"/>
              <a:t>to move up and down a</a:t>
            </a:r>
            <a:br>
              <a:rPr lang="en-US" sz="2400" dirty="0" smtClean="0"/>
            </a:br>
            <a:r>
              <a:rPr lang="en-US" sz="2400" dirty="0" smtClean="0"/>
              <a:t>heap easily.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98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Heap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r>
              <a:rPr lang="en-US" dirty="0" smtClean="0"/>
              <a:t>We also have a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 smtClean="0"/>
              <a:t> variable to keep the number of nodes in the heap.</a:t>
            </a:r>
          </a:p>
          <a:p>
            <a:pPr lvl="1"/>
            <a:r>
              <a:rPr lang="en-US" dirty="0" smtClean="0"/>
              <a:t>The heap elements are stored in heap[1], heap[2], …, heap[size].</a:t>
            </a:r>
          </a:p>
          <a:p>
            <a:endParaRPr lang="en-US" dirty="0" smtClean="0"/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return size==0;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size: return size;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return heap[1];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of </a:t>
            </a:r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dirty="0"/>
              <a:t> </a:t>
            </a:r>
            <a:r>
              <a:rPr lang="en-US" dirty="0" smtClean="0"/>
              <a:t>as the rightmost leaf of </a:t>
            </a:r>
            <a:r>
              <a:rPr lang="en-US" dirty="0"/>
              <a:t>the </a:t>
            </a:r>
            <a:r>
              <a:rPr lang="en-US" dirty="0" smtClean="0"/>
              <a:t>tree.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heap[++size]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/>
              <a:t>The tree may no longer be a heap at this </a:t>
            </a:r>
            <a:r>
              <a:rPr lang="en-US" dirty="0" smtClean="0"/>
              <a:t>point!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Percolate</a:t>
            </a:r>
            <a:r>
              <a:rPr lang="en-US" b="1" dirty="0">
                <a:solidFill>
                  <a:srgbClr val="0000FF"/>
                </a:solidFill>
              </a:rPr>
              <a:t> up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2400" dirty="0"/>
              <a:t> </a:t>
            </a:r>
            <a:r>
              <a:rPr lang="en-US" dirty="0" smtClean="0"/>
              <a:t>to </a:t>
            </a:r>
            <a:r>
              <a:rPr lang="en-US" dirty="0"/>
              <a:t>an appropriate </a:t>
            </a:r>
            <a:r>
              <a:rPr lang="en-US" dirty="0" smtClean="0"/>
              <a:t>spot in </a:t>
            </a:r>
            <a:r>
              <a:rPr lang="en-US" dirty="0"/>
              <a:t>the </a:t>
            </a:r>
            <a:r>
              <a:rPr lang="en-US" dirty="0" smtClean="0"/>
              <a:t>heap to </a:t>
            </a:r>
            <a:r>
              <a:rPr lang="en-US" dirty="0"/>
              <a:t>restore the heap </a:t>
            </a:r>
            <a:r>
              <a:rPr lang="en-US" dirty="0" smtClean="0"/>
              <a:t>property.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313901" y="1905000"/>
            <a:ext cx="4282948" cy="2169449"/>
            <a:chOff x="2313901" y="2065200"/>
            <a:chExt cx="4282948" cy="2169449"/>
          </a:xfrm>
        </p:grpSpPr>
        <p:sp>
          <p:nvSpPr>
            <p:cNvPr id="6" name="Oval 5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628250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2484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818082" y="2380331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958490" y="3005040"/>
              <a:ext cx="34093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133301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430721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287721" y="3454171"/>
            <a:ext cx="599172" cy="628078"/>
            <a:chOff x="4826548" y="4807982"/>
            <a:chExt cx="599172" cy="628078"/>
          </a:xfrm>
        </p:grpSpPr>
        <p:sp>
          <p:nvSpPr>
            <p:cNvPr id="25" name="Oval 24"/>
            <p:cNvSpPr/>
            <p:nvPr/>
          </p:nvSpPr>
          <p:spPr>
            <a:xfrm>
              <a:off x="5077271" y="5087611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/>
            <p:cNvCxnSpPr>
              <a:stCxn id="15" idx="5"/>
              <a:endCxn id="25" idx="1"/>
            </p:cNvCxnSpPr>
            <p:nvPr/>
          </p:nvCxnSpPr>
          <p:spPr>
            <a:xfrm>
              <a:off x="4826548" y="4807982"/>
              <a:ext cx="301752" cy="3306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013909" y="2571260"/>
            <a:ext cx="104349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Insert 2</a:t>
            </a:r>
            <a:endParaRPr lang="en-US" sz="2400" dirty="0"/>
          </a:p>
        </p:txBody>
      </p:sp>
      <p:sp>
        <p:nvSpPr>
          <p:cNvPr id="35" name="Arc 34"/>
          <p:cNvSpPr/>
          <p:nvPr/>
        </p:nvSpPr>
        <p:spPr>
          <a:xfrm>
            <a:off x="3886200" y="3200400"/>
            <a:ext cx="1107225" cy="1066799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3327884" y="2615311"/>
            <a:ext cx="1107225" cy="1066799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Percolate Up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46252" y="1537833"/>
            <a:ext cx="3869397" cy="2169449"/>
            <a:chOff x="2313901" y="2065200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721077" y="3097682"/>
            <a:ext cx="599172" cy="628078"/>
            <a:chOff x="4826548" y="4807982"/>
            <a:chExt cx="599172" cy="628078"/>
          </a:xfrm>
        </p:grpSpPr>
        <p:sp>
          <p:nvSpPr>
            <p:cNvPr id="26" name="Oval 25"/>
            <p:cNvSpPr/>
            <p:nvPr/>
          </p:nvSpPr>
          <p:spPr>
            <a:xfrm>
              <a:off x="5077271" y="5087611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endCxn id="26" idx="1"/>
            </p:cNvCxnSpPr>
            <p:nvPr/>
          </p:nvCxnSpPr>
          <p:spPr>
            <a:xfrm>
              <a:off x="4826548" y="4807982"/>
              <a:ext cx="301752" cy="3306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893603" y="1524000"/>
            <a:ext cx="3869397" cy="2187927"/>
            <a:chOff x="4588803" y="1524000"/>
            <a:chExt cx="3869397" cy="2187927"/>
          </a:xfrm>
        </p:grpSpPr>
        <p:grpSp>
          <p:nvGrpSpPr>
            <p:cNvPr id="51" name="Group 50"/>
            <p:cNvGrpSpPr/>
            <p:nvPr/>
          </p:nvGrpSpPr>
          <p:grpSpPr>
            <a:xfrm>
              <a:off x="4588803" y="1524000"/>
              <a:ext cx="3869397" cy="2169449"/>
              <a:chOff x="2313901" y="2065200"/>
              <a:chExt cx="3869397" cy="216944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502951" y="2065200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342250" y="272181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3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694901" y="33169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5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Connector 54"/>
              <p:cNvCxnSpPr>
                <a:stCxn id="52" idx="3"/>
                <a:endCxn id="53" idx="7"/>
              </p:cNvCxnSpPr>
              <p:nvPr/>
            </p:nvCxnSpPr>
            <p:spPr>
              <a:xfrm flipH="1">
                <a:off x="3672490" y="2380331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3" idx="3"/>
                <a:endCxn id="54" idx="7"/>
              </p:cNvCxnSpPr>
              <p:nvPr/>
            </p:nvCxnSpPr>
            <p:spPr>
              <a:xfrm flipH="1">
                <a:off x="2992321" y="3052050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5301449" y="267480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834849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8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/>
              <p:cNvCxnSpPr>
                <a:stCxn id="52" idx="5"/>
                <a:endCxn id="57" idx="1"/>
              </p:cNvCxnSpPr>
              <p:nvPr/>
            </p:nvCxnSpPr>
            <p:spPr>
              <a:xfrm>
                <a:off x="4818082" y="2380331"/>
                <a:ext cx="540027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7" idx="5"/>
                <a:endCxn id="58" idx="1"/>
              </p:cNvCxnSpPr>
              <p:nvPr/>
            </p:nvCxnSpPr>
            <p:spPr>
              <a:xfrm>
                <a:off x="5631689" y="3005040"/>
                <a:ext cx="2541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3990301" y="3316951"/>
                <a:ext cx="348449" cy="348449"/>
              </a:xfrm>
              <a:prstGeom prst="ellipse">
                <a:avLst/>
              </a:prstGeom>
              <a:solidFill>
                <a:srgbClr val="FFCC6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Connector 61"/>
              <p:cNvCxnSpPr>
                <a:stCxn id="53" idx="5"/>
                <a:endCxn id="61" idx="1"/>
              </p:cNvCxnSpPr>
              <p:nvPr/>
            </p:nvCxnSpPr>
            <p:spPr>
              <a:xfrm>
                <a:off x="3672490" y="3052050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800600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Connector 63"/>
              <p:cNvCxnSpPr>
                <a:stCxn id="57" idx="3"/>
                <a:endCxn id="63" idx="7"/>
              </p:cNvCxnSpPr>
              <p:nvPr/>
            </p:nvCxnSpPr>
            <p:spPr>
              <a:xfrm flipH="1">
                <a:off x="5098020" y="3005040"/>
                <a:ext cx="2600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31390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7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435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9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505200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6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Connector 67"/>
              <p:cNvCxnSpPr>
                <a:stCxn id="54" idx="3"/>
                <a:endCxn id="65" idx="0"/>
              </p:cNvCxnSpPr>
              <p:nvPr/>
            </p:nvCxnSpPr>
            <p:spPr>
              <a:xfrm flipH="1">
                <a:off x="2488126" y="3614371"/>
                <a:ext cx="257804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1" idx="3"/>
                <a:endCxn id="67" idx="7"/>
              </p:cNvCxnSpPr>
              <p:nvPr/>
            </p:nvCxnSpPr>
            <p:spPr>
              <a:xfrm flipH="1">
                <a:off x="3802620" y="3614371"/>
                <a:ext cx="238710" cy="3228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54" idx="5"/>
                <a:endCxn id="66" idx="0"/>
              </p:cNvCxnSpPr>
              <p:nvPr/>
            </p:nvCxnSpPr>
            <p:spPr>
              <a:xfrm>
                <a:off x="2992321" y="3614371"/>
                <a:ext cx="186255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6563628" y="3083849"/>
              <a:ext cx="599172" cy="628078"/>
              <a:chOff x="4826548" y="4807982"/>
              <a:chExt cx="599172" cy="628078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077271" y="508761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4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Connector 72"/>
              <p:cNvCxnSpPr>
                <a:endCxn id="72" idx="1"/>
              </p:cNvCxnSpPr>
              <p:nvPr/>
            </p:nvCxnSpPr>
            <p:spPr>
              <a:xfrm>
                <a:off x="4826548" y="4807982"/>
                <a:ext cx="301752" cy="3306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Arc 74"/>
          <p:cNvSpPr/>
          <p:nvPr/>
        </p:nvSpPr>
        <p:spPr>
          <a:xfrm>
            <a:off x="2234972" y="2826781"/>
            <a:ext cx="1069530" cy="1083930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/>
          <p:cNvSpPr/>
          <p:nvPr/>
        </p:nvSpPr>
        <p:spPr>
          <a:xfrm>
            <a:off x="5808021" y="2286000"/>
            <a:ext cx="1107225" cy="869078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2512925" y="4038600"/>
            <a:ext cx="3869397" cy="2187927"/>
            <a:chOff x="4588803" y="1524000"/>
            <a:chExt cx="3869397" cy="2187927"/>
          </a:xfrm>
        </p:grpSpPr>
        <p:grpSp>
          <p:nvGrpSpPr>
            <p:cNvPr id="79" name="Group 78"/>
            <p:cNvGrpSpPr/>
            <p:nvPr/>
          </p:nvGrpSpPr>
          <p:grpSpPr>
            <a:xfrm>
              <a:off x="4588803" y="1524000"/>
              <a:ext cx="3869397" cy="2169449"/>
              <a:chOff x="2313901" y="2065200"/>
              <a:chExt cx="3869397" cy="2169449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502951" y="2065200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342250" y="2721810"/>
                <a:ext cx="386900" cy="386900"/>
              </a:xfrm>
              <a:prstGeom prst="ellipse">
                <a:avLst/>
              </a:prstGeom>
              <a:solidFill>
                <a:srgbClr val="FFCC6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694901" y="33169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5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Straight Connector 85"/>
              <p:cNvCxnSpPr>
                <a:stCxn id="83" idx="3"/>
                <a:endCxn id="84" idx="7"/>
              </p:cNvCxnSpPr>
              <p:nvPr/>
            </p:nvCxnSpPr>
            <p:spPr>
              <a:xfrm flipH="1">
                <a:off x="3672490" y="2380331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4" idx="3"/>
                <a:endCxn id="85" idx="7"/>
              </p:cNvCxnSpPr>
              <p:nvPr/>
            </p:nvCxnSpPr>
            <p:spPr>
              <a:xfrm flipH="1">
                <a:off x="2992321" y="3052050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5301449" y="267480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834849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8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Connector 89"/>
              <p:cNvCxnSpPr>
                <a:stCxn id="83" idx="5"/>
                <a:endCxn id="88" idx="1"/>
              </p:cNvCxnSpPr>
              <p:nvPr/>
            </p:nvCxnSpPr>
            <p:spPr>
              <a:xfrm>
                <a:off x="4818082" y="2380331"/>
                <a:ext cx="540027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8" idx="5"/>
                <a:endCxn id="89" idx="1"/>
              </p:cNvCxnSpPr>
              <p:nvPr/>
            </p:nvCxnSpPr>
            <p:spPr>
              <a:xfrm>
                <a:off x="5631689" y="3005040"/>
                <a:ext cx="2541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>
                <a:off x="3990301" y="33169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3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Straight Connector 92"/>
              <p:cNvCxnSpPr>
                <a:stCxn id="84" idx="5"/>
                <a:endCxn id="92" idx="1"/>
              </p:cNvCxnSpPr>
              <p:nvPr/>
            </p:nvCxnSpPr>
            <p:spPr>
              <a:xfrm>
                <a:off x="3672490" y="3052050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4800600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5" name="Straight Connector 94"/>
              <p:cNvCxnSpPr>
                <a:stCxn id="88" idx="3"/>
                <a:endCxn id="94" idx="7"/>
              </p:cNvCxnSpPr>
              <p:nvPr/>
            </p:nvCxnSpPr>
            <p:spPr>
              <a:xfrm flipH="1">
                <a:off x="5098020" y="3005040"/>
                <a:ext cx="2600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231390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7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00435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9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505200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6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Straight Connector 98"/>
              <p:cNvCxnSpPr>
                <a:stCxn id="85" idx="3"/>
                <a:endCxn id="96" idx="0"/>
              </p:cNvCxnSpPr>
              <p:nvPr/>
            </p:nvCxnSpPr>
            <p:spPr>
              <a:xfrm flipH="1">
                <a:off x="2488126" y="3614371"/>
                <a:ext cx="257804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92" idx="3"/>
                <a:endCxn id="98" idx="7"/>
              </p:cNvCxnSpPr>
              <p:nvPr/>
            </p:nvCxnSpPr>
            <p:spPr>
              <a:xfrm flipH="1">
                <a:off x="3802620" y="3614371"/>
                <a:ext cx="238710" cy="3228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85" idx="5"/>
                <a:endCxn id="97" idx="0"/>
              </p:cNvCxnSpPr>
              <p:nvPr/>
            </p:nvCxnSpPr>
            <p:spPr>
              <a:xfrm>
                <a:off x="2992321" y="3614371"/>
                <a:ext cx="186255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563628" y="3083849"/>
              <a:ext cx="599172" cy="628078"/>
              <a:chOff x="4826548" y="4807982"/>
              <a:chExt cx="599172" cy="628078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5077271" y="508761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4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" name="Straight Connector 81"/>
              <p:cNvCxnSpPr>
                <a:endCxn id="81" idx="1"/>
              </p:cNvCxnSpPr>
              <p:nvPr/>
            </p:nvCxnSpPr>
            <p:spPr>
              <a:xfrm>
                <a:off x="4826548" y="4807982"/>
                <a:ext cx="301752" cy="3306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TextBox 101"/>
          <p:cNvSpPr txBox="1"/>
          <p:nvPr/>
        </p:nvSpPr>
        <p:spPr>
          <a:xfrm>
            <a:off x="6525756" y="4641204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1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Percolate Up</a:t>
            </a:r>
            <a:br>
              <a:rPr lang="en-US" dirty="0" smtClean="0"/>
            </a:br>
            <a:r>
              <a:rPr lang="en-US" sz="2700" dirty="0" smtClean="0"/>
              <a:t>Code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percolateUp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id) {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while(id &gt;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 &amp;&amp;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heap[id/2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 heap[id]) {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swap(heap[id], heap[id/2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]);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id/2;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Pass </a:t>
            </a:r>
            <a:r>
              <a:rPr lang="en-US" sz="2800" dirty="0" smtClean="0"/>
              <a:t>index 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800" dirty="0" smtClean="0">
                <a:cs typeface="Courier New" pitchFamily="49" charset="0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of array element that needs to be percolated </a:t>
            </a:r>
            <a:r>
              <a:rPr lang="en-US" sz="2800" dirty="0" smtClean="0"/>
              <a:t>up.</a:t>
            </a:r>
            <a:endParaRPr lang="en-US" sz="2800" dirty="0"/>
          </a:p>
          <a:p>
            <a:r>
              <a:rPr lang="en-US" sz="2800" dirty="0"/>
              <a:t>Swap the </a:t>
            </a:r>
            <a:r>
              <a:rPr lang="en-US" sz="2800" dirty="0" smtClean="0"/>
              <a:t>given </a:t>
            </a:r>
            <a:r>
              <a:rPr lang="en-US" sz="2800" dirty="0"/>
              <a:t>node with </a:t>
            </a:r>
            <a:r>
              <a:rPr lang="en-US" sz="2800" dirty="0" smtClean="0"/>
              <a:t>its parent and move </a:t>
            </a:r>
            <a:r>
              <a:rPr lang="en-US" sz="2800" dirty="0"/>
              <a:t>up to parent until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2600" dirty="0"/>
              <a:t>w</a:t>
            </a:r>
            <a:r>
              <a:rPr lang="en-US" sz="2600" dirty="0" smtClean="0"/>
              <a:t>e reach the root at position 1, or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parent has a </a:t>
            </a:r>
            <a:r>
              <a:rPr lang="en-US" sz="2600" dirty="0" smtClean="0"/>
              <a:t>smaller or equal key.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Code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void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minHeap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::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enqueue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(Item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newItem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2400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heap[++size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] =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newItem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;</a:t>
                </a:r>
                <a:endParaRPr lang="en-US" sz="2400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percolateUp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(size);</a:t>
                </a:r>
                <a:endParaRPr lang="en-US" sz="2400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}</a:t>
                </a:r>
                <a:endParaRPr lang="en-US" sz="2400" b="1" dirty="0">
                  <a:latin typeface="Courier New" pitchFamily="49" charset="0"/>
                  <a:cs typeface="Courier New" pitchFamily="49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What is the time complexity?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17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Priority </a:t>
            </a:r>
            <a:r>
              <a:rPr lang="en-US" altLang="zh-CN" dirty="0"/>
              <a:t>Queue</a:t>
            </a:r>
          </a:p>
          <a:p>
            <a:r>
              <a:rPr lang="en-US" altLang="zh-CN" dirty="0"/>
              <a:t>Min Heap and Its </a:t>
            </a:r>
            <a:r>
              <a:rPr lang="en-US" altLang="zh-CN" dirty="0" smtClean="0"/>
              <a:t>Operations</a:t>
            </a:r>
          </a:p>
          <a:p>
            <a:r>
              <a:rPr lang="en-US" altLang="zh-CN" dirty="0"/>
              <a:t>Min Heap Initialization and </a:t>
            </a:r>
            <a:r>
              <a:rPr lang="en-US" altLang="zh-CN" dirty="0" smtClean="0"/>
              <a:t>Application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5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Aside: Decrease Key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Percolating-up can also be exploited to implement the decreasing-key operation</a:t>
            </a:r>
            <a:endParaRPr lang="zh-CN" alt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4431695" y="3414555"/>
            <a:ext cx="690450" cy="297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59138" y="2326351"/>
            <a:ext cx="3869397" cy="2169449"/>
            <a:chOff x="2313901" y="2065200"/>
            <a:chExt cx="3869397" cy="2169449"/>
          </a:xfrm>
        </p:grpSpPr>
        <p:sp>
          <p:nvSpPr>
            <p:cNvPr id="27" name="Oval 26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7" idx="3"/>
              <a:endCxn id="28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8" idx="3"/>
              <a:endCxn id="29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/>
            <p:cNvCxnSpPr>
              <a:stCxn id="27" idx="5"/>
              <a:endCxn id="32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2" idx="5"/>
              <a:endCxn id="33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stCxn id="28" idx="5"/>
              <a:endCxn id="36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>
              <a:stCxn id="32" idx="3"/>
              <a:endCxn id="38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29" idx="3"/>
              <a:endCxn id="40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3"/>
              <a:endCxn id="42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9" idx="5"/>
              <a:endCxn id="41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952591" y="2326351"/>
            <a:ext cx="3869397" cy="2169449"/>
            <a:chOff x="2313901" y="2065200"/>
            <a:chExt cx="3869397" cy="2169449"/>
          </a:xfrm>
        </p:grpSpPr>
        <p:sp>
          <p:nvSpPr>
            <p:cNvPr id="47" name="Oval 46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/>
            <p:cNvCxnSpPr>
              <a:stCxn id="47" idx="3"/>
              <a:endCxn id="48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/>
            <p:cNvCxnSpPr>
              <a:stCxn id="47" idx="5"/>
              <a:endCxn id="52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5"/>
              <a:endCxn id="53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>
              <a:stCxn id="48" idx="5"/>
              <a:endCxn id="56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>
              <a:stCxn id="52" idx="3"/>
              <a:endCxn id="58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>
              <a:stCxn id="49" idx="3"/>
              <a:endCxn id="60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6" idx="3"/>
              <a:endCxn id="62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9" idx="5"/>
              <a:endCxn id="61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Arc 65"/>
          <p:cNvSpPr/>
          <p:nvPr/>
        </p:nvSpPr>
        <p:spPr>
          <a:xfrm flipH="1">
            <a:off x="5397806" y="3121600"/>
            <a:ext cx="1107225" cy="869078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1444147" y="4498051"/>
            <a:ext cx="3869397" cy="2169449"/>
            <a:chOff x="2313901" y="2065200"/>
            <a:chExt cx="3869397" cy="2169449"/>
          </a:xfrm>
        </p:grpSpPr>
        <p:sp>
          <p:nvSpPr>
            <p:cNvPr id="88" name="Oval 87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Straight Connector 90"/>
            <p:cNvCxnSpPr>
              <a:stCxn id="88" idx="3"/>
              <a:endCxn id="89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9" idx="3"/>
              <a:endCxn id="90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>
              <a:stCxn id="88" idx="5"/>
              <a:endCxn id="93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3" idx="5"/>
              <a:endCxn id="94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>
              <a:stCxn id="89" idx="5"/>
              <a:endCxn id="97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Connector 99"/>
            <p:cNvCxnSpPr>
              <a:stCxn id="93" idx="3"/>
              <a:endCxn id="99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>
              <a:stCxn id="90" idx="3"/>
              <a:endCxn id="101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7" idx="3"/>
              <a:endCxn id="103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90" idx="5"/>
              <a:endCxn id="102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469324" y="5301101"/>
                <a:ext cx="3344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Time complexity: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24" y="5301101"/>
                <a:ext cx="3344634" cy="461665"/>
              </a:xfrm>
              <a:prstGeom prst="rect">
                <a:avLst/>
              </a:prstGeom>
              <a:blipFill>
                <a:blip r:embed="rId2"/>
                <a:stretch>
                  <a:fillRect l="-2732" t="-9333" r="-72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7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of </a:t>
            </a:r>
            <a:r>
              <a:rPr lang="en-US" dirty="0" err="1" smtClean="0"/>
              <a:t>dequeueMin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min item is at the root. Save that item to be returned.</a:t>
            </a:r>
          </a:p>
          <a:p>
            <a:r>
              <a:rPr lang="en-US" dirty="0" smtClean="0"/>
              <a:t>Move the item in the rightmost leaf of the tree to the root.</a:t>
            </a:r>
          </a:p>
          <a:p>
            <a:pPr marL="32004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swap(heap[1], heap[size--]);</a:t>
            </a: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tree may no longer be a heap at this point!</a:t>
            </a:r>
          </a:p>
          <a:p>
            <a:endParaRPr lang="en-US" dirty="0">
              <a:cs typeface="Courier New" pitchFamily="49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027855" y="2954202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2711519" y="2889025"/>
            <a:ext cx="759270" cy="490695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6221753" y="4514051"/>
            <a:ext cx="536130" cy="620278"/>
            <a:chOff x="4689241" y="4764677"/>
            <a:chExt cx="536130" cy="620278"/>
          </a:xfrm>
        </p:grpSpPr>
        <p:sp>
          <p:nvSpPr>
            <p:cNvPr id="46" name="Oval 45"/>
            <p:cNvSpPr/>
            <p:nvPr/>
          </p:nvSpPr>
          <p:spPr>
            <a:xfrm>
              <a:off x="4689241" y="503650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/>
            <p:cNvCxnSpPr>
              <a:endCxn id="46" idx="7"/>
            </p:cNvCxnSpPr>
            <p:nvPr/>
          </p:nvCxnSpPr>
          <p:spPr>
            <a:xfrm flipH="1">
              <a:off x="4986661" y="4764677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>
            <a:off x="7227279" y="2954201"/>
            <a:ext cx="348449" cy="348449"/>
          </a:xfrm>
          <a:prstGeom prst="ellipse">
            <a:avLst/>
          </a:prstGeom>
          <a:solidFill>
            <a:srgbClr val="FFCC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717505" y="2949774"/>
            <a:ext cx="3869397" cy="2180127"/>
            <a:chOff x="2477980" y="4361775"/>
            <a:chExt cx="3869397" cy="2180127"/>
          </a:xfrm>
        </p:grpSpPr>
        <p:grpSp>
          <p:nvGrpSpPr>
            <p:cNvPr id="52" name="Group 51"/>
            <p:cNvGrpSpPr/>
            <p:nvPr/>
          </p:nvGrpSpPr>
          <p:grpSpPr>
            <a:xfrm>
              <a:off x="2477980" y="4361775"/>
              <a:ext cx="3869397" cy="2169449"/>
              <a:chOff x="2286000" y="2595228"/>
              <a:chExt cx="3869397" cy="2169449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75050" y="2595228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314349" y="3251838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3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667000" y="384697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5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Straight Connector 55"/>
              <p:cNvCxnSpPr>
                <a:stCxn id="53" idx="3"/>
                <a:endCxn id="54" idx="7"/>
              </p:cNvCxnSpPr>
              <p:nvPr/>
            </p:nvCxnSpPr>
            <p:spPr>
              <a:xfrm flipH="1">
                <a:off x="3644589" y="2910359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4" idx="3"/>
                <a:endCxn id="55" idx="7"/>
              </p:cNvCxnSpPr>
              <p:nvPr/>
            </p:nvCxnSpPr>
            <p:spPr>
              <a:xfrm flipH="1">
                <a:off x="2964420" y="3582078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5273548" y="3204828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806948" y="38066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8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Connector 59"/>
              <p:cNvCxnSpPr>
                <a:stCxn id="53" idx="5"/>
                <a:endCxn id="58" idx="1"/>
              </p:cNvCxnSpPr>
              <p:nvPr/>
            </p:nvCxnSpPr>
            <p:spPr>
              <a:xfrm>
                <a:off x="4790181" y="2910359"/>
                <a:ext cx="540027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8" idx="5"/>
                <a:endCxn id="59" idx="1"/>
              </p:cNvCxnSpPr>
              <p:nvPr/>
            </p:nvCxnSpPr>
            <p:spPr>
              <a:xfrm>
                <a:off x="5603788" y="3535068"/>
                <a:ext cx="2541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3962400" y="384697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4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Straight Connector 62"/>
              <p:cNvCxnSpPr>
                <a:stCxn id="54" idx="5"/>
                <a:endCxn id="62" idx="1"/>
              </p:cNvCxnSpPr>
              <p:nvPr/>
            </p:nvCxnSpPr>
            <p:spPr>
              <a:xfrm>
                <a:off x="3644589" y="3582078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4772699" y="38066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Connector 64"/>
              <p:cNvCxnSpPr>
                <a:stCxn id="58" idx="3"/>
                <a:endCxn id="64" idx="7"/>
              </p:cNvCxnSpPr>
              <p:nvPr/>
            </p:nvCxnSpPr>
            <p:spPr>
              <a:xfrm flipH="1">
                <a:off x="5070119" y="3535068"/>
                <a:ext cx="2600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2286000" y="44162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7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976450" y="44162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9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Connector 67"/>
              <p:cNvCxnSpPr>
                <a:stCxn id="55" idx="3"/>
                <a:endCxn id="66" idx="0"/>
              </p:cNvCxnSpPr>
              <p:nvPr/>
            </p:nvCxnSpPr>
            <p:spPr>
              <a:xfrm flipH="1">
                <a:off x="2460225" y="4144399"/>
                <a:ext cx="257804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55" idx="5"/>
                <a:endCxn id="67" idx="0"/>
              </p:cNvCxnSpPr>
              <p:nvPr/>
            </p:nvCxnSpPr>
            <p:spPr>
              <a:xfrm>
                <a:off x="2964420" y="4144399"/>
                <a:ext cx="186255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3671878" y="5921624"/>
              <a:ext cx="536130" cy="620278"/>
              <a:chOff x="4689241" y="4764677"/>
              <a:chExt cx="536130" cy="620278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689241" y="503650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6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Straight Connector 71"/>
              <p:cNvCxnSpPr>
                <a:endCxn id="71" idx="7"/>
              </p:cNvCxnSpPr>
              <p:nvPr/>
            </p:nvCxnSpPr>
            <p:spPr>
              <a:xfrm flipH="1">
                <a:off x="4986661" y="4764677"/>
                <a:ext cx="238710" cy="3228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Oval 73"/>
          <p:cNvSpPr/>
          <p:nvPr/>
        </p:nvSpPr>
        <p:spPr>
          <a:xfrm rot="18489457">
            <a:off x="1695162" y="4654940"/>
            <a:ext cx="911415" cy="490695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9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0" grpId="0" animBg="1"/>
      <p:bldP spid="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</a:t>
            </a:r>
            <a:r>
              <a:rPr lang="en-US" dirty="0" err="1"/>
              <a:t>dequeueMin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Percolate </a:t>
            </a:r>
            <a:r>
              <a:rPr lang="en-US" b="1" dirty="0">
                <a:solidFill>
                  <a:srgbClr val="0000FF"/>
                </a:solidFill>
              </a:rPr>
              <a:t>down </a:t>
            </a:r>
            <a:r>
              <a:rPr lang="en-US" dirty="0"/>
              <a:t>the recently moved item at the </a:t>
            </a:r>
            <a:r>
              <a:rPr lang="en-US" dirty="0" smtClean="0"/>
              <a:t>root to </a:t>
            </a:r>
            <a:r>
              <a:rPr lang="en-US" dirty="0"/>
              <a:t>its proper place to restore heap </a:t>
            </a:r>
            <a:r>
              <a:rPr lang="en-US" dirty="0" smtClean="0"/>
              <a:t>property.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each </a:t>
            </a:r>
            <a:r>
              <a:rPr lang="en-US" dirty="0" err="1"/>
              <a:t>subtree</a:t>
            </a:r>
            <a:r>
              <a:rPr lang="en-US" dirty="0"/>
              <a:t>, </a:t>
            </a:r>
            <a:r>
              <a:rPr lang="en-US" dirty="0" smtClean="0"/>
              <a:t>if </a:t>
            </a:r>
            <a:r>
              <a:rPr lang="en-US" dirty="0"/>
              <a:t>the root has a </a:t>
            </a:r>
            <a:r>
              <a:rPr lang="en-US" b="1" dirty="0" smtClean="0">
                <a:solidFill>
                  <a:srgbClr val="0000FF"/>
                </a:solidFill>
              </a:rPr>
              <a:t>larger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search </a:t>
            </a:r>
            <a:r>
              <a:rPr lang="en-US" dirty="0"/>
              <a:t>key than </a:t>
            </a:r>
            <a:r>
              <a:rPr lang="en-US" b="1" dirty="0">
                <a:solidFill>
                  <a:srgbClr val="0000FF"/>
                </a:solidFill>
              </a:rPr>
              <a:t>either of its children</a:t>
            </a:r>
            <a:r>
              <a:rPr lang="en-US" dirty="0"/>
              <a:t>, swap the </a:t>
            </a:r>
            <a:r>
              <a:rPr lang="en-US" dirty="0" smtClean="0"/>
              <a:t>item in </a:t>
            </a:r>
            <a:r>
              <a:rPr lang="en-US" dirty="0"/>
              <a:t>the root with that of the </a:t>
            </a:r>
            <a:r>
              <a:rPr lang="en-US" b="1" dirty="0" smtClean="0">
                <a:solidFill>
                  <a:srgbClr val="C00000"/>
                </a:solidFill>
              </a:rPr>
              <a:t>smaller</a:t>
            </a:r>
            <a:r>
              <a:rPr lang="en-US" dirty="0" smtClean="0"/>
              <a:t> child.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0" y="3664447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>
            <a:off x="4322702" y="3725332"/>
            <a:ext cx="1262980" cy="1083930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flipH="1">
            <a:off x="4844247" y="4412753"/>
            <a:ext cx="773853" cy="921247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2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Percolate Down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8077" y="1534712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>
            <a:off x="2822885" y="1580801"/>
            <a:ext cx="1262980" cy="1083930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817403" y="1524000"/>
            <a:ext cx="3869397" cy="2169449"/>
            <a:chOff x="2286000" y="2595228"/>
            <a:chExt cx="3869397" cy="2169449"/>
          </a:xfrm>
        </p:grpSpPr>
        <p:sp>
          <p:nvSpPr>
            <p:cNvPr id="25" name="Oval 24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25" idx="3"/>
              <a:endCxn id="26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6" idx="3"/>
              <a:endCxn id="27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25" idx="5"/>
              <a:endCxn id="30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0" idx="5"/>
              <a:endCxn id="31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>
              <a:stCxn id="26" idx="5"/>
              <a:endCxn id="34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stCxn id="30" idx="3"/>
              <a:endCxn id="36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>
              <a:stCxn id="27" idx="3"/>
              <a:endCxn id="38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7" idx="5"/>
              <a:endCxn id="39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rc 41"/>
          <p:cNvSpPr/>
          <p:nvPr/>
        </p:nvSpPr>
        <p:spPr>
          <a:xfrm flipH="1">
            <a:off x="7321584" y="2284044"/>
            <a:ext cx="773853" cy="921247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596459" y="3962400"/>
            <a:ext cx="3869397" cy="2169449"/>
            <a:chOff x="2286000" y="2595228"/>
            <a:chExt cx="3869397" cy="2169449"/>
          </a:xfrm>
        </p:grpSpPr>
        <p:sp>
          <p:nvSpPr>
            <p:cNvPr id="44" name="Oval 43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3"/>
              <a:endCxn id="46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>
              <a:stCxn id="44" idx="5"/>
              <a:endCxn id="49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5"/>
              <a:endCxn id="50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/>
            <p:cNvCxnSpPr>
              <a:stCxn id="45" idx="5"/>
              <a:endCxn id="53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/>
            <p:cNvCxnSpPr>
              <a:stCxn id="49" idx="3"/>
              <a:endCxn id="55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>
              <a:stCxn id="46" idx="3"/>
              <a:endCxn id="57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6" idx="5"/>
              <a:endCxn id="58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525756" y="4641204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3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2" grpId="0" animBg="1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Percolate Down</a:t>
            </a:r>
            <a:br>
              <a:rPr lang="en-US" dirty="0" smtClean="0"/>
            </a:br>
            <a:r>
              <a:rPr lang="en-US" sz="2700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68798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percolateDown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for(j = 2*id; j &lt;= size; j = 2*id) {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if(j &lt; size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&amp;&amp; heap[j]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heap[j+1]) j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++;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if(heap[id] &lt;=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heap[j]) break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swap(heap[id],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heap[j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id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 j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Pass </a:t>
            </a:r>
            <a:r>
              <a:rPr lang="en-US" dirty="0" smtClean="0"/>
              <a:t>index 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/>
              <a:t>) of </a:t>
            </a:r>
            <a:r>
              <a:rPr lang="en-US" dirty="0"/>
              <a:t>array element that needs to be </a:t>
            </a:r>
            <a:r>
              <a:rPr lang="en-US" dirty="0" smtClean="0"/>
              <a:t>percolated down.</a:t>
            </a:r>
            <a:endParaRPr lang="en-US" dirty="0"/>
          </a:p>
          <a:p>
            <a:r>
              <a:rPr lang="en-US" dirty="0"/>
              <a:t>Swap the </a:t>
            </a:r>
            <a:r>
              <a:rPr lang="en-US" dirty="0" smtClean="0"/>
              <a:t>key in the given </a:t>
            </a:r>
            <a:r>
              <a:rPr lang="en-US" dirty="0"/>
              <a:t>node with the </a:t>
            </a:r>
            <a:r>
              <a:rPr lang="en-US" dirty="0" smtClean="0"/>
              <a:t>smallest </a:t>
            </a:r>
            <a:r>
              <a:rPr lang="en-US" dirty="0"/>
              <a:t>key among </a:t>
            </a:r>
            <a:r>
              <a:rPr lang="en-US" dirty="0" smtClean="0"/>
              <a:t>the node’s </a:t>
            </a:r>
            <a:r>
              <a:rPr lang="en-US" dirty="0"/>
              <a:t>children, moving down to that child, </a:t>
            </a:r>
            <a:r>
              <a:rPr lang="en-US" dirty="0" smtClean="0"/>
              <a:t>until:</a:t>
            </a:r>
          </a:p>
          <a:p>
            <a:pPr lvl="1"/>
            <a:r>
              <a:rPr lang="en-US" sz="2600" dirty="0" smtClean="0"/>
              <a:t>we </a:t>
            </a:r>
            <a:r>
              <a:rPr lang="en-US" sz="2600" dirty="0"/>
              <a:t>reach a leaf node, </a:t>
            </a:r>
            <a:r>
              <a:rPr lang="en-US" sz="2600" dirty="0" smtClean="0"/>
              <a:t>or</a:t>
            </a:r>
            <a:endParaRPr lang="en-US" sz="2600" dirty="0"/>
          </a:p>
          <a:p>
            <a:pPr lvl="1"/>
            <a:r>
              <a:rPr lang="en-US" sz="2600" dirty="0" smtClean="0"/>
              <a:t>both </a:t>
            </a:r>
            <a:r>
              <a:rPr lang="en-US" sz="2600" dirty="0"/>
              <a:t>children have </a:t>
            </a:r>
            <a:r>
              <a:rPr lang="en-US" sz="2600" dirty="0" smtClean="0"/>
              <a:t>larger </a:t>
            </a:r>
            <a:r>
              <a:rPr lang="en-US" sz="2600" dirty="0"/>
              <a:t>(or equal) </a:t>
            </a:r>
            <a:r>
              <a:rPr lang="en-US" sz="2600" dirty="0" smtClean="0"/>
              <a:t>key</a:t>
            </a:r>
            <a:endParaRPr lang="en-US" sz="2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2514600"/>
            <a:ext cx="5943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6801" y="2514600"/>
            <a:ext cx="252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find the smaller child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dequeueMin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Item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minHeap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::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dequeueMin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()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swap(heap[1], heap[size--]);</a:t>
                </a:r>
                <a:endParaRPr lang="en-US" sz="2400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percolateDown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(1);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return heap[size+1];</a:t>
                </a:r>
                <a:endParaRPr lang="en-US" sz="2400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endParaRPr lang="en-US" dirty="0"/>
              </a:p>
              <a:p>
                <a:r>
                  <a:rPr lang="en-US" dirty="0"/>
                  <a:t>What is the time complexity?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17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05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Priority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Queue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Min Heap and Its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Operations</a:t>
            </a:r>
          </a:p>
          <a:p>
            <a:r>
              <a:rPr lang="en-US" altLang="zh-CN" dirty="0"/>
              <a:t>Min Heap Initialization and </a:t>
            </a:r>
            <a:r>
              <a:rPr lang="en-US" altLang="zh-CN" dirty="0" smtClean="0"/>
              <a:t>Application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6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 Min Heap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do we initialize a min heap from a set of items?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Simple </a:t>
                </a:r>
                <a:r>
                  <a:rPr lang="en-US" dirty="0"/>
                  <a:t>solution: insert each entry one </a:t>
                </a:r>
                <a:r>
                  <a:rPr lang="en-US" dirty="0" smtClean="0"/>
                  <a:t>by one.</a:t>
                </a:r>
                <a:endParaRPr lang="en-US" dirty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worst case </a:t>
                </a:r>
                <a:r>
                  <a:rPr lang="en-US" dirty="0" smtClean="0"/>
                  <a:t>time complexity for inserting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item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so creating </a:t>
                </a:r>
                <a:r>
                  <a:rPr lang="en-US" dirty="0" smtClean="0"/>
                  <a:t>a heap </a:t>
                </a:r>
                <a:r>
                  <a:rPr lang="en-US" dirty="0"/>
                  <a:t>in this way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Instead</a:t>
                </a:r>
                <a:r>
                  <a:rPr lang="en-US" dirty="0"/>
                  <a:t>, we </a:t>
                </a:r>
                <a:r>
                  <a:rPr lang="en-US" dirty="0" smtClean="0"/>
                  <a:t>can do better by putting </a:t>
                </a:r>
                <a:r>
                  <a:rPr lang="en-US" dirty="0"/>
                  <a:t>the entries into a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complete</a:t>
                </a:r>
                <a:r>
                  <a:rPr lang="en-US" dirty="0" smtClean="0"/>
                  <a:t> binary tree </a:t>
                </a:r>
                <a:r>
                  <a:rPr lang="en-US" dirty="0"/>
                  <a:t>and </a:t>
                </a:r>
                <a:r>
                  <a:rPr lang="en-US" dirty="0" smtClean="0"/>
                  <a:t>running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percolate down</a:t>
                </a:r>
                <a:r>
                  <a:rPr lang="en-US" dirty="0" smtClean="0"/>
                  <a:t> intelligently.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5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Put all the items into a complete binary tree.</a:t>
            </a:r>
          </a:p>
          <a:p>
            <a:pPr lvl="1"/>
            <a:r>
              <a:rPr lang="en-US" dirty="0" smtClean="0"/>
              <a:t>Implemented using an array.</a:t>
            </a:r>
          </a:p>
          <a:p>
            <a:endParaRPr lang="en-US" dirty="0"/>
          </a:p>
          <a:p>
            <a:r>
              <a:rPr lang="en-US" dirty="0" smtClean="0"/>
              <a:t>Starting </a:t>
            </a:r>
            <a:r>
              <a:rPr lang="en-US" dirty="0"/>
              <a:t>at </a:t>
            </a:r>
            <a:r>
              <a:rPr lang="en-US" dirty="0" smtClean="0"/>
              <a:t>the rightmost </a:t>
            </a:r>
            <a:r>
              <a:rPr lang="en-US" dirty="0"/>
              <a:t>array position </a:t>
            </a:r>
            <a:r>
              <a:rPr lang="en-US" b="1" dirty="0">
                <a:solidFill>
                  <a:srgbClr val="C00000"/>
                </a:solidFill>
              </a:rPr>
              <a:t>that has a </a:t>
            </a:r>
            <a:r>
              <a:rPr lang="en-US" b="1" dirty="0" smtClean="0">
                <a:solidFill>
                  <a:srgbClr val="C00000"/>
                </a:solidFill>
              </a:rPr>
              <a:t>child</a:t>
            </a:r>
            <a:r>
              <a:rPr lang="en-US" dirty="0" smtClean="0"/>
              <a:t>, percolate down all nodes in </a:t>
            </a:r>
            <a:r>
              <a:rPr lang="en-US" b="1" dirty="0" smtClean="0">
                <a:solidFill>
                  <a:srgbClr val="0000FF"/>
                </a:solidFill>
              </a:rPr>
              <a:t>reverse </a:t>
            </a:r>
            <a:r>
              <a:rPr lang="en-US" dirty="0" smtClean="0"/>
              <a:t>level-order.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rightmost array position </a:t>
            </a:r>
            <a:r>
              <a:rPr lang="en-US" b="1" dirty="0">
                <a:solidFill>
                  <a:srgbClr val="C00000"/>
                </a:solidFill>
              </a:rPr>
              <a:t>that has a child</a:t>
            </a:r>
            <a:r>
              <a:rPr lang="en-US" dirty="0" smtClean="0"/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size/2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Procedure: </a:t>
            </a:r>
          </a:p>
          <a:p>
            <a:pPr marL="320040" lvl="1" indent="0">
              <a:buNone/>
            </a:pPr>
            <a:r>
              <a:rPr lang="en-US" dirty="0"/>
              <a:t> </a:t>
            </a:r>
            <a:r>
              <a:rPr lang="en-US" dirty="0" smtClean="0"/>
              <a:t> 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size/2</a:t>
            </a:r>
            <a:r>
              <a:rPr lang="en-US" dirty="0" smtClean="0"/>
              <a:t> down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percolateDown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6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</a:t>
            </a:r>
            <a:r>
              <a:rPr lang="en-US" dirty="0" smtClean="0"/>
              <a:t>Heap</a:t>
            </a:r>
            <a:br>
              <a:rPr lang="en-US" dirty="0" smtClean="0"/>
            </a:br>
            <a:r>
              <a:rPr lang="en-US" sz="2700" dirty="0" smtClean="0"/>
              <a:t>Illustration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Input items: 9, 8, 7, 6, 5, 4, 3, 2, 1</a:t>
            </a:r>
          </a:p>
          <a:p>
            <a:r>
              <a:rPr lang="en-US" dirty="0" smtClean="0"/>
              <a:t>First step: put </a:t>
            </a:r>
            <a:r>
              <a:rPr lang="en-US" dirty="0"/>
              <a:t>all the items into a complete binary tree.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7288" y="2746037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6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kinds of priority queues:</a:t>
            </a:r>
          </a:p>
          <a:p>
            <a:pPr lvl="1"/>
            <a:r>
              <a:rPr lang="en-US" dirty="0"/>
              <a:t>Min priority queue.</a:t>
            </a:r>
          </a:p>
          <a:p>
            <a:pPr lvl="1"/>
            <a:r>
              <a:rPr lang="en-US" dirty="0"/>
              <a:t>Max priority queue.</a:t>
            </a:r>
          </a:p>
          <a:p>
            <a:endParaRPr lang="en-US" dirty="0" smtClean="0"/>
          </a:p>
          <a:p>
            <a:r>
              <a:rPr lang="en-US" dirty="0" smtClean="0"/>
              <a:t>We will focus on </a:t>
            </a:r>
            <a:r>
              <a:rPr lang="en-US" b="1" dirty="0" smtClean="0">
                <a:solidFill>
                  <a:srgbClr val="0000FF"/>
                </a:solidFill>
              </a:rPr>
              <a:t>min priority queue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max priority queue is similar.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Starting at the rightmost array position </a:t>
            </a:r>
            <a:r>
              <a:rPr lang="en-US" b="1" dirty="0">
                <a:solidFill>
                  <a:srgbClr val="C00000"/>
                </a:solidFill>
              </a:rPr>
              <a:t>that has a child</a:t>
            </a:r>
            <a:r>
              <a:rPr lang="en-US" dirty="0"/>
              <a:t>, percolate down all nodes in </a:t>
            </a:r>
            <a:r>
              <a:rPr lang="en-US" b="1" dirty="0">
                <a:solidFill>
                  <a:srgbClr val="0000FF"/>
                </a:solidFill>
              </a:rPr>
              <a:t>reverse </a:t>
            </a:r>
            <a:r>
              <a:rPr lang="en-US" dirty="0"/>
              <a:t>level-order.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79915" y="3240751"/>
            <a:ext cx="3320249" cy="2169449"/>
            <a:chOff x="2286000" y="2595228"/>
            <a:chExt cx="3320249" cy="2169449"/>
          </a:xfrm>
        </p:grpSpPr>
        <p:sp>
          <p:nvSpPr>
            <p:cNvPr id="6" name="Oval 5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122108" y="2514600"/>
            <a:ext cx="274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Node at index 9/2 = 4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214151" y="3240751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387049" y="3954021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76800" y="5562600"/>
            <a:ext cx="40447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8821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0" grpId="0" animBg="1"/>
      <p:bldP spid="6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09441" y="1521767"/>
            <a:ext cx="196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Node at index 3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77873" y="2596865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267200" y="3484640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76800" y="5167904"/>
            <a:ext cx="40447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Move to next lower array position.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290351" y="2554951"/>
            <a:ext cx="3320249" cy="2169449"/>
            <a:chOff x="2286000" y="2595228"/>
            <a:chExt cx="3320249" cy="2169449"/>
          </a:xfrm>
        </p:grpSpPr>
        <p:sp>
          <p:nvSpPr>
            <p:cNvPr id="63" name="Oval 6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Connector 65"/>
            <p:cNvCxnSpPr>
              <a:stCxn id="63" idx="3"/>
              <a:endCxn id="6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3"/>
              <a:endCxn id="6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>
              <a:stCxn id="63" idx="5"/>
              <a:endCxn id="6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  <a:endCxn id="6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Connector 72"/>
            <p:cNvCxnSpPr>
              <a:stCxn id="64" idx="5"/>
              <a:endCxn id="7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/>
            <p:cNvCxnSpPr>
              <a:stCxn id="68" idx="3"/>
              <a:endCxn id="7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>
              <a:stCxn id="65" idx="3"/>
              <a:endCxn id="7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5" idx="5"/>
              <a:endCxn id="7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5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09441" y="1521767"/>
            <a:ext cx="196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Node at index 2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77873" y="2596865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267200" y="3484640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76800" y="5167904"/>
            <a:ext cx="40447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Move to next lower array position.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290351" y="2554951"/>
            <a:ext cx="3320249" cy="2169449"/>
            <a:chOff x="2286000" y="2595228"/>
            <a:chExt cx="3320249" cy="2169449"/>
          </a:xfrm>
        </p:grpSpPr>
        <p:sp>
          <p:nvSpPr>
            <p:cNvPr id="63" name="Oval 6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Connector 65"/>
            <p:cNvCxnSpPr>
              <a:stCxn id="63" idx="3"/>
              <a:endCxn id="6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3"/>
              <a:endCxn id="6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>
              <a:stCxn id="63" idx="5"/>
              <a:endCxn id="6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  <a:endCxn id="6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Connector 72"/>
            <p:cNvCxnSpPr>
              <a:stCxn id="64" idx="5"/>
              <a:endCxn id="7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/>
            <p:cNvCxnSpPr>
              <a:stCxn id="68" idx="3"/>
              <a:endCxn id="7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>
              <a:stCxn id="65" idx="3"/>
              <a:endCxn id="7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5" idx="5"/>
              <a:endCxn id="7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1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09441" y="1521767"/>
            <a:ext cx="196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Node at index 1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77873" y="2057400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267200" y="2945175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137951" y="3621751"/>
            <a:ext cx="3320249" cy="2169449"/>
            <a:chOff x="2286000" y="2595228"/>
            <a:chExt cx="3320249" cy="2169449"/>
          </a:xfrm>
        </p:grpSpPr>
        <p:sp>
          <p:nvSpPr>
            <p:cNvPr id="63" name="Oval 6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Connector 65"/>
            <p:cNvCxnSpPr>
              <a:stCxn id="63" idx="3"/>
              <a:endCxn id="6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3"/>
              <a:endCxn id="6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>
              <a:stCxn id="63" idx="5"/>
              <a:endCxn id="6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  <a:endCxn id="6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Connector 72"/>
            <p:cNvCxnSpPr>
              <a:stCxn id="64" idx="5"/>
              <a:endCxn id="7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/>
            <p:cNvCxnSpPr>
              <a:stCxn id="68" idx="3"/>
              <a:endCxn id="7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>
              <a:stCxn id="65" idx="3"/>
              <a:endCxn id="7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5" idx="5"/>
              <a:endCxn id="7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7165634" y="5786735"/>
            <a:ext cx="8867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Done!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7220" y="2891135"/>
            <a:ext cx="321338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Exercise: What’s the result?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434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80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u="sng" dirty="0" smtClean="0"/>
                  <a:t>Suppose</a:t>
                </a:r>
                <a:r>
                  <a:rPr lang="en-US" dirty="0" smtClean="0"/>
                  <a:t>: the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height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of the heap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u="sng" dirty="0" smtClean="0"/>
                  <a:t>Note</a:t>
                </a:r>
                <a:r>
                  <a:rPr lang="en-US" dirty="0" smtClean="0"/>
                  <a:t>: Number </a:t>
                </a:r>
                <a:r>
                  <a:rPr lang="en-US" dirty="0"/>
                  <a:t>of </a:t>
                </a:r>
                <a:r>
                  <a:rPr lang="en-US" dirty="0" smtClean="0"/>
                  <a:t>nodes at </a:t>
                </a:r>
                <a:r>
                  <a:rPr lang="en-US" dirty="0"/>
                  <a:t>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0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)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u="sng" dirty="0" smtClean="0"/>
                  <a:t>Note</a:t>
                </a:r>
                <a:r>
                  <a:rPr lang="en-US" dirty="0" smtClean="0"/>
                  <a:t>: The worst case time complexity of percolating down a node 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 rotWithShape="1">
                <a:blip r:embed="rId3"/>
                <a:stretch>
                  <a:fillRect l="-706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117689" y="1447800"/>
            <a:ext cx="3320249" cy="2169449"/>
            <a:chOff x="2286000" y="2595228"/>
            <a:chExt cx="3320249" cy="2169449"/>
          </a:xfrm>
        </p:grpSpPr>
        <p:sp>
          <p:nvSpPr>
            <p:cNvPr id="6" name="Oval 5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80121" y="1566094"/>
            <a:ext cx="3320249" cy="2169449"/>
            <a:chOff x="2286000" y="2595228"/>
            <a:chExt cx="3320249" cy="2169449"/>
          </a:xfrm>
        </p:grpSpPr>
        <p:sp>
          <p:nvSpPr>
            <p:cNvPr id="42" name="Oval 41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>
              <a:stCxn id="42" idx="3"/>
              <a:endCxn id="43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>
              <a:stCxn id="42" idx="5"/>
              <a:endCxn id="47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5"/>
              <a:endCxn id="48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>
              <a:stCxn id="43" idx="5"/>
              <a:endCxn id="51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/>
            <p:cNvCxnSpPr>
              <a:stCxn id="47" idx="3"/>
              <a:endCxn id="53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57" name="Straight Connector 56"/>
            <p:cNvCxnSpPr>
              <a:stCxn id="44" idx="3"/>
              <a:endCxn id="55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5"/>
              <a:endCxn id="56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ight Arrow 58"/>
          <p:cNvSpPr/>
          <p:nvPr/>
        </p:nvSpPr>
        <p:spPr>
          <a:xfrm>
            <a:off x="4267200" y="2338848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799" y="3398020"/>
                <a:ext cx="7024231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h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  <m:r>
                            <a:rPr lang="en-US" sz="2400" i="1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3398020"/>
                <a:ext cx="7024231" cy="468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7152" y="4495800"/>
                <a:ext cx="8248220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             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h</m:t>
                    </m:r>
                    <m:r>
                      <a:rPr lang="en-US" sz="2400" b="0" i="1" smtClean="0">
                        <a:latin typeface="Cambria Math"/>
                      </a:rPr>
                      <m:t>            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i="1">
                        <a:latin typeface="Cambria Math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52" y="4495800"/>
                <a:ext cx="8248220" cy="468205"/>
              </a:xfrm>
              <a:prstGeom prst="rect">
                <a:avLst/>
              </a:prstGeom>
              <a:blipFill rotWithShape="1">
                <a:blip r:embed="rId5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0599" y="3886200"/>
                <a:ext cx="6632393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h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i="1">
                        <a:latin typeface="Cambria Math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3886200"/>
                <a:ext cx="6632393" cy="468205"/>
              </a:xfrm>
              <a:prstGeom prst="rect">
                <a:avLst/>
              </a:prstGeom>
              <a:blipFill rotWithShape="1">
                <a:blip r:embed="rId6"/>
                <a:stretch>
                  <a:fillRect l="-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6902" y="5105400"/>
                <a:ext cx="8328498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⋯+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−2−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2" y="5105400"/>
                <a:ext cx="8328498" cy="4682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4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For a complete binary tree,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+1)</m:t>
                              </m:r>
                            </m:e>
                          </m:func>
                        </m:e>
                      </m:d>
                      <m:r>
                        <a:rPr lang="en-US">
                          <a:latin typeface="Cambria Math"/>
                        </a:rPr>
                        <m:t>−1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dirty="0"/>
                  <a:t>number of </a:t>
                </a:r>
                <a:r>
                  <a:rPr lang="en-US" dirty="0" smtClean="0"/>
                  <a:t>nodes.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Therefore, the algorithm for initializing a min heap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nodes has worst case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Better than the way to </a:t>
                </a:r>
                <a:r>
                  <a:rPr lang="en-US" dirty="0" err="1" smtClean="0"/>
                  <a:t>enqueue</a:t>
                </a:r>
                <a:r>
                  <a:rPr lang="en-US" dirty="0" smtClean="0"/>
                  <a:t> entry one by one.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90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of Heap: Sorting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Procedure: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Initialize a </a:t>
            </a:r>
            <a:r>
              <a:rPr lang="en-US" dirty="0" smtClean="0"/>
              <a:t>min heap with all the elements to be sorted</a:t>
            </a:r>
          </a:p>
          <a:p>
            <a:pPr marL="777240" lvl="1" indent="-457200">
              <a:buFont typeface="+mj-lt"/>
              <a:buAutoNum type="arabicPeriod"/>
            </a:pPr>
            <a:endParaRPr lang="en-US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Repeatedly call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dequeueMin</a:t>
            </a:r>
            <a:r>
              <a:rPr lang="en-US" dirty="0" smtClean="0"/>
              <a:t> to extract elements out of the heap.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resulting elements are sorted by their keys.</a:t>
            </a:r>
          </a:p>
          <a:p>
            <a:pPr lvl="1"/>
            <a:endParaRPr lang="en-US" dirty="0"/>
          </a:p>
          <a:p>
            <a:r>
              <a:rPr lang="en-US" dirty="0" smtClean="0"/>
              <a:t>What is the time complexity?</a:t>
            </a:r>
          </a:p>
          <a:p>
            <a:r>
              <a:rPr lang="en-US" dirty="0" smtClean="0"/>
              <a:t>This is known as </a:t>
            </a:r>
            <a:r>
              <a:rPr lang="en-US" b="1" dirty="0" smtClean="0">
                <a:solidFill>
                  <a:srgbClr val="C00000"/>
                </a:solidFill>
              </a:rPr>
              <a:t>heap sort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3800" y="2286000"/>
                <a:ext cx="2305888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 smtClean="0"/>
                  <a:t>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86000"/>
                <a:ext cx="2305888" cy="461665"/>
              </a:xfrm>
              <a:prstGeom prst="rect">
                <a:avLst/>
              </a:prstGeom>
              <a:blipFill>
                <a:blip r:embed="rId3"/>
                <a:stretch>
                  <a:fillRect l="-3655" t="-6173" r="-522" b="-2469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76800" y="4876800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76800"/>
                <a:ext cx="1590885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76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33800" y="3276600"/>
                <a:ext cx="2989216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 smtClean="0"/>
                  <a:t>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276600"/>
                <a:ext cx="298921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828" t="-6250" r="-202" b="-25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76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Application: Median Maintenance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u="sng" dirty="0" smtClean="0"/>
                  <a:t>Input</a:t>
                </a:r>
                <a:r>
                  <a:rPr lang="en-US" altLang="zh-CN" dirty="0" smtClean="0"/>
                  <a:t>: a sequence of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 one-by-one</a:t>
                </a:r>
              </a:p>
              <a:p>
                <a:r>
                  <a:rPr lang="en-US" altLang="zh-CN" u="sng" dirty="0" smtClean="0"/>
                  <a:t>Output</a:t>
                </a:r>
                <a:r>
                  <a:rPr lang="en-US" altLang="zh-CN" dirty="0" smtClean="0"/>
                  <a:t>: at each time step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, the median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u="sng" dirty="0" smtClean="0"/>
                  <a:t>Problem</a:t>
                </a:r>
                <a:r>
                  <a:rPr lang="en-US" altLang="zh-CN" dirty="0" smtClean="0"/>
                  <a:t>: how to do this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time at each step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?</a:t>
                </a:r>
              </a:p>
              <a:p>
                <a:r>
                  <a:rPr lang="en-US" altLang="zh-CN" u="sng" dirty="0" smtClean="0"/>
                  <a:t>Hint</a:t>
                </a:r>
                <a:r>
                  <a:rPr lang="en-US" altLang="zh-CN" dirty="0" smtClean="0"/>
                  <a:t>: using two heaps, one min heap and one max heap</a:t>
                </a:r>
              </a:p>
              <a:p>
                <a:r>
                  <a:rPr lang="en-US" altLang="zh-CN" u="sng" dirty="0" smtClean="0"/>
                  <a:t>Key idea</a:t>
                </a:r>
                <a:r>
                  <a:rPr lang="en-US" altLang="zh-CN" dirty="0" smtClean="0"/>
                  <a:t>: maintain the smallest half 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) in max heap and the largest half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) in the min heap</a:t>
                </a:r>
              </a:p>
              <a:p>
                <a:r>
                  <a:rPr lang="en-US" altLang="zh-CN" u="sng" dirty="0" smtClean="0"/>
                  <a:t>Question</a:t>
                </a:r>
                <a:r>
                  <a:rPr lang="en-US" altLang="zh-CN" dirty="0" smtClean="0"/>
                  <a:t>: How do you get the median (i.e., the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 err="1" smtClean="0"/>
                  <a:t>th</a:t>
                </a:r>
                <a:r>
                  <a:rPr lang="en-US" altLang="zh-CN" dirty="0" smtClean="0"/>
                  <a:t> smallest item)?</a:t>
                </a:r>
              </a:p>
              <a:p>
                <a:pPr lvl="1"/>
                <a:r>
                  <a:rPr lang="en-US" altLang="zh-CN" u="sng" dirty="0" smtClean="0"/>
                  <a:t>Answer</a:t>
                </a:r>
                <a:r>
                  <a:rPr lang="en-US" altLang="zh-CN" dirty="0" smtClean="0"/>
                  <a:t>: get max from the max heap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9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Insert </a:t>
            </a:r>
            <a:r>
              <a:rPr lang="en-US" altLang="zh-CN" dirty="0"/>
              <a:t>a </a:t>
            </a:r>
            <a:r>
              <a:rPr lang="en-US" altLang="zh-CN" dirty="0" smtClean="0"/>
              <a:t>New Item</a:t>
            </a:r>
            <a:r>
              <a:rPr lang="en-US" altLang="zh-CN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u="sng" dirty="0" smtClean="0"/>
                  <a:t>Key problem</a:t>
                </a:r>
                <a:r>
                  <a:rPr lang="en-US" altLang="zh-CN" dirty="0" smtClean="0"/>
                  <a:t>: maintain the </a:t>
                </a:r>
                <a:r>
                  <a:rPr lang="en-US" altLang="zh-CN" b="1" dirty="0" smtClean="0">
                    <a:solidFill>
                      <a:srgbClr val="0000FF"/>
                    </a:solidFill>
                  </a:rPr>
                  <a:t>invariant</a:t>
                </a:r>
                <a:r>
                  <a:rPr lang="en-US" altLang="zh-CN" dirty="0" smtClean="0"/>
                  <a:t> that </a:t>
                </a:r>
                <a:r>
                  <a:rPr lang="en-US" altLang="zh-CN" dirty="0"/>
                  <a:t>the smallest half 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in max heap and the largest half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in the min </a:t>
                </a:r>
                <a:r>
                  <a:rPr lang="en-US" altLang="zh-CN" dirty="0" smtClean="0"/>
                  <a:t>heap</a:t>
                </a:r>
              </a:p>
              <a:p>
                <a:pPr lvl="1"/>
                <a:r>
                  <a:rPr lang="en-US" altLang="zh-CN" dirty="0" smtClean="0"/>
                  <a:t>To maintain balance between the two heaps</a:t>
                </a:r>
              </a:p>
              <a:p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(before insertion) is even</a:t>
                </a:r>
              </a:p>
              <a:p>
                <a:pPr lvl="1"/>
                <a:r>
                  <a:rPr lang="en-US" altLang="zh-CN" dirty="0" smtClean="0"/>
                  <a:t>If new item &lt;= min(</a:t>
                </a:r>
                <a:r>
                  <a:rPr lang="en-US" altLang="zh-CN" dirty="0" err="1" smtClean="0"/>
                  <a:t>minHeap</a:t>
                </a:r>
                <a:r>
                  <a:rPr lang="en-US" altLang="zh-CN" dirty="0" smtClean="0"/>
                  <a:t>), insert it into </a:t>
                </a:r>
                <a:r>
                  <a:rPr lang="en-US" altLang="zh-CN" dirty="0" err="1" smtClean="0"/>
                  <a:t>maxHeap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Else (new item &gt; min(</a:t>
                </a:r>
                <a:r>
                  <a:rPr lang="en-US" altLang="zh-CN" dirty="0" err="1" smtClean="0"/>
                  <a:t>minHeap</a:t>
                </a:r>
                <a:r>
                  <a:rPr lang="en-US" altLang="zh-CN" dirty="0" smtClean="0"/>
                  <a:t>)), first extract min value from </a:t>
                </a:r>
                <a:r>
                  <a:rPr lang="en-US" altLang="zh-CN" dirty="0" err="1" smtClean="0"/>
                  <a:t>minHeap</a:t>
                </a:r>
                <a:r>
                  <a:rPr lang="en-US" altLang="zh-CN" dirty="0" smtClean="0"/>
                  <a:t>, then insert that value in </a:t>
                </a:r>
                <a:r>
                  <a:rPr lang="en-US" altLang="zh-CN" dirty="0" err="1" smtClean="0"/>
                  <a:t>maxHeap</a:t>
                </a:r>
                <a:r>
                  <a:rPr lang="en-US" altLang="zh-CN" dirty="0" smtClean="0"/>
                  <a:t>, and finally insert new item into </a:t>
                </a:r>
                <a:r>
                  <a:rPr lang="en-US" altLang="zh-CN" dirty="0" err="1" smtClean="0"/>
                  <a:t>minHeap</a:t>
                </a:r>
                <a:endParaRPr lang="en-US" altLang="zh-CN" dirty="0"/>
              </a:p>
              <a:p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(before insertion) is </a:t>
                </a:r>
                <a:r>
                  <a:rPr lang="en-US" altLang="zh-CN" dirty="0" smtClean="0"/>
                  <a:t>odd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If </a:t>
                </a:r>
                <a:r>
                  <a:rPr lang="en-US" altLang="zh-CN" dirty="0" smtClean="0"/>
                  <a:t>new </a:t>
                </a:r>
                <a:r>
                  <a:rPr lang="en-US" altLang="zh-CN" dirty="0"/>
                  <a:t>item </a:t>
                </a:r>
                <a:r>
                  <a:rPr lang="en-US" altLang="zh-CN" dirty="0" smtClean="0"/>
                  <a:t>&gt;= max(</a:t>
                </a:r>
                <a:r>
                  <a:rPr lang="en-US" altLang="zh-CN" dirty="0" err="1" smtClean="0"/>
                  <a:t>maxHeap</a:t>
                </a:r>
                <a:r>
                  <a:rPr lang="en-US" altLang="zh-CN" dirty="0" smtClean="0"/>
                  <a:t>), insert it into </a:t>
                </a:r>
                <a:r>
                  <a:rPr lang="en-US" altLang="zh-CN" dirty="0" err="1" smtClean="0"/>
                  <a:t>minHeap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Else (new </a:t>
                </a:r>
                <a:r>
                  <a:rPr lang="en-US" altLang="zh-CN" dirty="0"/>
                  <a:t>item </a:t>
                </a:r>
                <a:r>
                  <a:rPr lang="en-US" altLang="zh-CN" dirty="0" smtClean="0"/>
                  <a:t>&lt; </a:t>
                </a:r>
                <a:r>
                  <a:rPr lang="en-US" altLang="zh-CN" dirty="0"/>
                  <a:t>max(</a:t>
                </a:r>
                <a:r>
                  <a:rPr lang="en-US" altLang="zh-CN" dirty="0" err="1"/>
                  <a:t>maxHeap</a:t>
                </a:r>
                <a:r>
                  <a:rPr lang="en-US" altLang="zh-CN" dirty="0" smtClean="0"/>
                  <a:t>)), </a:t>
                </a:r>
                <a:r>
                  <a:rPr lang="en-US" altLang="zh-CN" dirty="0"/>
                  <a:t>first </a:t>
                </a:r>
                <a:r>
                  <a:rPr lang="en-US" altLang="zh-CN" dirty="0" smtClean="0"/>
                  <a:t>extract max value from </a:t>
                </a:r>
                <a:r>
                  <a:rPr lang="en-US" altLang="zh-CN" dirty="0" err="1" smtClean="0"/>
                  <a:t>maxHeap</a:t>
                </a:r>
                <a:r>
                  <a:rPr lang="en-US" altLang="zh-CN" dirty="0" smtClean="0"/>
                  <a:t>, </a:t>
                </a:r>
                <a:r>
                  <a:rPr lang="en-US" altLang="zh-CN" dirty="0"/>
                  <a:t>then insert that value in </a:t>
                </a:r>
                <a:r>
                  <a:rPr lang="en-US" altLang="zh-CN" dirty="0" err="1" smtClean="0"/>
                  <a:t>minHeap</a:t>
                </a:r>
                <a:r>
                  <a:rPr lang="en-US" altLang="zh-CN" dirty="0"/>
                  <a:t>, and finally </a:t>
                </a:r>
                <a:r>
                  <a:rPr lang="en-US" altLang="zh-CN" dirty="0" smtClean="0"/>
                  <a:t>insert </a:t>
                </a:r>
                <a:r>
                  <a:rPr lang="en-US" altLang="zh-CN" dirty="0"/>
                  <a:t>new item into </a:t>
                </a:r>
                <a:r>
                  <a:rPr lang="en-US" altLang="zh-CN" dirty="0" err="1" smtClean="0"/>
                  <a:t>maxHeap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3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0" y="6088618"/>
                <a:ext cx="3495059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Time complexity 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088618"/>
                <a:ext cx="349505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12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Min Priority Queue?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collection </a:t>
            </a:r>
            <a:r>
              <a:rPr lang="en-US" dirty="0"/>
              <a:t>of </a:t>
            </a:r>
            <a:r>
              <a:rPr lang="en-US" dirty="0" smtClean="0"/>
              <a:t>items.</a:t>
            </a:r>
            <a:endParaRPr lang="en-US" dirty="0"/>
          </a:p>
          <a:p>
            <a:r>
              <a:rPr lang="en-US" dirty="0"/>
              <a:t>Each </a:t>
            </a:r>
            <a:r>
              <a:rPr lang="en-US" dirty="0" smtClean="0"/>
              <a:t>item </a:t>
            </a:r>
            <a:r>
              <a:rPr lang="en-US" dirty="0"/>
              <a:t>has a </a:t>
            </a:r>
            <a:r>
              <a:rPr lang="en-US" dirty="0" smtClean="0"/>
              <a:t>key (or “</a:t>
            </a:r>
            <a:r>
              <a:rPr lang="en-US" b="1" dirty="0" smtClean="0">
                <a:solidFill>
                  <a:srgbClr val="C00000"/>
                </a:solidFill>
              </a:rPr>
              <a:t>priority</a:t>
            </a:r>
            <a:r>
              <a:rPr lang="en-US" dirty="0" smtClean="0"/>
              <a:t>”).</a:t>
            </a:r>
          </a:p>
          <a:p>
            <a:endParaRPr lang="en-US" dirty="0"/>
          </a:p>
          <a:p>
            <a:r>
              <a:rPr lang="en-US" dirty="0" smtClean="0"/>
              <a:t>Support the </a:t>
            </a:r>
            <a:r>
              <a:rPr lang="en-US" dirty="0"/>
              <a:t>following operations: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 smtClean="0"/>
              <a:t>: put </a:t>
            </a:r>
            <a:r>
              <a:rPr lang="en-US" dirty="0"/>
              <a:t>an </a:t>
            </a:r>
            <a:r>
              <a:rPr lang="en-US" dirty="0" smtClean="0"/>
              <a:t>item </a:t>
            </a:r>
            <a:r>
              <a:rPr lang="en-US" dirty="0"/>
              <a:t>into the priority </a:t>
            </a:r>
            <a:r>
              <a:rPr lang="en-US" dirty="0" smtClean="0"/>
              <a:t>queue.</a:t>
            </a:r>
            <a:endParaRPr lang="en-US" dirty="0"/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dequeueMin</a:t>
            </a:r>
            <a:r>
              <a:rPr lang="en-US" dirty="0" smtClean="0"/>
              <a:t>: remove </a:t>
            </a:r>
            <a:r>
              <a:rPr lang="en-US" dirty="0"/>
              <a:t>element with </a:t>
            </a:r>
            <a:r>
              <a:rPr lang="en-US" b="1" dirty="0" smtClean="0">
                <a:solidFill>
                  <a:srgbClr val="0000FF"/>
                </a:solidFill>
              </a:rPr>
              <a:t>min</a:t>
            </a:r>
            <a:r>
              <a:rPr lang="en-US" dirty="0" smtClean="0"/>
              <a:t> key.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dirty="0" smtClean="0"/>
              <a:t>: get </a:t>
            </a:r>
            <a:r>
              <a:rPr lang="en-US" dirty="0"/>
              <a:t>item with </a:t>
            </a:r>
            <a:r>
              <a:rPr lang="en-US" b="1" dirty="0" smtClean="0">
                <a:solidFill>
                  <a:srgbClr val="0000FF"/>
                </a:solidFill>
              </a:rPr>
              <a:t>min</a:t>
            </a:r>
            <a:r>
              <a:rPr lang="en-US" dirty="0" smtClean="0"/>
              <a:t> key.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</a:t>
            </a:r>
            <a:r>
              <a:rPr lang="en-US" dirty="0"/>
              <a:t>of Priority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Banking services</a:t>
            </a:r>
          </a:p>
          <a:p>
            <a:pPr lvl="1"/>
            <a:r>
              <a:rPr lang="en-US" dirty="0" smtClean="0"/>
              <a:t>VIP customer who arrives later gets served first.</a:t>
            </a:r>
          </a:p>
          <a:p>
            <a:pPr lvl="1"/>
            <a:endParaRPr lang="en-US" dirty="0"/>
          </a:p>
          <a:p>
            <a:r>
              <a:rPr lang="en-US" dirty="0" smtClean="0"/>
              <a:t>Network bandwidth management</a:t>
            </a:r>
          </a:p>
          <a:p>
            <a:pPr lvl="1"/>
            <a:r>
              <a:rPr lang="en-US" dirty="0" smtClean="0"/>
              <a:t>The prioritized traffic, such as real-time data, is forwarded with the least delay once it reaches the network router.</a:t>
            </a:r>
          </a:p>
          <a:p>
            <a:pPr lvl="1"/>
            <a:endParaRPr lang="en-US" dirty="0"/>
          </a:p>
          <a:p>
            <a:r>
              <a:rPr lang="en-US" dirty="0" smtClean="0"/>
              <a:t>Discrete event simulation</a:t>
            </a:r>
          </a:p>
          <a:p>
            <a:pPr lvl="1"/>
            <a:r>
              <a:rPr lang="en-US" dirty="0" smtClean="0"/>
              <a:t>One event happening triggers a few others, which are put into a queue.</a:t>
            </a:r>
          </a:p>
          <a:p>
            <a:pPr lvl="1"/>
            <a:r>
              <a:rPr lang="en-US" dirty="0" smtClean="0"/>
              <a:t>Simulating in the order of the </a:t>
            </a:r>
            <a:r>
              <a:rPr lang="en-US" b="1" dirty="0" smtClean="0">
                <a:solidFill>
                  <a:srgbClr val="0000FF"/>
                </a:solidFill>
              </a:rPr>
              <a:t>beginning time</a:t>
            </a:r>
            <a:r>
              <a:rPr lang="en-US" dirty="0" smtClean="0"/>
              <a:t> of the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 Priority Queue: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collection </a:t>
            </a:r>
            <a:r>
              <a:rPr lang="en-US" dirty="0"/>
              <a:t>of </a:t>
            </a:r>
            <a:r>
              <a:rPr lang="en-US" dirty="0" smtClean="0"/>
              <a:t>items.</a:t>
            </a:r>
            <a:endParaRPr lang="en-US" dirty="0"/>
          </a:p>
          <a:p>
            <a:r>
              <a:rPr lang="en-US" dirty="0"/>
              <a:t>Each </a:t>
            </a:r>
            <a:r>
              <a:rPr lang="en-US" dirty="0" smtClean="0"/>
              <a:t>item </a:t>
            </a:r>
            <a:r>
              <a:rPr lang="en-US" dirty="0"/>
              <a:t>has a </a:t>
            </a:r>
            <a:r>
              <a:rPr lang="en-US" dirty="0" smtClean="0"/>
              <a:t>key (or “</a:t>
            </a:r>
            <a:r>
              <a:rPr lang="en-US" b="1" dirty="0" smtClean="0">
                <a:solidFill>
                  <a:srgbClr val="C00000"/>
                </a:solidFill>
              </a:rPr>
              <a:t>priority</a:t>
            </a:r>
            <a:r>
              <a:rPr lang="en-US" dirty="0" smtClean="0"/>
              <a:t>”).</a:t>
            </a:r>
          </a:p>
          <a:p>
            <a:endParaRPr lang="en-US" dirty="0"/>
          </a:p>
          <a:p>
            <a:r>
              <a:rPr lang="en-US" dirty="0" smtClean="0"/>
              <a:t>Support the </a:t>
            </a:r>
            <a:r>
              <a:rPr lang="en-US" dirty="0"/>
              <a:t>following operations: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 smtClean="0"/>
              <a:t>: put </a:t>
            </a:r>
            <a:r>
              <a:rPr lang="en-US" dirty="0"/>
              <a:t>an </a:t>
            </a:r>
            <a:r>
              <a:rPr lang="en-US" dirty="0" smtClean="0"/>
              <a:t>item </a:t>
            </a:r>
            <a:r>
              <a:rPr lang="en-US" dirty="0"/>
              <a:t>into the priority </a:t>
            </a:r>
            <a:r>
              <a:rPr lang="en-US" dirty="0" smtClean="0"/>
              <a:t>queue.</a:t>
            </a:r>
            <a:endParaRPr lang="en-US" dirty="0"/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dequeueMin</a:t>
            </a:r>
            <a:r>
              <a:rPr lang="en-US" dirty="0" smtClean="0"/>
              <a:t>: remove </a:t>
            </a:r>
            <a:r>
              <a:rPr lang="en-US" dirty="0"/>
              <a:t>element with </a:t>
            </a:r>
            <a:r>
              <a:rPr lang="en-US" b="1" dirty="0" smtClean="0">
                <a:solidFill>
                  <a:srgbClr val="0000FF"/>
                </a:solidFill>
              </a:rPr>
              <a:t>min</a:t>
            </a:r>
            <a:r>
              <a:rPr lang="en-US" dirty="0" smtClean="0"/>
              <a:t> key.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dirty="0" smtClean="0"/>
              <a:t>: get </a:t>
            </a:r>
            <a:r>
              <a:rPr lang="en-US" dirty="0"/>
              <a:t>item with </a:t>
            </a:r>
            <a:r>
              <a:rPr lang="en-US" b="1" dirty="0" smtClean="0">
                <a:solidFill>
                  <a:srgbClr val="0000FF"/>
                </a:solidFill>
              </a:rPr>
              <a:t>min</a:t>
            </a:r>
            <a:r>
              <a:rPr lang="en-US" dirty="0" smtClean="0"/>
              <a:t> key.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646003"/>
            <a:ext cx="6705600" cy="83099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What’s the time complexity for an unsorted array-based implementation?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509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Priority Queue Implemented with Heap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Priority </a:t>
                </a:r>
                <a:r>
                  <a:rPr lang="en-US" dirty="0"/>
                  <a:t>queues are most commonly </a:t>
                </a:r>
                <a:r>
                  <a:rPr lang="en-US" dirty="0" smtClean="0"/>
                  <a:t>implemented using </a:t>
                </a:r>
                <a:r>
                  <a:rPr lang="en-US" b="1" dirty="0">
                    <a:solidFill>
                      <a:srgbClr val="C00000"/>
                    </a:solidFill>
                  </a:rPr>
                  <a:t>Binary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Heaps</a:t>
                </a:r>
                <a:r>
                  <a:rPr lang="en-US" dirty="0" smtClean="0"/>
                  <a:t> (will be shown soon).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Complexity of the operation using heap implementation:</a:t>
                </a:r>
                <a:endParaRPr lang="en-US" dirty="0"/>
              </a:p>
              <a:p>
                <a:pPr lvl="1"/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isEmpty</a:t>
                </a:r>
                <a:r>
                  <a:rPr lang="en-US" dirty="0"/>
                  <a:t>, </a:t>
                </a:r>
                <a:r>
                  <a:rPr lang="en-US" sz="2200" b="1" dirty="0">
                    <a:latin typeface="Courier New" pitchFamily="49" charset="0"/>
                    <a:cs typeface="Courier New" pitchFamily="49" charset="0"/>
                  </a:rPr>
                  <a:t>size</a:t>
                </a:r>
                <a:r>
                  <a:rPr lang="en-US" dirty="0"/>
                  <a:t>, and </a:t>
                </a:r>
                <a:r>
                  <a:rPr lang="en-US" sz="2200" b="1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getMin</a:t>
                </a:r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 complexity in the worst case.</a:t>
                </a:r>
              </a:p>
              <a:p>
                <a:pPr lvl="1"/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enqueue</a:t>
                </a:r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:r>
                  <a:rPr lang="en-US" sz="2200" b="1" dirty="0" err="1" smtClean="0">
                    <a:latin typeface="Courier New" pitchFamily="49" charset="0"/>
                    <a:cs typeface="Courier New" pitchFamily="49" charset="0"/>
                  </a:rPr>
                  <a:t>dequeueMin</a:t>
                </a:r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 complexity in the worst case,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size of the priority </a:t>
                </a:r>
                <a:r>
                  <a:rPr lang="en-US" dirty="0" smtClean="0"/>
                  <a:t>queue.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07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Priority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Queue</a:t>
            </a:r>
          </a:p>
          <a:p>
            <a:r>
              <a:rPr lang="en-US" altLang="zh-CN" dirty="0"/>
              <a:t>Min Heap and Its </a:t>
            </a:r>
            <a:r>
              <a:rPr lang="en-US" altLang="zh-CN" dirty="0" smtClean="0"/>
              <a:t>Operations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Min Heap Initialization and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Application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3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Heap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binary heap</a:t>
            </a:r>
            <a:r>
              <a:rPr lang="en-US" dirty="0"/>
              <a:t> is a </a:t>
            </a:r>
            <a:r>
              <a:rPr lang="en-US" b="1" dirty="0">
                <a:solidFill>
                  <a:srgbClr val="0000FF"/>
                </a:solidFill>
              </a:rPr>
              <a:t>complete binary </a:t>
            </a:r>
            <a:r>
              <a:rPr lang="en-US" b="1" dirty="0" smtClean="0">
                <a:solidFill>
                  <a:srgbClr val="0000FF"/>
                </a:solidFill>
              </a:rPr>
              <a:t>tree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150183" y="2167987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24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34643</TotalTime>
  <Words>2397</Words>
  <Application>Microsoft Office PowerPoint</Application>
  <PresentationFormat>On-screen Show (4:3)</PresentationFormat>
  <Paragraphs>684</Paragraphs>
  <Slides>39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宋体</vt:lpstr>
      <vt:lpstr>幼圆</vt:lpstr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VE281 Data Structures and Algorithms</vt:lpstr>
      <vt:lpstr>Outline</vt:lpstr>
      <vt:lpstr>Priority Queues</vt:lpstr>
      <vt:lpstr>What Is Min Priority Queue?</vt:lpstr>
      <vt:lpstr>Applications of Priority Queue</vt:lpstr>
      <vt:lpstr>Min Priority Queue: Implementation</vt:lpstr>
      <vt:lpstr>Priority Queue Implemented with Heap</vt:lpstr>
      <vt:lpstr>Outline</vt:lpstr>
      <vt:lpstr>Binary Heap</vt:lpstr>
      <vt:lpstr>Min Heap</vt:lpstr>
      <vt:lpstr>Min Heap</vt:lpstr>
      <vt:lpstr>What’s the Height of a Heap of n Nodes?</vt:lpstr>
      <vt:lpstr>Binary Heap Implementation as an Array</vt:lpstr>
      <vt:lpstr>Index Relation</vt:lpstr>
      <vt:lpstr>Min Heap Implementation</vt:lpstr>
      <vt:lpstr>Procedure of enqueue</vt:lpstr>
      <vt:lpstr>Percolate Up Illustration</vt:lpstr>
      <vt:lpstr>Percolate Up Code</vt:lpstr>
      <vt:lpstr>enqueue Code</vt:lpstr>
      <vt:lpstr>Aside: Decrease Key</vt:lpstr>
      <vt:lpstr>Procedure of dequeueMin</vt:lpstr>
      <vt:lpstr>Procedure of dequeueMin</vt:lpstr>
      <vt:lpstr>Percolate Down Illustration</vt:lpstr>
      <vt:lpstr>Percolate Down Code</vt:lpstr>
      <vt:lpstr>dequeueMin Code</vt:lpstr>
      <vt:lpstr>Outline</vt:lpstr>
      <vt:lpstr>Initializing a Min Heap</vt:lpstr>
      <vt:lpstr>Initializing a Min Heap</vt:lpstr>
      <vt:lpstr>Initializing a Min Heap Illustration</vt:lpstr>
      <vt:lpstr>Initializing a Min Heap Illustration</vt:lpstr>
      <vt:lpstr>Initializing a Min Heap Illustration</vt:lpstr>
      <vt:lpstr>Initializing a Min Heap Illustration</vt:lpstr>
      <vt:lpstr>Initializing a Min Heap Illustration</vt:lpstr>
      <vt:lpstr>Time Complexity Analysis</vt:lpstr>
      <vt:lpstr>Time Complexity Analysis</vt:lpstr>
      <vt:lpstr>Time Complexity Analysis</vt:lpstr>
      <vt:lpstr>Application of Heap: Sorting</vt:lpstr>
      <vt:lpstr>Application: Median Maintenance</vt:lpstr>
      <vt:lpstr>How to Insert a New Item?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2592</cp:revision>
  <dcterms:created xsi:type="dcterms:W3CDTF">2008-09-02T17:19:50Z</dcterms:created>
  <dcterms:modified xsi:type="dcterms:W3CDTF">2018-10-21T13:21:46Z</dcterms:modified>
</cp:coreProperties>
</file>