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22"/>
  </p:notesMasterIdLst>
  <p:handoutMasterIdLst>
    <p:handoutMasterId r:id="rId23"/>
  </p:handoutMasterIdLst>
  <p:sldIdLst>
    <p:sldId id="256" r:id="rId2"/>
    <p:sldId id="319" r:id="rId3"/>
    <p:sldId id="400" r:id="rId4"/>
    <p:sldId id="339" r:id="rId5"/>
    <p:sldId id="321" r:id="rId6"/>
    <p:sldId id="322"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66"/>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8302" autoAdjust="0"/>
  </p:normalViewPr>
  <p:slideViewPr>
    <p:cSldViewPr>
      <p:cViewPr varScale="1">
        <p:scale>
          <a:sx n="80" d="100"/>
          <a:sy n="80" d="100"/>
        </p:scale>
        <p:origin x="1152" y="9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10/27/2018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10/27/2018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Answer: A and B</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1993248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a:t>
            </a:r>
            <a:r>
              <a:rPr lang="en-US" baseline="0" dirty="0" err="1" smtClean="0"/>
              <a:t>findMax</a:t>
            </a:r>
            <a:r>
              <a:rPr lang="en-US" baseline="0" dirty="0" smtClean="0"/>
              <a:t> in this example returns “3”-&gt;right. Thus, replace is an alias of “3”-&gt;right, which stores the address of “4”. The statement “replace = replace-&gt;left” sets “3”-&gt;right to the value of “4”-&gt;left, which is NULL.</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a:t>
            </a:r>
            <a:r>
              <a:rPr lang="en-US" baseline="0" dirty="0" smtClean="0"/>
              <a:t>f the largest key is in a degree-one node, that node only has a left child. Thus, we redirect the left/right pointer of its parent (referred by “replace”) to its left child (replace-&gt;left). Draw an example of 3.5</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76474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all the way down and right to a node with</a:t>
            </a:r>
            <a:r>
              <a:rPr lang="en-US" baseline="0" dirty="0" smtClean="0"/>
              <a:t> no right child. The returned value is a reference to the left/right pointer of its parent. </a:t>
            </a:r>
          </a:p>
          <a:p>
            <a:endParaRPr lang="en-US" baseline="0" dirty="0" smtClean="0"/>
          </a:p>
          <a:p>
            <a:r>
              <a:rPr lang="en-US" baseline="0" dirty="0" smtClean="0"/>
              <a:t>In this example, the initial call will recursively call </a:t>
            </a:r>
            <a:r>
              <a:rPr lang="en-US" baseline="0" dirty="0" err="1" smtClean="0"/>
              <a:t>findMax</a:t>
            </a:r>
            <a:r>
              <a:rPr lang="en-US" baseline="0" dirty="0" smtClean="0"/>
              <a:t>. In that call, root is “4”-&gt;right. Now root-&gt;right == NULL. So it returns “4”-&gt;right.</a:t>
            </a:r>
          </a:p>
          <a:p>
            <a:endParaRPr lang="en-US" baseline="0" dirty="0" smtClean="0"/>
          </a:p>
          <a:p>
            <a:r>
              <a:rPr lang="en-US" baseline="0" dirty="0" smtClean="0"/>
              <a:t>Optional: In most cases, it is the right pointer of its parent, because the function is always passed with root-&gt;right (root refers to a certain node). Only when the very beginning root has a single left child, it is the left pointer of its parent.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190335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2179715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677890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leaf!!</a:t>
            </a:r>
          </a:p>
          <a:p>
            <a:endParaRPr lang="en-US" baseline="0" dirty="0" smtClean="0"/>
          </a:p>
          <a:p>
            <a:r>
              <a:rPr lang="en-US" baseline="0" dirty="0" smtClean="0"/>
              <a:t>Draw the path of inserting 8.</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128881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Answer to Q1:</a:t>
            </a:r>
            <a:r>
              <a:rPr lang="en-US" sz="1200" baseline="0" dirty="0" smtClean="0"/>
              <a:t> with a reference-to-pointer, we can put the new leaf as its parent’s either left or right child. </a:t>
            </a:r>
          </a:p>
          <a:p>
            <a:endParaRPr lang="en-US"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Illustrate with the example on the previous slide of inserting 8. </a:t>
            </a:r>
            <a:r>
              <a:rPr lang="en-US" altLang="zh-CN" sz="1200" baseline="0" dirty="0" smtClean="0"/>
              <a:t>First, assume root is just a </a:t>
            </a:r>
            <a:r>
              <a:rPr lang="en-US" altLang="zh-CN" sz="1200" baseline="0" dirty="0" smtClean="0"/>
              <a:t>plain </a:t>
            </a:r>
            <a:r>
              <a:rPr lang="en-US" altLang="zh-CN" sz="1200" baseline="0" dirty="0" smtClean="0"/>
              <a:t>pointer: If root is just a </a:t>
            </a:r>
            <a:r>
              <a:rPr lang="en-US" altLang="zh-CN" sz="1200" baseline="0" dirty="0" smtClean="0"/>
              <a:t>plain </a:t>
            </a:r>
            <a:r>
              <a:rPr lang="en-US" altLang="zh-CN" sz="1200" baseline="0" dirty="0" smtClean="0"/>
              <a:t>pointer, then we copy pointer by value. The root is different from “7”-&gt;right, although their content is the same. Consequently, the new node is not connected in the tree.</a:t>
            </a:r>
            <a:endParaRPr lang="en-US" altLang="zh-CN" sz="1200" dirty="0" smtClean="0"/>
          </a:p>
          <a:p>
            <a:endParaRPr lang="en-US" sz="1200" baseline="0" dirty="0" smtClean="0"/>
          </a:p>
          <a:p>
            <a:r>
              <a:rPr lang="en-US" sz="1200" baseline="0" dirty="0" smtClean="0"/>
              <a:t>Now, assume it is a reference. The procedure finally is called as insert(“7”-&gt;right, item), where root is a reference to “7”-&gt;right. As a result, “7”-&gt;right is connected to the new node.</a:t>
            </a:r>
          </a:p>
          <a:p>
            <a:endParaRPr lang="en-US" sz="1200" baseline="0" dirty="0" smtClean="0"/>
          </a:p>
          <a:p>
            <a:r>
              <a:rPr lang="en-US" sz="1200" dirty="0" smtClean="0"/>
              <a:t>Answer to Q2: If the key is already in the BST, the</a:t>
            </a:r>
            <a:r>
              <a:rPr lang="en-US" sz="1200" baseline="0" dirty="0" smtClean="0"/>
              <a:t> procedure simply ignores it.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2453633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247746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a:t>
            </a:r>
            <a:r>
              <a:rPr lang="en-US" dirty="0" smtClean="0"/>
              <a:t>: why we need reference</a:t>
            </a:r>
            <a:r>
              <a:rPr lang="en-US" baseline="0" dirty="0" smtClean="0"/>
              <a:t> to a pointer.</a:t>
            </a:r>
          </a:p>
          <a:p>
            <a:endParaRPr lang="en-US" baseline="0" dirty="0" smtClean="0"/>
          </a:p>
          <a:p>
            <a:r>
              <a:rPr lang="en-US" baseline="0" dirty="0" smtClean="0"/>
              <a:t>Note: with reference to a pointer, root is the same as </a:t>
            </a:r>
            <a:r>
              <a:rPr lang="en-US" baseline="0" dirty="0" err="1" smtClean="0"/>
              <a:t>root_parent</a:t>
            </a:r>
            <a:r>
              <a:rPr lang="en-US" baseline="0" dirty="0" smtClean="0"/>
              <a:t>-&gt;left or </a:t>
            </a:r>
            <a:r>
              <a:rPr lang="en-US" baseline="0" dirty="0" err="1" smtClean="0"/>
              <a:t>root_parent</a:t>
            </a:r>
            <a:r>
              <a:rPr lang="en-US" baseline="0" dirty="0" smtClean="0"/>
              <a:t>-&gt;right. We set that to NULL.</a:t>
            </a:r>
          </a:p>
          <a:p>
            <a:r>
              <a:rPr lang="en-US" baseline="0" dirty="0" smtClean="0"/>
              <a:t>In the example, “7”-&gt;right = NULL</a:t>
            </a:r>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387286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remove a degree-one node,</a:t>
            </a:r>
            <a:r>
              <a:rPr lang="en-US" baseline="0" dirty="0" smtClean="0"/>
              <a:t> we simply redirect the left/right pointer of its parent to the only child of it, i.e., bypass </a:t>
            </a:r>
            <a:r>
              <a:rPr lang="en-US" dirty="0" smtClean="0"/>
              <a:t>the node from its parent to its child.</a:t>
            </a:r>
            <a:endParaRPr lang="en-US" baseline="0" dirty="0" smtClean="0"/>
          </a:p>
          <a:p>
            <a:endParaRPr lang="en-US" baseline="0" dirty="0" smtClean="0"/>
          </a:p>
          <a:p>
            <a:r>
              <a:rPr lang="en-US" baseline="0" dirty="0" smtClean="0"/>
              <a:t>It can be shown that the binary search tree property is still kept.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188644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roo</a:t>
            </a:r>
            <a:r>
              <a:rPr lang="en-US" baseline="0" dirty="0" smtClean="0"/>
              <a:t>t is a reference to pointer, so it refers the left/right pointer of the parent of the node to be removed. Due to root being a reference to pointer, we can redirect left/right pointer of the parent of the node to be removed to the only child of the node to be removed. Then, don’t forget to delete the node to be removed.</a:t>
            </a:r>
          </a:p>
          <a:p>
            <a:endParaRPr lang="en-US" baseline="0" dirty="0" smtClean="0"/>
          </a:p>
          <a:p>
            <a:r>
              <a:rPr lang="en-US" baseline="0" dirty="0" smtClean="0"/>
              <a:t>In this example, root is an alias of “5”-&gt;right, which stores the address of “9”. The statement root = root-&gt;left sets “5”-&gt;right to “9”-&gt;left, which is the address of “7”.</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171642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Indeed,</a:t>
            </a:r>
            <a:r>
              <a:rPr lang="en-US" baseline="0" dirty="0" smtClean="0"/>
              <a:t> if the largest key is in a degree-one node, that node only has a left child.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373206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B2AA17-0C61-46C9-8392-FE4461C55CE0}" type="datetime1">
              <a:rPr lang="en-US" smtClean="0"/>
              <a:t>10/27/2018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526602-0650-4D91-B1BB-0C330A7911DC}" type="datetime1">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10/27/2018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8F7C07-78C3-4584-A3BA-DE1AFADAEB2C}" type="datetime1">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3AEC7A-AC56-4FBB-9CD5-30BB91BA7397}" type="datetime1">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10/27/2018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10/27/2018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124200"/>
          </a:xfrm>
        </p:spPr>
        <p:txBody>
          <a:bodyPr>
            <a:normAutofit/>
          </a:bodyPr>
          <a:lstStyle/>
          <a:p>
            <a:r>
              <a:rPr lang="en-US" b="1" dirty="0" smtClean="0">
                <a:solidFill>
                  <a:schemeClr val="tx1"/>
                </a:solidFill>
              </a:rPr>
              <a:t>Binary Search Trees</a:t>
            </a:r>
          </a:p>
          <a:p>
            <a:pPr algn="l"/>
            <a:r>
              <a:rPr lang="en-US" b="1" dirty="0" smtClean="0"/>
              <a:t>Learning Objectives:</a:t>
            </a:r>
          </a:p>
          <a:p>
            <a:pPr marL="457200" indent="-457200" algn="l">
              <a:buFont typeface="Arial" panose="020B0604020202020204" pitchFamily="34" charset="0"/>
              <a:buChar char="•"/>
            </a:pPr>
            <a:r>
              <a:rPr lang="en-US" dirty="0" smtClean="0"/>
              <a:t>Know what a binary search tre</a:t>
            </a:r>
            <a:r>
              <a:rPr lang="en-US" dirty="0" smtClean="0"/>
              <a:t>e is</a:t>
            </a:r>
          </a:p>
          <a:p>
            <a:pPr marL="457200" indent="-457200" algn="l">
              <a:buFont typeface="Arial" panose="020B0604020202020204" pitchFamily="34" charset="0"/>
              <a:buChar char="•"/>
            </a:pPr>
            <a:r>
              <a:rPr lang="en-US" dirty="0" smtClean="0"/>
              <a:t>Know how to do search, insertion, and removal for a binary search tree</a:t>
            </a:r>
            <a:endParaRPr lang="en-US" dirty="0"/>
          </a:p>
        </p:txBody>
      </p:sp>
      <p:sp>
        <p:nvSpPr>
          <p:cNvPr id="2" name="Title 1"/>
          <p:cNvSpPr>
            <a:spLocks noGrp="1"/>
          </p:cNvSpPr>
          <p:nvPr>
            <p:ph type="ctrTitle"/>
          </p:nvPr>
        </p:nvSpPr>
        <p:spPr/>
        <p:txBody>
          <a:bodyPr>
            <a:normAutofit/>
          </a:bodyPr>
          <a:lstStyle/>
          <a:p>
            <a:r>
              <a:rPr dirty="0" smtClean="0"/>
              <a:t>VE281</a:t>
            </a:r>
            <a:br>
              <a:rPr dirty="0" smtClean="0"/>
            </a:br>
            <a:r>
              <a:rPr sz="2200" dirty="0" smtClean="0"/>
              <a:t>Data Structures and Algorithms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a:t>Removal</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dirty="0" smtClean="0"/>
              <a:t>We distinguish three </a:t>
            </a:r>
            <a:r>
              <a:rPr lang="en-US" dirty="0"/>
              <a:t>cases:</a:t>
            </a:r>
          </a:p>
          <a:p>
            <a:pPr lvl="1"/>
            <a:r>
              <a:rPr lang="en-US" dirty="0" smtClean="0"/>
              <a:t>Node to be removed </a:t>
            </a:r>
            <a:r>
              <a:rPr lang="en-US" dirty="0"/>
              <a:t>is </a:t>
            </a:r>
            <a:r>
              <a:rPr lang="en-US" dirty="0" smtClean="0"/>
              <a:t>a </a:t>
            </a:r>
            <a:r>
              <a:rPr lang="en-US" dirty="0"/>
              <a:t>leaf.</a:t>
            </a:r>
          </a:p>
          <a:p>
            <a:pPr lvl="1"/>
            <a:r>
              <a:rPr lang="en-US" dirty="0" smtClean="0"/>
              <a:t>Node </a:t>
            </a:r>
            <a:r>
              <a:rPr lang="en-US" dirty="0"/>
              <a:t>to be removed</a:t>
            </a:r>
            <a:r>
              <a:rPr lang="en-US" dirty="0" smtClean="0"/>
              <a:t> </a:t>
            </a:r>
            <a:r>
              <a:rPr lang="en-US" dirty="0"/>
              <a:t>is </a:t>
            </a:r>
            <a:r>
              <a:rPr lang="en-US" dirty="0" smtClean="0"/>
              <a:t>a degree-one node</a:t>
            </a:r>
            <a:r>
              <a:rPr lang="en-US" dirty="0"/>
              <a:t>.</a:t>
            </a:r>
          </a:p>
          <a:p>
            <a:pPr lvl="1"/>
            <a:r>
              <a:rPr lang="en-US" dirty="0"/>
              <a:t>Node to be removed</a:t>
            </a:r>
            <a:r>
              <a:rPr lang="en-US" dirty="0" smtClean="0"/>
              <a:t> </a:t>
            </a:r>
            <a:r>
              <a:rPr lang="en-US" dirty="0"/>
              <a:t>is </a:t>
            </a:r>
            <a:r>
              <a:rPr lang="en-US" dirty="0" smtClean="0"/>
              <a:t>a degree-two </a:t>
            </a:r>
            <a:r>
              <a:rPr lang="en-US" dirty="0"/>
              <a:t>node</a:t>
            </a:r>
            <a:r>
              <a:rPr lang="en-US" dirty="0" smtClean="0"/>
              <a:t>.</a:t>
            </a:r>
            <a:endParaRPr lang="en-US" dirty="0"/>
          </a:p>
        </p:txBody>
      </p:sp>
      <p:grpSp>
        <p:nvGrpSpPr>
          <p:cNvPr id="5" name="Group 4"/>
          <p:cNvGrpSpPr/>
          <p:nvPr/>
        </p:nvGrpSpPr>
        <p:grpSpPr>
          <a:xfrm>
            <a:off x="2671140" y="3505200"/>
            <a:ext cx="3244383" cy="2652805"/>
            <a:chOff x="2927817" y="3301893"/>
            <a:chExt cx="3244383" cy="2652805"/>
          </a:xfrm>
        </p:grpSpPr>
        <p:grpSp>
          <p:nvGrpSpPr>
            <p:cNvPr id="6" name="Group 5"/>
            <p:cNvGrpSpPr/>
            <p:nvPr/>
          </p:nvGrpSpPr>
          <p:grpSpPr>
            <a:xfrm>
              <a:off x="2927817" y="3301893"/>
              <a:ext cx="3244383" cy="1948648"/>
              <a:chOff x="2400317" y="2514600"/>
              <a:chExt cx="3244383" cy="1948648"/>
            </a:xfrm>
          </p:grpSpPr>
          <p:sp>
            <p:nvSpPr>
              <p:cNvPr id="10" name="Oval 9"/>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11" name="Oval 10"/>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12" name="Oval 11"/>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13" name="Straight Connector 12"/>
              <p:cNvCxnSpPr>
                <a:stCxn id="10" idx="3"/>
                <a:endCxn id="11"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6" name="Straight Connector 15"/>
              <p:cNvCxnSpPr>
                <a:stCxn id="10" idx="5"/>
                <a:endCxn id="15"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8" name="Straight Connector 17"/>
              <p:cNvCxnSpPr>
                <a:stCxn id="11" idx="5"/>
                <a:endCxn id="17"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20" name="Straight Connector 19"/>
              <p:cNvCxnSpPr>
                <a:stCxn id="15" idx="3"/>
                <a:endCxn id="19"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486400" y="5155864"/>
              <a:ext cx="653249" cy="798834"/>
              <a:chOff x="4112298" y="5155864"/>
              <a:chExt cx="653249" cy="798834"/>
            </a:xfrm>
          </p:grpSpPr>
          <p:sp>
            <p:nvSpPr>
              <p:cNvPr id="8" name="Oval 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9" name="Straight Connector 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6322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t>
            </a:r>
            <a:r>
              <a:rPr lang="en-US" dirty="0" smtClean="0"/>
              <a:t>A </a:t>
            </a:r>
            <a:r>
              <a:rPr lang="en-US" dirty="0"/>
              <a:t>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smtClean="0"/>
              <a:t>Remove node 8</a:t>
            </a:r>
            <a:endParaRPr lang="en-US" dirty="0"/>
          </a:p>
        </p:txBody>
      </p:sp>
      <p:grpSp>
        <p:nvGrpSpPr>
          <p:cNvPr id="5" name="Group 4"/>
          <p:cNvGrpSpPr/>
          <p:nvPr/>
        </p:nvGrpSpPr>
        <p:grpSpPr>
          <a:xfrm>
            <a:off x="2971800" y="2300195"/>
            <a:ext cx="3244383" cy="2652805"/>
            <a:chOff x="2927817" y="3301893"/>
            <a:chExt cx="3244383" cy="2652805"/>
          </a:xfrm>
        </p:grpSpPr>
        <p:grpSp>
          <p:nvGrpSpPr>
            <p:cNvPr id="6" name="Group 5"/>
            <p:cNvGrpSpPr/>
            <p:nvPr/>
          </p:nvGrpSpPr>
          <p:grpSpPr>
            <a:xfrm>
              <a:off x="2927817" y="3301893"/>
              <a:ext cx="3244383" cy="1948648"/>
              <a:chOff x="2400317" y="2514600"/>
              <a:chExt cx="3244383" cy="1948648"/>
            </a:xfrm>
          </p:grpSpPr>
          <p:sp>
            <p:nvSpPr>
              <p:cNvPr id="10" name="Oval 9"/>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11" name="Oval 10"/>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12" name="Oval 11"/>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13" name="Straight Connector 12"/>
              <p:cNvCxnSpPr>
                <a:stCxn id="10" idx="3"/>
                <a:endCxn id="11"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6" name="Straight Connector 15"/>
              <p:cNvCxnSpPr>
                <a:stCxn id="10" idx="5"/>
                <a:endCxn id="15"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8" name="Straight Connector 17"/>
              <p:cNvCxnSpPr>
                <a:stCxn id="11" idx="5"/>
                <a:endCxn id="17"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20" name="Straight Connector 19"/>
              <p:cNvCxnSpPr>
                <a:stCxn id="15" idx="3"/>
                <a:endCxn id="19"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486400" y="5155864"/>
              <a:ext cx="653249" cy="798834"/>
              <a:chOff x="4112298" y="5155864"/>
              <a:chExt cx="653249" cy="798834"/>
            </a:xfrm>
          </p:grpSpPr>
          <p:sp>
            <p:nvSpPr>
              <p:cNvPr id="8" name="Oval 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9" name="Straight Connector 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2" name="Straight Connector 21"/>
          <p:cNvCxnSpPr/>
          <p:nvPr/>
        </p:nvCxnSpPr>
        <p:spPr>
          <a:xfrm flipV="1">
            <a:off x="5486400" y="4098584"/>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0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a:t>
            </a:r>
            <a:r>
              <a:rPr lang="en-US" dirty="0" smtClean="0"/>
              <a:t>Leaf</a:t>
            </a:r>
            <a:br>
              <a:rPr lang="en-US" dirty="0" smtClean="0"/>
            </a:br>
            <a:r>
              <a:rPr lang="en-US" sz="2700" dirty="0" smtClean="0"/>
              <a:t>Code</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p:txBody>
          <a:bodyPr/>
          <a:lstStyle/>
          <a:p>
            <a:pPr marL="0" lvl="0" indent="0">
              <a:buClr>
                <a:srgbClr val="D34817"/>
              </a:buClr>
              <a:buNone/>
            </a:pPr>
            <a:r>
              <a:rPr lang="en-US" sz="2200" b="1" dirty="0" smtClean="0">
                <a:solidFill>
                  <a:prstClr val="black"/>
                </a:solidFill>
                <a:latin typeface="Courier New" pitchFamily="49" charset="0"/>
                <a:cs typeface="Courier New" pitchFamily="49" charset="0"/>
              </a:rPr>
              <a:t>else </a:t>
            </a:r>
            <a:r>
              <a:rPr lang="en-US" sz="2200" b="1" dirty="0">
                <a:solidFill>
                  <a:prstClr val="black"/>
                </a:solidFill>
                <a:latin typeface="Courier New" pitchFamily="49" charset="0"/>
                <a:cs typeface="Courier New" pitchFamily="49" charset="0"/>
              </a:rPr>
              <a:t>{ // root-&gt;</a:t>
            </a:r>
            <a:r>
              <a:rPr lang="en-US" sz="2200" b="1" dirty="0" err="1">
                <a:solidFill>
                  <a:prstClr val="black"/>
                </a:solidFill>
                <a:latin typeface="Courier New" pitchFamily="49" charset="0"/>
                <a:cs typeface="Courier New" pitchFamily="49" charset="0"/>
              </a:rPr>
              <a:t>item.key</a:t>
            </a:r>
            <a:r>
              <a:rPr lang="en-US" sz="2200" b="1" dirty="0">
                <a:solidFill>
                  <a:prstClr val="black"/>
                </a:solidFill>
                <a:latin typeface="Courier New" pitchFamily="49" charset="0"/>
                <a:cs typeface="Courier New" pitchFamily="49" charset="0"/>
              </a:rPr>
              <a:t> == </a:t>
            </a:r>
            <a:r>
              <a:rPr lang="en-US" sz="2200" b="1" dirty="0" smtClean="0">
                <a:solidFill>
                  <a:prstClr val="black"/>
                </a:solidFill>
                <a:latin typeface="Courier New" pitchFamily="49" charset="0"/>
                <a:cs typeface="Courier New" pitchFamily="49" charset="0"/>
              </a:rPr>
              <a:t>k</a:t>
            </a:r>
            <a:br>
              <a:rPr lang="en-US" sz="2200" b="1" dirty="0" smtClean="0">
                <a:solidFill>
                  <a:prstClr val="black"/>
                </a:solidFill>
                <a:latin typeface="Courier New" pitchFamily="49" charset="0"/>
                <a:cs typeface="Courier New" pitchFamily="49" charset="0"/>
              </a:rPr>
            </a:br>
            <a:r>
              <a:rPr lang="en-US" sz="2200" b="1" dirty="0" smtClean="0">
                <a:solidFill>
                  <a:prstClr val="black"/>
                </a:solidFill>
                <a:latin typeface="Courier New" pitchFamily="49" charset="0"/>
                <a:cs typeface="Courier New" pitchFamily="49" charset="0"/>
              </a:rPr>
              <a:t>  if(</a:t>
            </a:r>
            <a:r>
              <a:rPr lang="en-US" sz="2200" b="1" dirty="0" err="1" smtClean="0">
                <a:solidFill>
                  <a:prstClr val="black"/>
                </a:solidFill>
                <a:latin typeface="Courier New" pitchFamily="49" charset="0"/>
                <a:cs typeface="Courier New" pitchFamily="49" charset="0"/>
              </a:rPr>
              <a:t>isLeaf</a:t>
            </a:r>
            <a:r>
              <a:rPr lang="en-US" sz="2200" b="1" dirty="0" smtClean="0">
                <a:solidFill>
                  <a:prstClr val="black"/>
                </a:solidFill>
                <a:latin typeface="Courier New" pitchFamily="49" charset="0"/>
                <a:cs typeface="Courier New" pitchFamily="49" charset="0"/>
              </a:rPr>
              <a:t>(root)) {</a:t>
            </a:r>
            <a:br>
              <a:rPr lang="en-US" sz="2200" b="1" dirty="0" smtClean="0">
                <a:solidFill>
                  <a:prstClr val="black"/>
                </a:solidFill>
                <a:latin typeface="Courier New" pitchFamily="49" charset="0"/>
                <a:cs typeface="Courier New" pitchFamily="49" charset="0"/>
              </a:rPr>
            </a:br>
            <a:r>
              <a:rPr lang="en-US" sz="2200" b="1" dirty="0" smtClean="0">
                <a:solidFill>
                  <a:prstClr val="black"/>
                </a:solidFill>
                <a:latin typeface="Courier New" pitchFamily="49" charset="0"/>
                <a:cs typeface="Courier New" pitchFamily="49" charset="0"/>
              </a:rPr>
              <a:t>    delete root;</a:t>
            </a:r>
            <a:br>
              <a:rPr lang="en-US" sz="2200" b="1" dirty="0" smtClean="0">
                <a:solidFill>
                  <a:prstClr val="black"/>
                </a:solidFill>
                <a:latin typeface="Courier New" pitchFamily="49" charset="0"/>
                <a:cs typeface="Courier New" pitchFamily="49" charset="0"/>
              </a:rPr>
            </a:br>
            <a:r>
              <a:rPr lang="en-US" sz="2200" b="1" dirty="0" smtClean="0">
                <a:solidFill>
                  <a:prstClr val="black"/>
                </a:solidFill>
                <a:latin typeface="Courier New" pitchFamily="49" charset="0"/>
                <a:cs typeface="Courier New" pitchFamily="49" charset="0"/>
              </a:rPr>
              <a:t>    root = NULL;</a:t>
            </a:r>
            <a:br>
              <a:rPr lang="en-US" sz="2200" b="1" dirty="0" smtClean="0">
                <a:solidFill>
                  <a:prstClr val="black"/>
                </a:solidFill>
                <a:latin typeface="Courier New" pitchFamily="49" charset="0"/>
                <a:cs typeface="Courier New" pitchFamily="49" charset="0"/>
              </a:rPr>
            </a:br>
            <a:r>
              <a:rPr lang="en-US" sz="2200" b="1" dirty="0" smtClean="0">
                <a:solidFill>
                  <a:prstClr val="black"/>
                </a:solidFill>
                <a:latin typeface="Courier New" pitchFamily="49" charset="0"/>
                <a:cs typeface="Courier New" pitchFamily="49" charset="0"/>
              </a:rPr>
              <a:t>  }</a:t>
            </a:r>
            <a:br>
              <a:rPr lang="en-US" sz="2200" b="1" dirty="0" smtClean="0">
                <a:solidFill>
                  <a:prstClr val="black"/>
                </a:solidFill>
                <a:latin typeface="Courier New" pitchFamily="49" charset="0"/>
                <a:cs typeface="Courier New" pitchFamily="49" charset="0"/>
              </a:rPr>
            </a:br>
            <a:r>
              <a:rPr lang="en-US" sz="2200" b="1" dirty="0" smtClean="0">
                <a:solidFill>
                  <a:prstClr val="black"/>
                </a:solidFill>
                <a:latin typeface="Courier New" pitchFamily="49" charset="0"/>
                <a:cs typeface="Courier New" pitchFamily="49" charset="0"/>
              </a:rPr>
              <a:t>  else { // remove degree-one or two node</a:t>
            </a:r>
            <a:br>
              <a:rPr lang="en-US" sz="2200" b="1" dirty="0" smtClean="0">
                <a:solidFill>
                  <a:prstClr val="black"/>
                </a:solidFill>
                <a:latin typeface="Courier New" pitchFamily="49" charset="0"/>
                <a:cs typeface="Courier New" pitchFamily="49" charset="0"/>
              </a:rPr>
            </a:br>
            <a:r>
              <a:rPr lang="en-US" sz="2200" b="1" dirty="0" smtClean="0">
                <a:solidFill>
                  <a:prstClr val="black"/>
                </a:solidFill>
                <a:latin typeface="Courier New" pitchFamily="49" charset="0"/>
                <a:cs typeface="Courier New" pitchFamily="49" charset="0"/>
              </a:rPr>
              <a:t>    ...</a:t>
            </a:r>
            <a:br>
              <a:rPr lang="en-US" sz="2200" b="1" dirty="0" smtClean="0">
                <a:solidFill>
                  <a:prstClr val="black"/>
                </a:solidFill>
                <a:latin typeface="Courier New" pitchFamily="49" charset="0"/>
                <a:cs typeface="Courier New" pitchFamily="49" charset="0"/>
              </a:rPr>
            </a:br>
            <a:r>
              <a:rPr lang="en-US" sz="2200" b="1" dirty="0" smtClean="0">
                <a:solidFill>
                  <a:prstClr val="black"/>
                </a:solidFill>
                <a:latin typeface="Courier New" pitchFamily="49" charset="0"/>
                <a:cs typeface="Courier New" pitchFamily="49" charset="0"/>
              </a:rPr>
              <a:t>  }</a:t>
            </a:r>
            <a:br>
              <a:rPr lang="en-US" sz="2200" b="1" dirty="0" smtClean="0">
                <a:solidFill>
                  <a:prstClr val="black"/>
                </a:solidFill>
                <a:latin typeface="Courier New" pitchFamily="49" charset="0"/>
                <a:cs typeface="Courier New" pitchFamily="49" charset="0"/>
              </a:rPr>
            </a:br>
            <a:r>
              <a:rPr lang="en-US" sz="2200" b="1" dirty="0" smtClean="0">
                <a:solidFill>
                  <a:prstClr val="black"/>
                </a:solidFill>
                <a:latin typeface="Courier New" pitchFamily="49" charset="0"/>
                <a:cs typeface="Courier New" pitchFamily="49" charset="0"/>
              </a:rPr>
              <a:t>}</a:t>
            </a:r>
            <a:r>
              <a:rPr lang="en-US" sz="2000" b="1" dirty="0">
                <a:solidFill>
                  <a:prstClr val="black"/>
                </a:solidFill>
                <a:latin typeface="Courier New" pitchFamily="49" charset="0"/>
                <a:cs typeface="Courier New" pitchFamily="49" charset="0"/>
              </a:rPr>
              <a:t/>
            </a:r>
            <a:br>
              <a:rPr lang="en-US" sz="2000" b="1" dirty="0">
                <a:solidFill>
                  <a:prstClr val="black"/>
                </a:solidFill>
                <a:latin typeface="Courier New" pitchFamily="49" charset="0"/>
                <a:cs typeface="Courier New" pitchFamily="49" charset="0"/>
              </a:rPr>
            </a:br>
            <a:endParaRPr lang="en-US" dirty="0" smtClean="0"/>
          </a:p>
          <a:p>
            <a:endParaRPr lang="en-US" dirty="0"/>
          </a:p>
        </p:txBody>
      </p:sp>
      <p:sp>
        <p:nvSpPr>
          <p:cNvPr id="5" name="TextBox 4"/>
          <p:cNvSpPr txBox="1"/>
          <p:nvPr/>
        </p:nvSpPr>
        <p:spPr>
          <a:xfrm>
            <a:off x="1295401" y="4419600"/>
            <a:ext cx="4038600" cy="1938992"/>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smtClean="0"/>
              <a:t>Note: </a:t>
            </a:r>
            <a:r>
              <a:rPr lang="en-US" sz="2400" b="1" dirty="0" smtClean="0">
                <a:latin typeface="Courier New" pitchFamily="49" charset="0"/>
                <a:cs typeface="Courier New" pitchFamily="49" charset="0"/>
              </a:rPr>
              <a:t>root</a:t>
            </a:r>
            <a:r>
              <a:rPr lang="en-US" sz="2400" dirty="0" smtClean="0"/>
              <a:t> is a </a:t>
            </a:r>
            <a:r>
              <a:rPr lang="en-US" sz="2400" b="1" dirty="0" smtClean="0">
                <a:solidFill>
                  <a:srgbClr val="0000FF"/>
                </a:solidFill>
              </a:rPr>
              <a:t>reference to a pointer</a:t>
            </a:r>
            <a:r>
              <a:rPr lang="en-US" sz="2400" dirty="0" smtClean="0"/>
              <a:t>, which could be its parent’s </a:t>
            </a:r>
            <a:r>
              <a:rPr lang="en-US" sz="2400" b="1" dirty="0">
                <a:latin typeface="Courier New" pitchFamily="49" charset="0"/>
                <a:cs typeface="Courier New" pitchFamily="49" charset="0"/>
              </a:rPr>
              <a:t>left</a:t>
            </a:r>
            <a:r>
              <a:rPr lang="en-US" sz="2400" dirty="0" smtClean="0"/>
              <a:t> pointer or </a:t>
            </a:r>
            <a:r>
              <a:rPr lang="en-US" sz="2400" b="1" dirty="0">
                <a:latin typeface="Courier New" pitchFamily="49" charset="0"/>
                <a:cs typeface="Courier New" pitchFamily="49" charset="0"/>
              </a:rPr>
              <a:t>right</a:t>
            </a:r>
            <a:r>
              <a:rPr lang="en-US" sz="2400" dirty="0" smtClean="0"/>
              <a:t> pointer. Our code effectively changes that pointer to NULL.</a:t>
            </a:r>
            <a:endParaRPr lang="en-US" sz="2400" dirty="0"/>
          </a:p>
        </p:txBody>
      </p:sp>
      <p:sp>
        <p:nvSpPr>
          <p:cNvPr id="6" name="Rectangle 5"/>
          <p:cNvSpPr/>
          <p:nvPr/>
        </p:nvSpPr>
        <p:spPr>
          <a:xfrm>
            <a:off x="1295400" y="1828800"/>
            <a:ext cx="3124200" cy="13716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5594817" y="3657600"/>
            <a:ext cx="3244383" cy="2652805"/>
            <a:chOff x="5644730" y="1042616"/>
            <a:chExt cx="3244383" cy="2652805"/>
          </a:xfrm>
        </p:grpSpPr>
        <p:grpSp>
          <p:nvGrpSpPr>
            <p:cNvPr id="7" name="Group 6"/>
            <p:cNvGrpSpPr/>
            <p:nvPr/>
          </p:nvGrpSpPr>
          <p:grpSpPr>
            <a:xfrm>
              <a:off x="5644730" y="1042616"/>
              <a:ext cx="3244383" cy="2652805"/>
              <a:chOff x="2927817" y="3301893"/>
              <a:chExt cx="3244383" cy="2652805"/>
            </a:xfrm>
          </p:grpSpPr>
          <p:grpSp>
            <p:nvGrpSpPr>
              <p:cNvPr id="8" name="Group 7"/>
              <p:cNvGrpSpPr/>
              <p:nvPr/>
            </p:nvGrpSpPr>
            <p:grpSpPr>
              <a:xfrm>
                <a:off x="2927817" y="3301893"/>
                <a:ext cx="3244383" cy="1948648"/>
                <a:chOff x="2400317" y="2514600"/>
                <a:chExt cx="3244383" cy="1948648"/>
              </a:xfrm>
            </p:grpSpPr>
            <p:sp>
              <p:nvSpPr>
                <p:cNvPr id="12" name="Oval 11"/>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13" name="Oval 12"/>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14" name="Oval 13"/>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15" name="Straight Connector 14"/>
                <p:cNvCxnSpPr>
                  <a:stCxn id="12" idx="3"/>
                  <a:endCxn id="13"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3"/>
                  <a:endCxn id="14"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8" name="Straight Connector 17"/>
                <p:cNvCxnSpPr>
                  <a:stCxn id="12" idx="5"/>
                  <a:endCxn id="17"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20" name="Straight Connector 19"/>
                <p:cNvCxnSpPr>
                  <a:stCxn id="13" idx="5"/>
                  <a:endCxn id="19"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22" name="Straight Connector 21"/>
                <p:cNvCxnSpPr>
                  <a:stCxn id="17" idx="3"/>
                  <a:endCxn id="21"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486400" y="5155864"/>
                <a:ext cx="653249" cy="798834"/>
                <a:chOff x="4112298" y="5155864"/>
                <a:chExt cx="653249" cy="798834"/>
              </a:xfrm>
            </p:grpSpPr>
            <p:sp>
              <p:nvSpPr>
                <p:cNvPr id="10" name="Oval 9"/>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11" name="Straight Connector 10"/>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23" name="Straight Connector 22"/>
            <p:cNvCxnSpPr/>
            <p:nvPr/>
          </p:nvCxnSpPr>
          <p:spPr>
            <a:xfrm flipV="1">
              <a:off x="8159330" y="2841005"/>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20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a:t>
            </a:r>
            <a:r>
              <a:rPr lang="en-US" dirty="0" smtClean="0"/>
              <a:t>Degree-One Node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p:cNvSpPr>
            <a:spLocks noGrp="1"/>
          </p:cNvSpPr>
          <p:nvPr>
            <p:ph sz="quarter" idx="1"/>
          </p:nvPr>
        </p:nvSpPr>
        <p:spPr/>
        <p:txBody>
          <a:bodyPr/>
          <a:lstStyle/>
          <a:p>
            <a:r>
              <a:rPr lang="en-US" dirty="0"/>
              <a:t>Remove node </a:t>
            </a:r>
            <a:r>
              <a:rPr lang="en-US" dirty="0" smtClean="0"/>
              <a:t>9</a:t>
            </a:r>
          </a:p>
          <a:p>
            <a:endParaRPr lang="en-US" dirty="0"/>
          </a:p>
          <a:p>
            <a:endParaRPr lang="en-US" dirty="0" smtClean="0"/>
          </a:p>
          <a:p>
            <a:endParaRPr lang="en-US" dirty="0"/>
          </a:p>
          <a:p>
            <a:endParaRPr lang="en-US" dirty="0" smtClean="0"/>
          </a:p>
          <a:p>
            <a:endParaRPr lang="en-US" dirty="0"/>
          </a:p>
          <a:p>
            <a:r>
              <a:rPr lang="en-US" dirty="0" smtClean="0"/>
              <a:t>Remove node 7</a:t>
            </a:r>
            <a:endParaRPr lang="en-US" dirty="0"/>
          </a:p>
          <a:p>
            <a:endParaRPr lang="en-US" dirty="0"/>
          </a:p>
        </p:txBody>
      </p:sp>
      <p:grpSp>
        <p:nvGrpSpPr>
          <p:cNvPr id="24" name="Group 23"/>
          <p:cNvGrpSpPr/>
          <p:nvPr/>
        </p:nvGrpSpPr>
        <p:grpSpPr>
          <a:xfrm>
            <a:off x="3505200" y="1600200"/>
            <a:ext cx="3581400" cy="2467854"/>
            <a:chOff x="2971800" y="2300195"/>
            <a:chExt cx="3581400" cy="2467854"/>
          </a:xfrm>
        </p:grpSpPr>
        <p:sp>
          <p:nvSpPr>
            <p:cNvPr id="10" name="Oval 9"/>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11" name="Oval 10"/>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12" name="Oval 11"/>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13" name="Straight Connector 12"/>
            <p:cNvCxnSpPr>
              <a:stCxn id="10" idx="3"/>
              <a:endCxn id="11"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3"/>
              <a:endCxn id="12"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6" name="Straight Connector 15"/>
            <p:cNvCxnSpPr>
              <a:stCxn id="10" idx="5"/>
              <a:endCxn id="15"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8" name="Straight Connector 17"/>
            <p:cNvCxnSpPr>
              <a:stCxn id="11" idx="5"/>
              <a:endCxn id="17"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20" name="Straight Connector 19"/>
            <p:cNvCxnSpPr>
              <a:stCxn id="15" idx="3"/>
              <a:endCxn id="19"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9" name="Straight Connector 8"/>
            <p:cNvCxnSpPr>
              <a:stCxn id="19" idx="5"/>
              <a:endCxn id="8"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V="1">
            <a:off x="6052772" y="1996540"/>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5"/>
            <a:endCxn id="19" idx="0"/>
          </p:cNvCxnSpPr>
          <p:nvPr/>
        </p:nvCxnSpPr>
        <p:spPr>
          <a:xfrm>
            <a:off x="5649433" y="1915331"/>
            <a:ext cx="500943" cy="1194674"/>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679424" y="4078154"/>
            <a:ext cx="3581400" cy="2467854"/>
            <a:chOff x="2971800" y="2300195"/>
            <a:chExt cx="3581400" cy="2467854"/>
          </a:xfrm>
        </p:grpSpPr>
        <p:sp>
          <p:nvSpPr>
            <p:cNvPr id="22" name="Oval 21"/>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23" name="Oval 22"/>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27" name="Oval 26"/>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28" name="Straight Connector 27"/>
            <p:cNvCxnSpPr>
              <a:stCxn id="22" idx="3"/>
              <a:endCxn id="23"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3"/>
              <a:endCxn id="27"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31" name="Straight Connector 30"/>
            <p:cNvCxnSpPr>
              <a:stCxn id="22" idx="5"/>
              <a:endCxn id="30"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33" name="Straight Connector 32"/>
            <p:cNvCxnSpPr>
              <a:stCxn id="23" idx="5"/>
              <a:endCxn id="32"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35" name="Straight Connector 34"/>
            <p:cNvCxnSpPr>
              <a:stCxn id="30" idx="3"/>
              <a:endCxn id="34"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37" name="Straight Connector 36"/>
            <p:cNvCxnSpPr>
              <a:stCxn id="34" idx="4"/>
              <a:endCxn id="36"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a:off x="6553200" y="5215107"/>
            <a:ext cx="300248" cy="2712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4"/>
            <a:endCxn id="36" idx="0"/>
          </p:cNvCxnSpPr>
          <p:nvPr/>
        </p:nvCxnSpPr>
        <p:spPr>
          <a:xfrm flipH="1">
            <a:off x="6651225" y="5206959"/>
            <a:ext cx="416149" cy="99060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7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up)">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a:t>
            </a:r>
            <a:r>
              <a:rPr lang="en-US" dirty="0" smtClean="0"/>
              <a:t>Degree-One Node</a:t>
            </a:r>
            <a:br>
              <a:rPr lang="en-US" dirty="0" smtClean="0"/>
            </a:br>
            <a:r>
              <a:rPr lang="en-US" sz="2700" dirty="0" smtClean="0"/>
              <a:t>Code</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marL="0" lvl="0" indent="0">
              <a:buClr>
                <a:srgbClr val="D34817"/>
              </a:buClr>
              <a:buNone/>
            </a:pPr>
            <a:r>
              <a:rPr lang="en-US" sz="2200" b="1" dirty="0" smtClean="0">
                <a:solidFill>
                  <a:prstClr val="black"/>
                </a:solidFill>
                <a:latin typeface="Courier New" pitchFamily="49" charset="0"/>
                <a:cs typeface="Courier New" pitchFamily="49" charset="0"/>
              </a:rPr>
              <a:t>else </a:t>
            </a:r>
            <a:r>
              <a:rPr lang="en-US" sz="2200" b="1" dirty="0">
                <a:solidFill>
                  <a:prstClr val="black"/>
                </a:solidFill>
                <a:latin typeface="Courier New" pitchFamily="49" charset="0"/>
                <a:cs typeface="Courier New" pitchFamily="49" charset="0"/>
              </a:rPr>
              <a:t>{ // remove degree-one or two </a:t>
            </a:r>
            <a:r>
              <a:rPr lang="en-US" sz="2200" b="1" dirty="0" smtClean="0">
                <a:solidFill>
                  <a:prstClr val="black"/>
                </a:solidFill>
                <a:latin typeface="Courier New" pitchFamily="49" charset="0"/>
                <a:cs typeface="Courier New" pitchFamily="49" charset="0"/>
              </a:rPr>
              <a:t>node</a:t>
            </a:r>
          </a:p>
          <a:p>
            <a:pPr marL="0" lvl="0" indent="0">
              <a:buClr>
                <a:srgbClr val="D34817"/>
              </a:buClr>
              <a:buNone/>
            </a:pPr>
            <a:r>
              <a:rPr lang="en-US" sz="2200" b="1" dirty="0">
                <a:solidFill>
                  <a:prstClr val="black"/>
                </a:solidFill>
                <a:latin typeface="Courier New" pitchFamily="49" charset="0"/>
                <a:cs typeface="Courier New" pitchFamily="49" charset="0"/>
              </a:rPr>
              <a:t> </a:t>
            </a:r>
            <a:r>
              <a:rPr lang="en-US" sz="2200" b="1" dirty="0" smtClean="0">
                <a:solidFill>
                  <a:prstClr val="black"/>
                </a:solidFill>
                <a:latin typeface="Courier New" pitchFamily="49" charset="0"/>
                <a:cs typeface="Courier New" pitchFamily="49" charset="0"/>
              </a:rPr>
              <a:t> if(root-&gt;right == NULL) { </a:t>
            </a:r>
            <a:r>
              <a:rPr lang="en-US" sz="2200" b="1" dirty="0" smtClean="0">
                <a:solidFill>
                  <a:srgbClr val="C00000"/>
                </a:solidFill>
                <a:latin typeface="Courier New" pitchFamily="49" charset="0"/>
                <a:cs typeface="Courier New" pitchFamily="49" charset="0"/>
              </a:rPr>
              <a:t>// no right child</a:t>
            </a:r>
            <a:endParaRPr lang="en-US" sz="2200" b="1" dirty="0">
              <a:solidFill>
                <a:srgbClr val="C00000"/>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node *</a:t>
            </a:r>
            <a:r>
              <a:rPr lang="en-US" sz="2200" b="1" dirty="0" err="1" smtClean="0">
                <a:solidFill>
                  <a:prstClr val="black"/>
                </a:solidFill>
                <a:latin typeface="Courier New" pitchFamily="49" charset="0"/>
                <a:cs typeface="Courier New" pitchFamily="49" charset="0"/>
              </a:rPr>
              <a:t>tmp</a:t>
            </a:r>
            <a:r>
              <a:rPr lang="en-US" sz="2200" b="1" dirty="0" smtClean="0">
                <a:solidFill>
                  <a:prstClr val="black"/>
                </a:solidFill>
                <a:latin typeface="Courier New" pitchFamily="49" charset="0"/>
                <a:cs typeface="Courier New" pitchFamily="49" charset="0"/>
              </a:rPr>
              <a:t> = root;</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root = root-&gt;left;</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delete </a:t>
            </a:r>
            <a:r>
              <a:rPr lang="en-US" sz="2200" b="1" dirty="0" err="1" smtClean="0">
                <a:solidFill>
                  <a:prstClr val="black"/>
                </a:solidFill>
                <a:latin typeface="Courier New" pitchFamily="49" charset="0"/>
                <a:cs typeface="Courier New" pitchFamily="49" charset="0"/>
              </a:rPr>
              <a:t>tmp</a:t>
            </a:r>
            <a:r>
              <a:rPr lang="en-US" sz="2200" b="1" dirty="0" smtClean="0">
                <a:solidFill>
                  <a:prstClr val="black"/>
                </a:solidFill>
                <a:latin typeface="Courier New" pitchFamily="49" charset="0"/>
                <a:cs typeface="Courier New" pitchFamily="49" charset="0"/>
              </a:rPr>
              <a:t>;</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a:t>
            </a: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smtClean="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smtClean="0">
              <a:solidFill>
                <a:prstClr val="black"/>
              </a:solidFill>
              <a:latin typeface="Courier New" pitchFamily="49" charset="0"/>
              <a:cs typeface="Courier New" pitchFamily="49" charset="0"/>
            </a:endParaRPr>
          </a:p>
          <a:p>
            <a:pPr marL="0" lvl="0" indent="0">
              <a:buClr>
                <a:srgbClr val="D34817"/>
              </a:buClr>
              <a:buNone/>
            </a:pPr>
            <a:endParaRPr lang="en-US" sz="2200" b="1" dirty="0" smtClean="0">
              <a:solidFill>
                <a:prstClr val="black"/>
              </a:solidFill>
              <a:latin typeface="Courier New" pitchFamily="49" charset="0"/>
              <a:cs typeface="Courier New" pitchFamily="49" charset="0"/>
            </a:endParaRPr>
          </a:p>
          <a:p>
            <a:pPr marL="0" lvl="0" indent="0">
              <a:buClr>
                <a:srgbClr val="D34817"/>
              </a:buClr>
              <a:buNone/>
            </a:pPr>
            <a:endParaRPr lang="en-US" sz="2200" b="1" dirty="0">
              <a:solidFill>
                <a:prstClr val="black"/>
              </a:solidFill>
              <a:latin typeface="Courier New" pitchFamily="49" charset="0"/>
              <a:cs typeface="Courier New" pitchFamily="49" charset="0"/>
            </a:endParaRPr>
          </a:p>
          <a:p>
            <a:pPr marL="0" lvl="0" indent="0">
              <a:buClr>
                <a:srgbClr val="D34817"/>
              </a:buClr>
              <a:buNone/>
            </a:pPr>
            <a:endParaRPr lang="en-US" sz="2200" b="1" dirty="0" smtClean="0">
              <a:solidFill>
                <a:prstClr val="black"/>
              </a:solidFill>
              <a:latin typeface="Courier New" pitchFamily="49" charset="0"/>
              <a:cs typeface="Courier New" pitchFamily="49" charset="0"/>
            </a:endParaRPr>
          </a:p>
          <a:p>
            <a:pPr marL="0" lvl="0" indent="0">
              <a:buClr>
                <a:srgbClr val="D34817"/>
              </a:buClr>
              <a:buNone/>
            </a:pPr>
            <a:endParaRPr lang="en-US" sz="2200" b="1" dirty="0" smtClean="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a:t>
            </a:r>
            <a:endParaRPr lang="en-US" sz="2200" dirty="0" smtClean="0"/>
          </a:p>
        </p:txBody>
      </p:sp>
      <p:grpSp>
        <p:nvGrpSpPr>
          <p:cNvPr id="26" name="Group 25"/>
          <p:cNvGrpSpPr/>
          <p:nvPr/>
        </p:nvGrpSpPr>
        <p:grpSpPr>
          <a:xfrm>
            <a:off x="5669723" y="3780546"/>
            <a:ext cx="3099532" cy="2467854"/>
            <a:chOff x="5442751" y="3951423"/>
            <a:chExt cx="3099532" cy="2467854"/>
          </a:xfrm>
        </p:grpSpPr>
        <p:grpSp>
          <p:nvGrpSpPr>
            <p:cNvPr id="27" name="Group 26"/>
            <p:cNvGrpSpPr/>
            <p:nvPr/>
          </p:nvGrpSpPr>
          <p:grpSpPr>
            <a:xfrm>
              <a:off x="5442751" y="3951423"/>
              <a:ext cx="3099532" cy="2467854"/>
              <a:chOff x="3453668" y="2300195"/>
              <a:chExt cx="3099532" cy="2467854"/>
            </a:xfrm>
          </p:grpSpPr>
          <p:sp>
            <p:nvSpPr>
              <p:cNvPr id="30" name="Oval 29"/>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31" name="Oval 30"/>
              <p:cNvSpPr/>
              <p:nvPr/>
            </p:nvSpPr>
            <p:spPr>
              <a:xfrm>
                <a:off x="3948617" y="306727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32" name="Oval 31"/>
              <p:cNvSpPr/>
              <p:nvPr/>
            </p:nvSpPr>
            <p:spPr>
              <a:xfrm>
                <a:off x="3453668"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33" name="Straight Connector 32"/>
              <p:cNvCxnSpPr>
                <a:stCxn id="30" idx="3"/>
                <a:endCxn id="31" idx="7"/>
              </p:cNvCxnSpPr>
              <p:nvPr/>
            </p:nvCxnSpPr>
            <p:spPr>
              <a:xfrm flipH="1">
                <a:off x="4278857" y="2615326"/>
                <a:ext cx="576113" cy="50860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3"/>
                <a:endCxn id="32" idx="7"/>
              </p:cNvCxnSpPr>
              <p:nvPr/>
            </p:nvCxnSpPr>
            <p:spPr>
              <a:xfrm flipH="1">
                <a:off x="3751088" y="3397512"/>
                <a:ext cx="254189" cy="55391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36" name="Straight Connector 35"/>
              <p:cNvCxnSpPr>
                <a:stCxn id="30" idx="5"/>
                <a:endCxn id="35"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596668"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38" name="Straight Connector 37"/>
              <p:cNvCxnSpPr>
                <a:stCxn id="31" idx="5"/>
                <a:endCxn id="37" idx="1"/>
              </p:cNvCxnSpPr>
              <p:nvPr/>
            </p:nvCxnSpPr>
            <p:spPr>
              <a:xfrm>
                <a:off x="4278857" y="3397512"/>
                <a:ext cx="368840" cy="510263"/>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40" name="Straight Connector 39"/>
              <p:cNvCxnSpPr>
                <a:stCxn id="35" idx="3"/>
                <a:endCxn id="39"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42" name="Straight Connector 41"/>
              <p:cNvCxnSpPr>
                <a:stCxn id="39" idx="5"/>
                <a:endCxn id="41"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flipV="1">
              <a:off x="7508455" y="4347763"/>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5"/>
              <a:endCxn id="39" idx="0"/>
            </p:cNvCxnSpPr>
            <p:nvPr/>
          </p:nvCxnSpPr>
          <p:spPr>
            <a:xfrm>
              <a:off x="7105116" y="4266554"/>
              <a:ext cx="500943" cy="1194674"/>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434384" y="2438400"/>
            <a:ext cx="2170157" cy="685800"/>
            <a:chOff x="6781800" y="4419600"/>
            <a:chExt cx="2170157" cy="685800"/>
          </a:xfrm>
        </p:grpSpPr>
        <p:sp>
          <p:nvSpPr>
            <p:cNvPr id="44" name="Right Brace 43"/>
            <p:cNvSpPr/>
            <p:nvPr/>
          </p:nvSpPr>
          <p:spPr>
            <a:xfrm>
              <a:off x="6781800" y="4419600"/>
              <a:ext cx="152400" cy="685800"/>
            </a:xfrm>
            <a:prstGeom prst="rightBrace">
              <a:avLst>
                <a:gd name="adj1" fmla="val 28721"/>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7010400" y="4531667"/>
              <a:ext cx="1941557" cy="461665"/>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rgbClr val="C00000"/>
              </a:solidFill>
            </a:ln>
          </p:spPr>
          <p:txBody>
            <a:bodyPr wrap="none" rtlCol="0">
              <a:spAutoFit/>
            </a:bodyPr>
            <a:lstStyle/>
            <a:p>
              <a:r>
                <a:rPr lang="en-US" sz="2400" dirty="0" smtClean="0"/>
                <a:t>Note the order!</a:t>
              </a:r>
              <a:endParaRPr lang="en-US" sz="2400" dirty="0"/>
            </a:p>
          </p:txBody>
        </p:sp>
      </p:grpSp>
    </p:spTree>
    <p:extLst>
      <p:ext uri="{BB962C8B-B14F-4D97-AF65-F5344CB8AC3E}">
        <p14:creationId xmlns:p14="http://schemas.microsoft.com/office/powerpoint/2010/main" val="262687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a:t>
            </a:r>
            <a:r>
              <a:rPr lang="en-US" dirty="0" smtClean="0"/>
              <a:t>Degree-One Node</a:t>
            </a:r>
            <a:br>
              <a:rPr lang="en-US" dirty="0" smtClean="0"/>
            </a:br>
            <a:r>
              <a:rPr lang="en-US" sz="2700" dirty="0" smtClean="0"/>
              <a:t>Code</a:t>
            </a:r>
            <a:endParaRPr lang="en-US" sz="27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a:p>
        </p:txBody>
      </p:sp>
      <p:sp>
        <p:nvSpPr>
          <p:cNvPr id="4" name="Content Placeholder 3"/>
          <p:cNvSpPr>
            <a:spLocks noGrp="1"/>
          </p:cNvSpPr>
          <p:nvPr>
            <p:ph sz="quarter" idx="1"/>
          </p:nvPr>
        </p:nvSpPr>
        <p:spPr>
          <a:xfrm>
            <a:off x="914400" y="1447800"/>
            <a:ext cx="7772400" cy="5029200"/>
          </a:xfrm>
        </p:spPr>
        <p:txBody>
          <a:bodyPr>
            <a:normAutofit fontScale="92500" lnSpcReduction="20000"/>
          </a:bodyPr>
          <a:lstStyle/>
          <a:p>
            <a:pPr marL="0" lvl="0" indent="0">
              <a:buClr>
                <a:srgbClr val="D34817"/>
              </a:buClr>
              <a:buNone/>
            </a:pPr>
            <a:r>
              <a:rPr lang="en-US" sz="2200" b="1" dirty="0" smtClean="0">
                <a:solidFill>
                  <a:prstClr val="black"/>
                </a:solidFill>
                <a:latin typeface="Courier New" pitchFamily="49" charset="0"/>
                <a:cs typeface="Courier New" pitchFamily="49" charset="0"/>
              </a:rPr>
              <a:t>else </a:t>
            </a:r>
            <a:r>
              <a:rPr lang="en-US" sz="2200" b="1" dirty="0">
                <a:solidFill>
                  <a:prstClr val="black"/>
                </a:solidFill>
                <a:latin typeface="Courier New" pitchFamily="49" charset="0"/>
                <a:cs typeface="Courier New" pitchFamily="49" charset="0"/>
              </a:rPr>
              <a:t>{ // remove degree-one or two </a:t>
            </a:r>
            <a:r>
              <a:rPr lang="en-US" sz="2200" b="1" dirty="0" smtClean="0">
                <a:solidFill>
                  <a:prstClr val="black"/>
                </a:solidFill>
                <a:latin typeface="Courier New" pitchFamily="49" charset="0"/>
                <a:cs typeface="Courier New" pitchFamily="49" charset="0"/>
              </a:rPr>
              <a:t>node</a:t>
            </a:r>
          </a:p>
          <a:p>
            <a:pPr marL="0" lvl="0" indent="0">
              <a:buClr>
                <a:srgbClr val="D34817"/>
              </a:buClr>
              <a:buNone/>
            </a:pPr>
            <a:r>
              <a:rPr lang="en-US" sz="2200" b="1" dirty="0">
                <a:solidFill>
                  <a:prstClr val="black"/>
                </a:solidFill>
                <a:latin typeface="Courier New" pitchFamily="49" charset="0"/>
                <a:cs typeface="Courier New" pitchFamily="49" charset="0"/>
              </a:rPr>
              <a:t> </a:t>
            </a:r>
            <a:r>
              <a:rPr lang="en-US" sz="2200" b="1" dirty="0" smtClean="0">
                <a:solidFill>
                  <a:prstClr val="black"/>
                </a:solidFill>
                <a:latin typeface="Courier New" pitchFamily="49" charset="0"/>
                <a:cs typeface="Courier New" pitchFamily="49" charset="0"/>
              </a:rPr>
              <a:t> if(root-&gt;right == NULL) { </a:t>
            </a:r>
            <a:r>
              <a:rPr lang="en-US" sz="2200" b="1" dirty="0" smtClean="0">
                <a:solidFill>
                  <a:srgbClr val="C00000"/>
                </a:solidFill>
                <a:latin typeface="Courier New" pitchFamily="49" charset="0"/>
                <a:cs typeface="Courier New" pitchFamily="49" charset="0"/>
              </a:rPr>
              <a:t>// no right child</a:t>
            </a:r>
            <a:endParaRPr lang="en-US" sz="2200" b="1" dirty="0">
              <a:solidFill>
                <a:srgbClr val="C00000"/>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node *</a:t>
            </a:r>
            <a:r>
              <a:rPr lang="en-US" sz="2200" b="1" dirty="0" err="1" smtClean="0">
                <a:solidFill>
                  <a:prstClr val="black"/>
                </a:solidFill>
                <a:latin typeface="Courier New" pitchFamily="49" charset="0"/>
                <a:cs typeface="Courier New" pitchFamily="49" charset="0"/>
              </a:rPr>
              <a:t>tmp</a:t>
            </a:r>
            <a:r>
              <a:rPr lang="en-US" sz="2200" b="1" dirty="0" smtClean="0">
                <a:solidFill>
                  <a:prstClr val="black"/>
                </a:solidFill>
                <a:latin typeface="Courier New" pitchFamily="49" charset="0"/>
                <a:cs typeface="Courier New" pitchFamily="49" charset="0"/>
              </a:rPr>
              <a:t> = root;</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root = root-&gt;left;</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delete </a:t>
            </a:r>
            <a:r>
              <a:rPr lang="en-US" sz="2200" b="1" dirty="0" err="1" smtClean="0">
                <a:solidFill>
                  <a:prstClr val="black"/>
                </a:solidFill>
                <a:latin typeface="Courier New" pitchFamily="49" charset="0"/>
                <a:cs typeface="Courier New" pitchFamily="49" charset="0"/>
              </a:rPr>
              <a:t>tmp</a:t>
            </a:r>
            <a:r>
              <a:rPr lang="en-US" sz="2200" b="1" dirty="0" smtClean="0">
                <a:solidFill>
                  <a:prstClr val="black"/>
                </a:solidFill>
                <a:latin typeface="Courier New" pitchFamily="49" charset="0"/>
                <a:cs typeface="Courier New" pitchFamily="49" charset="0"/>
              </a:rPr>
              <a:t>;</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a:t>
            </a:r>
          </a:p>
          <a:p>
            <a:pPr marL="0" lvl="0" indent="0">
              <a:buClr>
                <a:srgbClr val="D34817"/>
              </a:buClr>
              <a:buNone/>
            </a:pPr>
            <a:r>
              <a:rPr lang="en-US" sz="2200" b="1" dirty="0">
                <a:solidFill>
                  <a:prstClr val="black"/>
                </a:solidFill>
                <a:latin typeface="Courier New" pitchFamily="49" charset="0"/>
                <a:cs typeface="Courier New" pitchFamily="49" charset="0"/>
              </a:rPr>
              <a:t> </a:t>
            </a:r>
            <a:r>
              <a:rPr lang="en-US" sz="2200" b="1" dirty="0" smtClean="0">
                <a:solidFill>
                  <a:prstClr val="black"/>
                </a:solidFill>
                <a:latin typeface="Courier New" pitchFamily="49" charset="0"/>
                <a:cs typeface="Courier New" pitchFamily="49" charset="0"/>
              </a:rPr>
              <a:t> else if(root-&gt;left == NULL) { </a:t>
            </a:r>
            <a:r>
              <a:rPr lang="en-US" sz="2200" b="1" dirty="0" smtClean="0">
                <a:solidFill>
                  <a:srgbClr val="00B050"/>
                </a:solidFill>
                <a:latin typeface="Courier New" pitchFamily="49" charset="0"/>
                <a:cs typeface="Courier New" pitchFamily="49" charset="0"/>
              </a:rPr>
              <a:t>// no left child</a:t>
            </a:r>
            <a:endParaRPr lang="en-US" sz="2200" b="1" dirty="0">
              <a:solidFill>
                <a:srgbClr val="00B050"/>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node *</a:t>
            </a:r>
            <a:r>
              <a:rPr lang="en-US" sz="2200" b="1" dirty="0" err="1" smtClean="0">
                <a:solidFill>
                  <a:prstClr val="black"/>
                </a:solidFill>
                <a:latin typeface="Courier New" pitchFamily="49" charset="0"/>
                <a:cs typeface="Courier New" pitchFamily="49" charset="0"/>
              </a:rPr>
              <a:t>tmp</a:t>
            </a:r>
            <a:r>
              <a:rPr lang="en-US" sz="2200" b="1" dirty="0" smtClean="0">
                <a:solidFill>
                  <a:prstClr val="black"/>
                </a:solidFill>
                <a:latin typeface="Courier New" pitchFamily="49" charset="0"/>
                <a:cs typeface="Courier New" pitchFamily="49" charset="0"/>
              </a:rPr>
              <a:t> = root;</a:t>
            </a:r>
          </a:p>
          <a:p>
            <a:pPr marL="0" lvl="0" indent="0">
              <a:buClr>
                <a:srgbClr val="D34817"/>
              </a:buClr>
              <a:buNone/>
            </a:pPr>
            <a:r>
              <a:rPr lang="en-US" sz="2200" b="1" dirty="0">
                <a:solidFill>
                  <a:prstClr val="black"/>
                </a:solidFill>
                <a:latin typeface="Courier New" pitchFamily="49" charset="0"/>
                <a:cs typeface="Courier New" pitchFamily="49" charset="0"/>
              </a:rPr>
              <a:t> </a:t>
            </a:r>
            <a:r>
              <a:rPr lang="en-US" sz="2200" b="1" dirty="0" smtClean="0">
                <a:solidFill>
                  <a:prstClr val="black"/>
                </a:solidFill>
                <a:latin typeface="Courier New" pitchFamily="49" charset="0"/>
                <a:cs typeface="Courier New" pitchFamily="49" charset="0"/>
              </a:rPr>
              <a:t>   root = root-&gt;right;</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delete </a:t>
            </a:r>
            <a:r>
              <a:rPr lang="en-US" sz="2200" b="1" dirty="0" err="1" smtClean="0">
                <a:solidFill>
                  <a:prstClr val="black"/>
                </a:solidFill>
                <a:latin typeface="Courier New" pitchFamily="49" charset="0"/>
                <a:cs typeface="Courier New" pitchFamily="49" charset="0"/>
              </a:rPr>
              <a:t>tmp</a:t>
            </a:r>
            <a:r>
              <a:rPr lang="en-US" sz="2200" b="1" dirty="0" smtClean="0">
                <a:solidFill>
                  <a:prstClr val="black"/>
                </a:solidFill>
                <a:latin typeface="Courier New" pitchFamily="49" charset="0"/>
                <a:cs typeface="Courier New" pitchFamily="49" charset="0"/>
              </a:rPr>
              <a:t>;</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else {</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 remove degree-two node</a:t>
            </a:r>
            <a:endParaRPr lang="en-US" sz="2200" b="1" dirty="0">
              <a:solidFill>
                <a:prstClr val="black"/>
              </a:solidFill>
              <a:latin typeface="Courier New" pitchFamily="49" charset="0"/>
              <a:cs typeface="Courier New" pitchFamily="49" charset="0"/>
            </a:endParaRPr>
          </a:p>
          <a:p>
            <a:pPr marL="0" lvl="0" indent="0">
              <a:buClr>
                <a:srgbClr val="D34817"/>
              </a:buClr>
              <a:buNone/>
            </a:pPr>
            <a:r>
              <a:rPr lang="en-US" sz="2200" b="1" dirty="0" smtClean="0">
                <a:solidFill>
                  <a:prstClr val="black"/>
                </a:solidFill>
                <a:latin typeface="Courier New" pitchFamily="49" charset="0"/>
                <a:cs typeface="Courier New" pitchFamily="49" charset="0"/>
              </a:rPr>
              <a:t>  }</a:t>
            </a:r>
          </a:p>
          <a:p>
            <a:pPr marL="0" lvl="0" indent="0">
              <a:buClr>
                <a:srgbClr val="D34817"/>
              </a:buClr>
              <a:buNone/>
            </a:pPr>
            <a:r>
              <a:rPr lang="en-US" sz="2200" b="1" dirty="0" smtClean="0">
                <a:solidFill>
                  <a:prstClr val="black"/>
                </a:solidFill>
                <a:latin typeface="Courier New" pitchFamily="49" charset="0"/>
                <a:cs typeface="Courier New" pitchFamily="49" charset="0"/>
              </a:rPr>
              <a:t>}</a:t>
            </a:r>
            <a:endParaRPr lang="en-US" sz="2200" dirty="0" smtClean="0"/>
          </a:p>
        </p:txBody>
      </p:sp>
      <p:grpSp>
        <p:nvGrpSpPr>
          <p:cNvPr id="23" name="Group 22"/>
          <p:cNvGrpSpPr/>
          <p:nvPr/>
        </p:nvGrpSpPr>
        <p:grpSpPr>
          <a:xfrm>
            <a:off x="5699867" y="3863301"/>
            <a:ext cx="3099532" cy="2467854"/>
            <a:chOff x="5442751" y="3951423"/>
            <a:chExt cx="3099532" cy="2467854"/>
          </a:xfrm>
        </p:grpSpPr>
        <p:grpSp>
          <p:nvGrpSpPr>
            <p:cNvPr id="24" name="Group 23"/>
            <p:cNvGrpSpPr/>
            <p:nvPr/>
          </p:nvGrpSpPr>
          <p:grpSpPr>
            <a:xfrm>
              <a:off x="5442751" y="3951423"/>
              <a:ext cx="3099532" cy="2467854"/>
              <a:chOff x="3453668" y="2300195"/>
              <a:chExt cx="3099532" cy="2467854"/>
            </a:xfrm>
          </p:grpSpPr>
          <p:sp>
            <p:nvSpPr>
              <p:cNvPr id="27" name="Oval 26"/>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28" name="Oval 27"/>
              <p:cNvSpPr/>
              <p:nvPr/>
            </p:nvSpPr>
            <p:spPr>
              <a:xfrm>
                <a:off x="3948617" y="306727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29" name="Oval 28"/>
              <p:cNvSpPr/>
              <p:nvPr/>
            </p:nvSpPr>
            <p:spPr>
              <a:xfrm>
                <a:off x="3453668"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30" name="Straight Connector 29"/>
              <p:cNvCxnSpPr>
                <a:stCxn id="27" idx="3"/>
                <a:endCxn id="28" idx="7"/>
              </p:cNvCxnSpPr>
              <p:nvPr/>
            </p:nvCxnSpPr>
            <p:spPr>
              <a:xfrm flipH="1">
                <a:off x="4278857" y="2615326"/>
                <a:ext cx="576113" cy="50860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29" idx="7"/>
              </p:cNvCxnSpPr>
              <p:nvPr/>
            </p:nvCxnSpPr>
            <p:spPr>
              <a:xfrm flipH="1">
                <a:off x="3751088" y="3397512"/>
                <a:ext cx="254189" cy="55391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33" name="Straight Connector 32"/>
              <p:cNvCxnSpPr>
                <a:stCxn id="27" idx="5"/>
                <a:endCxn id="32"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596668"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35" name="Straight Connector 34"/>
              <p:cNvCxnSpPr>
                <a:stCxn id="28" idx="5"/>
                <a:endCxn id="34" idx="1"/>
              </p:cNvCxnSpPr>
              <p:nvPr/>
            </p:nvCxnSpPr>
            <p:spPr>
              <a:xfrm>
                <a:off x="4278857" y="3397512"/>
                <a:ext cx="368840" cy="510263"/>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37" name="Straight Connector 36"/>
              <p:cNvCxnSpPr>
                <a:stCxn id="32" idx="3"/>
                <a:endCxn id="36"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01980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39" name="Straight Connector 38"/>
              <p:cNvCxnSpPr>
                <a:stCxn id="36" idx="5"/>
                <a:endCxn id="38" idx="1"/>
              </p:cNvCxnSpPr>
              <p:nvPr/>
            </p:nvCxnSpPr>
            <p:spPr>
              <a:xfrm>
                <a:off x="5740171" y="4107420"/>
                <a:ext cx="330658"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flipH="1" flipV="1">
              <a:off x="7896284" y="5041122"/>
              <a:ext cx="241394" cy="381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2" idx="4"/>
              <a:endCxn id="38" idx="0"/>
            </p:cNvCxnSpPr>
            <p:nvPr/>
          </p:nvCxnSpPr>
          <p:spPr>
            <a:xfrm flipH="1">
              <a:off x="8183108" y="5080228"/>
              <a:ext cx="165725" cy="99060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01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A </a:t>
            </a:r>
            <a:r>
              <a:rPr lang="en-US" dirty="0" smtClean="0"/>
              <a:t>Degree-Two </a:t>
            </a:r>
            <a:r>
              <a:rPr lang="en-US" dirty="0"/>
              <a:t>Node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lstStyle/>
          <a:p>
            <a:r>
              <a:rPr lang="en-US" dirty="0" smtClean="0"/>
              <a:t>Remove node 5</a:t>
            </a:r>
          </a:p>
          <a:p>
            <a:r>
              <a:rPr lang="en-US" u="sng" dirty="0" smtClean="0"/>
              <a:t>Idea</a:t>
            </a:r>
            <a:r>
              <a:rPr lang="en-US" dirty="0" smtClean="0"/>
              <a:t>: Replace with the largest key in the left </a:t>
            </a:r>
            <a:r>
              <a:rPr lang="en-US" dirty="0" err="1" smtClean="0"/>
              <a:t>subtree</a:t>
            </a:r>
            <a:r>
              <a:rPr lang="en-US" dirty="0" smtClean="0"/>
              <a:t>.</a:t>
            </a:r>
          </a:p>
          <a:p>
            <a:pPr lvl="1"/>
            <a:r>
              <a:rPr lang="en-US" dirty="0" smtClean="0"/>
              <a:t>or replace with the smallest key in the right </a:t>
            </a:r>
            <a:r>
              <a:rPr lang="en-US" dirty="0" err="1" smtClean="0"/>
              <a:t>subtree</a:t>
            </a:r>
            <a:r>
              <a:rPr lang="en-US" dirty="0" smtClean="0"/>
              <a:t>.</a:t>
            </a:r>
          </a:p>
          <a:p>
            <a:r>
              <a:rPr lang="en-US" u="sng" dirty="0" smtClean="0"/>
              <a:t>Claim</a:t>
            </a:r>
            <a:r>
              <a:rPr lang="en-US" dirty="0" smtClean="0"/>
              <a:t>: The largest key must be in a leaf node or in a degree-one node.</a:t>
            </a:r>
          </a:p>
          <a:p>
            <a:endParaRPr lang="en-US" dirty="0"/>
          </a:p>
        </p:txBody>
      </p:sp>
      <p:grpSp>
        <p:nvGrpSpPr>
          <p:cNvPr id="5" name="Group 4"/>
          <p:cNvGrpSpPr/>
          <p:nvPr/>
        </p:nvGrpSpPr>
        <p:grpSpPr>
          <a:xfrm>
            <a:off x="1143000" y="3932946"/>
            <a:ext cx="3581400" cy="2467854"/>
            <a:chOff x="2971800" y="2300195"/>
            <a:chExt cx="3581400" cy="2467854"/>
          </a:xfrm>
        </p:grpSpPr>
        <p:sp>
          <p:nvSpPr>
            <p:cNvPr id="6" name="Oval 5"/>
            <p:cNvSpPr/>
            <p:nvPr/>
          </p:nvSpPr>
          <p:spPr>
            <a:xfrm>
              <a:off x="4800902" y="230019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7" name="Oval 6"/>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8" name="Oval 7"/>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9" name="Straight Connector 8"/>
            <p:cNvCxnSpPr>
              <a:stCxn id="6" idx="3"/>
              <a:endCxn id="7"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2" name="Straight Connector 11"/>
            <p:cNvCxnSpPr>
              <a:stCxn id="6" idx="5"/>
              <a:endCxn id="11"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4" name="Straight Connector 13"/>
            <p:cNvCxnSpPr>
              <a:stCxn id="7" idx="5"/>
              <a:endCxn id="13"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6" name="Straight Connector 15"/>
            <p:cNvCxnSpPr>
              <a:stCxn id="11" idx="3"/>
              <a:endCxn id="15"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18" name="Straight Connector 17"/>
            <p:cNvCxnSpPr>
              <a:stCxn id="15" idx="4"/>
              <a:endCxn id="17"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2493353" y="5434508"/>
            <a:ext cx="511310" cy="526063"/>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5029200" y="3932946"/>
            <a:ext cx="3581400" cy="2467854"/>
            <a:chOff x="2971800" y="2300195"/>
            <a:chExt cx="3581400" cy="2467854"/>
          </a:xfrm>
        </p:grpSpPr>
        <p:sp>
          <p:nvSpPr>
            <p:cNvPr id="21" name="Oval 20"/>
            <p:cNvSpPr/>
            <p:nvPr/>
          </p:nvSpPr>
          <p:spPr>
            <a:xfrm>
              <a:off x="4800902" y="2300195"/>
              <a:ext cx="369199" cy="369199"/>
            </a:xfrm>
            <a:prstGeom prst="ellipse">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sp>
          <p:nvSpPr>
            <p:cNvPr id="22" name="Oval 21"/>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23" name="Oval 22"/>
            <p:cNvSpPr/>
            <p:nvPr/>
          </p:nvSpPr>
          <p:spPr>
            <a:xfrm>
              <a:off x="2971800"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24" name="Straight Connector 23"/>
            <p:cNvCxnSpPr>
              <a:stCxn id="21" idx="3"/>
              <a:endCxn id="22"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3"/>
              <a:endCxn id="23" idx="7"/>
            </p:cNvCxnSpPr>
            <p:nvPr/>
          </p:nvCxnSpPr>
          <p:spPr>
            <a:xfrm flipH="1">
              <a:off x="3269220" y="3425634"/>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27" name="Straight Connector 26"/>
            <p:cNvCxnSpPr>
              <a:stCxn id="21" idx="5"/>
              <a:endCxn id="26"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29" name="Straight Connector 28"/>
            <p:cNvCxnSpPr>
              <a:stCxn id="22" idx="5"/>
              <a:endCxn id="28"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31" name="Straight Connector 30"/>
            <p:cNvCxnSpPr>
              <a:stCxn id="26" idx="3"/>
              <a:endCxn id="30"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33" name="Straight Connector 32"/>
            <p:cNvCxnSpPr>
              <a:stCxn id="30" idx="4"/>
              <a:endCxn id="32"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p:nvPr/>
        </p:nvCxnSpPr>
        <p:spPr>
          <a:xfrm flipV="1">
            <a:off x="6140504" y="5088927"/>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94157" y="1447800"/>
            <a:ext cx="2581989"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smtClean="0"/>
              <a:t>How shall we do this?</a:t>
            </a:r>
            <a:endParaRPr lang="en-US" sz="2400" dirty="0"/>
          </a:p>
        </p:txBody>
      </p:sp>
      <p:sp>
        <p:nvSpPr>
          <p:cNvPr id="37" name="TextBox 36"/>
          <p:cNvSpPr txBox="1"/>
          <p:nvPr/>
        </p:nvSpPr>
        <p:spPr>
          <a:xfrm>
            <a:off x="2550937" y="3272135"/>
            <a:ext cx="5149358"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smtClean="0"/>
              <a:t>Great! We know how to remove such a node!</a:t>
            </a:r>
            <a:endParaRPr lang="en-US" sz="2400" dirty="0"/>
          </a:p>
        </p:txBody>
      </p:sp>
    </p:spTree>
    <p:extLst>
      <p:ext uri="{BB962C8B-B14F-4D97-AF65-F5344CB8AC3E}">
        <p14:creationId xmlns:p14="http://schemas.microsoft.com/office/powerpoint/2010/main" val="27719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arn(inVertical)">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barn(inVertical)">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 calcmode="lin" valueType="num">
                                      <p:cBhvr>
                                        <p:cTn id="4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9" dur="500"/>
                                        <p:tgtEl>
                                          <p:spTgt spid="4">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barn(inVertical)">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a:t>
            </a:r>
            <a:r>
              <a:rPr lang="en-US" dirty="0" smtClean="0"/>
              <a:t>Degree-Two </a:t>
            </a:r>
            <a:r>
              <a:rPr lang="en-US" dirty="0"/>
              <a:t>Node</a:t>
            </a:r>
            <a:br>
              <a:rPr lang="en-US" dirty="0"/>
            </a:br>
            <a:r>
              <a:rPr lang="en-US" sz="2700" dirty="0"/>
              <a:t>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pPr marL="0" lvl="0" indent="0">
              <a:buClr>
                <a:srgbClr val="D34817"/>
              </a:buClr>
              <a:buNone/>
            </a:pPr>
            <a:r>
              <a:rPr lang="en-US" sz="2000" b="1" dirty="0" smtClean="0">
                <a:solidFill>
                  <a:prstClr val="black"/>
                </a:solidFill>
                <a:latin typeface="Courier New" pitchFamily="49" charset="0"/>
                <a:cs typeface="Courier New" pitchFamily="49" charset="0"/>
              </a:rPr>
              <a:t>else { // </a:t>
            </a:r>
            <a:r>
              <a:rPr lang="en-US" sz="2000" b="1" dirty="0">
                <a:solidFill>
                  <a:prstClr val="black"/>
                </a:solidFill>
                <a:latin typeface="Courier New" pitchFamily="49" charset="0"/>
                <a:cs typeface="Courier New" pitchFamily="49" charset="0"/>
              </a:rPr>
              <a:t>remove degree-two </a:t>
            </a:r>
            <a:r>
              <a:rPr lang="en-US" sz="2000" b="1" dirty="0" smtClean="0">
                <a:solidFill>
                  <a:prstClr val="black"/>
                </a:solidFill>
                <a:latin typeface="Courier New" pitchFamily="49" charset="0"/>
                <a:cs typeface="Courier New" pitchFamily="49" charset="0"/>
              </a:rPr>
              <a:t>node</a:t>
            </a:r>
          </a:p>
          <a:p>
            <a:pPr marL="0" lvl="0" indent="0">
              <a:buClr>
                <a:srgbClr val="D34817"/>
              </a:buClr>
              <a:buNone/>
            </a:pPr>
            <a:r>
              <a:rPr lang="en-US" sz="2000" b="1" dirty="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 node </a:t>
            </a:r>
            <a:r>
              <a:rPr lang="en-US" sz="2000" b="1" dirty="0" smtClean="0">
                <a:solidFill>
                  <a:srgbClr val="0000FF"/>
                </a:solidFill>
                <a:latin typeface="Courier New" pitchFamily="49" charset="0"/>
                <a:cs typeface="Courier New" pitchFamily="49" charset="0"/>
              </a:rPr>
              <a:t>*&amp;</a:t>
            </a:r>
            <a:r>
              <a:rPr lang="en-US" sz="2000" b="1" dirty="0" smtClean="0">
                <a:solidFill>
                  <a:prstClr val="black"/>
                </a:solidFill>
                <a:latin typeface="Courier New" pitchFamily="49" charset="0"/>
                <a:cs typeface="Courier New" pitchFamily="49" charset="0"/>
              </a:rPr>
              <a:t>replace = </a:t>
            </a:r>
            <a:r>
              <a:rPr lang="en-US" sz="2000" b="1" dirty="0" err="1" smtClean="0">
                <a:solidFill>
                  <a:prstClr val="black"/>
                </a:solidFill>
                <a:latin typeface="Courier New" pitchFamily="49" charset="0"/>
                <a:cs typeface="Courier New" pitchFamily="49" charset="0"/>
              </a:rPr>
              <a:t>findMax</a:t>
            </a:r>
            <a:r>
              <a:rPr lang="en-US" sz="2000" b="1" dirty="0" smtClean="0">
                <a:solidFill>
                  <a:prstClr val="black"/>
                </a:solidFill>
                <a:latin typeface="Courier New" pitchFamily="49" charset="0"/>
                <a:cs typeface="Courier New" pitchFamily="49" charset="0"/>
              </a:rPr>
              <a:t>(root-&gt;left);</a:t>
            </a:r>
          </a:p>
          <a:p>
            <a:pPr marL="0" lvl="0" indent="0">
              <a:buClr>
                <a:srgbClr val="D34817"/>
              </a:buClr>
              <a:buNone/>
            </a:pPr>
            <a:r>
              <a:rPr lang="en-US" sz="2000" b="1" dirty="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 root-&gt;item = replace-&gt;item;</a:t>
            </a:r>
          </a:p>
          <a:p>
            <a:pPr marL="0" lvl="0" indent="0">
              <a:buClr>
                <a:srgbClr val="D34817"/>
              </a:buClr>
              <a:buNone/>
            </a:pPr>
            <a:r>
              <a:rPr lang="en-US" sz="2000" b="1" dirty="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 node *</a:t>
            </a:r>
            <a:r>
              <a:rPr lang="en-US" sz="2000" b="1" dirty="0" err="1" smtClean="0">
                <a:solidFill>
                  <a:prstClr val="black"/>
                </a:solidFill>
                <a:latin typeface="Courier New" pitchFamily="49" charset="0"/>
                <a:cs typeface="Courier New" pitchFamily="49" charset="0"/>
              </a:rPr>
              <a:t>tmp</a:t>
            </a:r>
            <a:r>
              <a:rPr lang="en-US" sz="2000" b="1" dirty="0" smtClean="0">
                <a:solidFill>
                  <a:prstClr val="black"/>
                </a:solidFill>
                <a:latin typeface="Courier New" pitchFamily="49" charset="0"/>
                <a:cs typeface="Courier New" pitchFamily="49" charset="0"/>
              </a:rPr>
              <a:t> = replace;</a:t>
            </a:r>
          </a:p>
          <a:p>
            <a:pPr marL="0" lvl="0" indent="0">
              <a:buClr>
                <a:srgbClr val="D34817"/>
              </a:buClr>
              <a:buNone/>
            </a:pPr>
            <a:r>
              <a:rPr lang="en-US" sz="2000" b="1" dirty="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 replace = replace-&gt;left;</a:t>
            </a:r>
          </a:p>
          <a:p>
            <a:pPr marL="0" lvl="0" indent="0">
              <a:buClr>
                <a:srgbClr val="D34817"/>
              </a:buClr>
              <a:buNone/>
            </a:pPr>
            <a:r>
              <a:rPr lang="en-US" sz="2000" b="1" dirty="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 // both leaf and degree-one node are OK</a:t>
            </a:r>
          </a:p>
          <a:p>
            <a:pPr marL="0" lvl="0" indent="0">
              <a:buClr>
                <a:srgbClr val="D34817"/>
              </a:buClr>
              <a:buNone/>
            </a:pPr>
            <a:r>
              <a:rPr lang="en-US" sz="2000" b="1" dirty="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 delete </a:t>
            </a:r>
            <a:r>
              <a:rPr lang="en-US" sz="2000" b="1" dirty="0" err="1" smtClean="0">
                <a:solidFill>
                  <a:prstClr val="black"/>
                </a:solidFill>
                <a:latin typeface="Courier New" pitchFamily="49" charset="0"/>
                <a:cs typeface="Courier New" pitchFamily="49" charset="0"/>
              </a:rPr>
              <a:t>tmp</a:t>
            </a:r>
            <a:r>
              <a:rPr lang="en-US" sz="2000" b="1" dirty="0" smtClean="0">
                <a:solidFill>
                  <a:prstClr val="black"/>
                </a:solidFill>
                <a:latin typeface="Courier New" pitchFamily="49" charset="0"/>
                <a:cs typeface="Courier New" pitchFamily="49" charset="0"/>
              </a:rPr>
              <a:t>;</a:t>
            </a:r>
            <a:endParaRPr lang="en-US" sz="2000" b="1" dirty="0">
              <a:solidFill>
                <a:prstClr val="black"/>
              </a:solidFill>
              <a:latin typeface="Courier New" pitchFamily="49" charset="0"/>
              <a:cs typeface="Courier New" pitchFamily="49" charset="0"/>
            </a:endParaRPr>
          </a:p>
          <a:p>
            <a:pPr marL="0" lvl="0" indent="0">
              <a:buClr>
                <a:srgbClr val="D34817"/>
              </a:buClr>
              <a:buNone/>
            </a:pPr>
            <a:r>
              <a:rPr lang="en-US" sz="2000" b="1" dirty="0" smtClean="0">
                <a:solidFill>
                  <a:prstClr val="black"/>
                </a:solidFill>
                <a:latin typeface="Courier New" pitchFamily="49" charset="0"/>
                <a:cs typeface="Courier New" pitchFamily="49" charset="0"/>
              </a:rPr>
              <a:t>}</a:t>
            </a:r>
            <a:endParaRPr lang="en-US" sz="2000" dirty="0" smtClean="0"/>
          </a:p>
          <a:p>
            <a:endParaRPr lang="en-US" dirty="0"/>
          </a:p>
        </p:txBody>
      </p:sp>
      <p:sp>
        <p:nvSpPr>
          <p:cNvPr id="5" name="TextBox 4"/>
          <p:cNvSpPr txBox="1"/>
          <p:nvPr/>
        </p:nvSpPr>
        <p:spPr>
          <a:xfrm>
            <a:off x="685801" y="4495800"/>
            <a:ext cx="5181599" cy="2246769"/>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a:ln w="28575">
            <a:solidFill>
              <a:schemeClr val="tx1"/>
            </a:solidFill>
          </a:ln>
        </p:spPr>
        <p:txBody>
          <a:bodyPr wrap="square" rtlCol="0">
            <a:spAutoFit/>
          </a:bodyPr>
          <a:lstStyle/>
          <a:p>
            <a:r>
              <a:rPr lang="en-US" sz="2000" b="1" dirty="0" smtClean="0">
                <a:latin typeface="Courier New" pitchFamily="49" charset="0"/>
                <a:cs typeface="Courier New" pitchFamily="49" charset="0"/>
              </a:rPr>
              <a:t>node *&amp;</a:t>
            </a:r>
            <a:r>
              <a:rPr lang="en-US" sz="2000" b="1" dirty="0" err="1" smtClean="0">
                <a:latin typeface="Courier New" pitchFamily="49" charset="0"/>
                <a:cs typeface="Courier New" pitchFamily="49" charset="0"/>
              </a:rPr>
              <a:t>findMax</a:t>
            </a:r>
            <a:r>
              <a:rPr lang="en-US" sz="2000" b="1" dirty="0" smtClean="0">
                <a:latin typeface="Courier New" pitchFamily="49" charset="0"/>
                <a:cs typeface="Courier New" pitchFamily="49" charset="0"/>
              </a:rPr>
              <a:t>(node *&amp;root)</a:t>
            </a:r>
          </a:p>
          <a:p>
            <a:r>
              <a:rPr lang="en-US" sz="2000" b="1" dirty="0" smtClean="0">
                <a:latin typeface="Courier New" pitchFamily="49" charset="0"/>
                <a:cs typeface="Courier New" pitchFamily="49" charset="0"/>
              </a:rPr>
              <a:t>// REQUIRES: tree is non-empty.</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EFFECTS: return the </a:t>
            </a:r>
            <a:r>
              <a:rPr lang="en-US" sz="2000" b="1" dirty="0" smtClean="0">
                <a:solidFill>
                  <a:srgbClr val="C00000"/>
                </a:solidFill>
                <a:latin typeface="Courier New" pitchFamily="49" charset="0"/>
                <a:cs typeface="Courier New" pitchFamily="49" charset="0"/>
              </a:rPr>
              <a:t>reference</a:t>
            </a: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a:t>
            </a:r>
            <a:r>
              <a:rPr lang="en-US" sz="2000" b="1" dirty="0" smtClean="0">
                <a:solidFill>
                  <a:srgbClr val="C00000"/>
                </a:solidFill>
                <a:latin typeface="Courier New" pitchFamily="49" charset="0"/>
                <a:cs typeface="Courier New" pitchFamily="49" charset="0"/>
              </a:rPr>
              <a:t>to the left/right pointer of</a:t>
            </a:r>
            <a:br>
              <a:rPr lang="en-US" sz="2000" b="1" dirty="0" smtClean="0">
                <a:solidFill>
                  <a:srgbClr val="C00000"/>
                </a:solidFill>
                <a:latin typeface="Courier New" pitchFamily="49" charset="0"/>
                <a:cs typeface="Courier New" pitchFamily="49" charset="0"/>
              </a:rPr>
            </a:br>
            <a:r>
              <a:rPr lang="en-US" sz="2000" b="1" dirty="0" smtClean="0">
                <a:latin typeface="Courier New" pitchFamily="49" charset="0"/>
                <a:cs typeface="Courier New" pitchFamily="49" charset="0"/>
              </a:rPr>
              <a:t>//</a:t>
            </a:r>
            <a:r>
              <a:rPr lang="en-US" sz="2000" b="1" dirty="0" smtClean="0">
                <a:solidFill>
                  <a:srgbClr val="C00000"/>
                </a:solidFill>
                <a:latin typeface="Courier New" pitchFamily="49" charset="0"/>
                <a:cs typeface="Courier New" pitchFamily="49" charset="0"/>
              </a:rPr>
              <a:t> the parent of</a:t>
            </a:r>
            <a:r>
              <a:rPr lang="en-US" sz="2000" b="1" dirty="0" smtClean="0">
                <a:latin typeface="Courier New" pitchFamily="49" charset="0"/>
                <a:cs typeface="Courier New" pitchFamily="49" charset="0"/>
              </a:rPr>
              <a:t> the node</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that has the largest key in</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the tree rooted at root</a:t>
            </a:r>
            <a:endParaRPr lang="en-US" sz="2000" b="1" dirty="0">
              <a:latin typeface="Courier New" pitchFamily="49" charset="0"/>
              <a:cs typeface="Courier New" pitchFamily="49" charset="0"/>
            </a:endParaRPr>
          </a:p>
        </p:txBody>
      </p:sp>
      <p:grpSp>
        <p:nvGrpSpPr>
          <p:cNvPr id="21" name="Group 20"/>
          <p:cNvGrpSpPr/>
          <p:nvPr/>
        </p:nvGrpSpPr>
        <p:grpSpPr>
          <a:xfrm>
            <a:off x="6046451" y="4009146"/>
            <a:ext cx="2792749" cy="2467854"/>
            <a:chOff x="5747551" y="3881118"/>
            <a:chExt cx="2792749" cy="2467854"/>
          </a:xfrm>
        </p:grpSpPr>
        <p:grpSp>
          <p:nvGrpSpPr>
            <p:cNvPr id="6" name="Group 5"/>
            <p:cNvGrpSpPr/>
            <p:nvPr/>
          </p:nvGrpSpPr>
          <p:grpSpPr>
            <a:xfrm>
              <a:off x="5747551" y="3881118"/>
              <a:ext cx="2792749" cy="2467854"/>
              <a:chOff x="3392731" y="2300195"/>
              <a:chExt cx="2792749" cy="2467854"/>
            </a:xfrm>
          </p:grpSpPr>
          <p:sp>
            <p:nvSpPr>
              <p:cNvPr id="7" name="Oval 6"/>
              <p:cNvSpPr/>
              <p:nvPr/>
            </p:nvSpPr>
            <p:spPr>
              <a:xfrm>
                <a:off x="4800902" y="2300195"/>
                <a:ext cx="369199" cy="369199"/>
              </a:xfrm>
              <a:prstGeom prst="ellipse">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sp>
            <p:nvSpPr>
              <p:cNvPr id="8" name="Oval 7"/>
              <p:cNvSpPr/>
              <p:nvPr/>
            </p:nvSpPr>
            <p:spPr>
              <a:xfrm>
                <a:off x="3887680"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9" name="Oval 8"/>
              <p:cNvSpPr/>
              <p:nvPr/>
            </p:nvSpPr>
            <p:spPr>
              <a:xfrm>
                <a:off x="3392731" y="3900394"/>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10" name="Straight Connector 9"/>
              <p:cNvCxnSpPr>
                <a:stCxn id="7" idx="3"/>
                <a:endCxn id="8" idx="7"/>
              </p:cNvCxnSpPr>
              <p:nvPr/>
            </p:nvCxnSpPr>
            <p:spPr>
              <a:xfrm flipH="1">
                <a:off x="4217920" y="2615326"/>
                <a:ext cx="637050"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3"/>
                <a:endCxn id="9" idx="7"/>
              </p:cNvCxnSpPr>
              <p:nvPr/>
            </p:nvCxnSpPr>
            <p:spPr>
              <a:xfrm flipH="1">
                <a:off x="3690151" y="3425634"/>
                <a:ext cx="254189"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79858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3" name="Straight Connector 12"/>
              <p:cNvCxnSpPr>
                <a:stCxn id="7" idx="5"/>
                <a:endCxn id="12" idx="1"/>
              </p:cNvCxnSpPr>
              <p:nvPr/>
            </p:nvCxnSpPr>
            <p:spPr>
              <a:xfrm>
                <a:off x="5116033" y="2615326"/>
                <a:ext cx="73920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426980"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5" name="Straight Connector 14"/>
              <p:cNvCxnSpPr>
                <a:stCxn id="8" idx="5"/>
                <a:endCxn id="14" idx="1"/>
              </p:cNvCxnSpPr>
              <p:nvPr/>
            </p:nvCxnSpPr>
            <p:spPr>
              <a:xfrm>
                <a:off x="4217920" y="3425634"/>
                <a:ext cx="26008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112780"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7" name="Straight Connector 16"/>
              <p:cNvCxnSpPr>
                <a:stCxn id="12" idx="3"/>
                <a:endCxn id="16" idx="7"/>
              </p:cNvCxnSpPr>
              <p:nvPr/>
            </p:nvCxnSpPr>
            <p:spPr>
              <a:xfrm flipH="1">
                <a:off x="5410200" y="3372340"/>
                <a:ext cx="445040"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493780"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19" name="Straight Connector 18"/>
              <p:cNvCxnSpPr>
                <a:stCxn id="16" idx="4"/>
                <a:endCxn id="18" idx="1"/>
              </p:cNvCxnSpPr>
              <p:nvPr/>
            </p:nvCxnSpPr>
            <p:spPr>
              <a:xfrm>
                <a:off x="5287005" y="4158449"/>
                <a:ext cx="257804"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flipV="1">
              <a:off x="6481552" y="5037099"/>
              <a:ext cx="300248" cy="3210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941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A Degree-Two Node</a:t>
            </a:r>
            <a:br>
              <a:rPr lang="en-US" dirty="0"/>
            </a:br>
            <a:r>
              <a:rPr lang="en-US" sz="2700" dirty="0"/>
              <a:t>Code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lstStyle/>
          <a:p>
            <a:r>
              <a:rPr lang="en-US" dirty="0" smtClean="0"/>
              <a:t>How do you implement the function </a:t>
            </a:r>
            <a:r>
              <a:rPr lang="en-US" sz="2400" b="1" dirty="0" err="1" smtClean="0">
                <a:latin typeface="Courier New" pitchFamily="49" charset="0"/>
                <a:cs typeface="Courier New" pitchFamily="49" charset="0"/>
              </a:rPr>
              <a:t>findMax</a:t>
            </a:r>
            <a:r>
              <a:rPr lang="en-US" sz="2400" b="1" dirty="0" smtClean="0">
                <a:latin typeface="Courier New" pitchFamily="49" charset="0"/>
                <a:cs typeface="Courier New" pitchFamily="49" charset="0"/>
              </a:rPr>
              <a:t>()</a:t>
            </a:r>
            <a:r>
              <a:rPr lang="en-US" dirty="0" smtClean="0"/>
              <a:t>?</a:t>
            </a:r>
          </a:p>
          <a:p>
            <a:pPr marL="0" indent="0">
              <a:buNone/>
            </a:pPr>
            <a:endParaRPr lang="en-US" dirty="0" smtClean="0"/>
          </a:p>
          <a:p>
            <a:pPr marL="0" indent="0">
              <a:buNone/>
            </a:pPr>
            <a:r>
              <a:rPr lang="en-US" sz="2200" b="1" dirty="0">
                <a:latin typeface="Courier New" pitchFamily="49" charset="0"/>
                <a:cs typeface="Courier New" pitchFamily="49" charset="0"/>
              </a:rPr>
              <a:t>node </a:t>
            </a:r>
            <a:r>
              <a:rPr lang="en-US" sz="2200" b="1" dirty="0">
                <a:solidFill>
                  <a:srgbClr val="FF0000"/>
                </a:solidFill>
                <a:latin typeface="Courier New" pitchFamily="49" charset="0"/>
                <a:cs typeface="Courier New" pitchFamily="49" charset="0"/>
              </a:rPr>
              <a:t>*&amp;</a:t>
            </a:r>
            <a:r>
              <a:rPr lang="en-US" sz="2200" b="1" dirty="0" err="1">
                <a:latin typeface="Courier New" pitchFamily="49" charset="0"/>
                <a:cs typeface="Courier New" pitchFamily="49" charset="0"/>
              </a:rPr>
              <a:t>findMax</a:t>
            </a:r>
            <a:r>
              <a:rPr lang="en-US" sz="2200" b="1" dirty="0">
                <a:latin typeface="Courier New" pitchFamily="49" charset="0"/>
                <a:cs typeface="Courier New" pitchFamily="49" charset="0"/>
              </a:rPr>
              <a:t>(node </a:t>
            </a:r>
            <a:r>
              <a:rPr lang="en-US" sz="2200" b="1" dirty="0">
                <a:solidFill>
                  <a:srgbClr val="0000FF"/>
                </a:solidFill>
                <a:latin typeface="Courier New" pitchFamily="49" charset="0"/>
                <a:cs typeface="Courier New" pitchFamily="49" charset="0"/>
              </a:rPr>
              <a:t>*&amp;</a:t>
            </a:r>
            <a:r>
              <a:rPr lang="en-US" sz="2200" b="1" dirty="0">
                <a:latin typeface="Courier New" pitchFamily="49" charset="0"/>
                <a:cs typeface="Courier New" pitchFamily="49" charset="0"/>
              </a:rPr>
              <a:t>root</a:t>
            </a:r>
            <a:r>
              <a:rPr lang="en-US" sz="2200" b="1" dirty="0" smtClean="0">
                <a:latin typeface="Courier New" pitchFamily="49" charset="0"/>
                <a:cs typeface="Courier New" pitchFamily="49" charset="0"/>
              </a:rPr>
              <a:t>) {</a:t>
            </a:r>
          </a:p>
          <a:p>
            <a:pPr marL="0" indent="0">
              <a:buNone/>
            </a:pPr>
            <a:r>
              <a:rPr lang="en-US" sz="2200" b="1" dirty="0" smtClean="0">
                <a:latin typeface="Courier New" pitchFamily="49" charset="0"/>
                <a:cs typeface="Courier New" pitchFamily="49" charset="0"/>
              </a:rPr>
              <a:t>  if(root-&gt;right == NULL) return root;</a:t>
            </a:r>
          </a:p>
          <a:p>
            <a:pPr marL="0" indent="0">
              <a:buNone/>
            </a:pPr>
            <a:r>
              <a:rPr lang="en-US" sz="2200" b="1" dirty="0">
                <a:latin typeface="Courier New" pitchFamily="49" charset="0"/>
                <a:cs typeface="Courier New" pitchFamily="49" charset="0"/>
              </a:rPr>
              <a:t> </a:t>
            </a:r>
            <a:r>
              <a:rPr lang="en-US" sz="2200" b="1" dirty="0" smtClean="0">
                <a:latin typeface="Courier New" pitchFamily="49" charset="0"/>
                <a:cs typeface="Courier New" pitchFamily="49" charset="0"/>
              </a:rPr>
              <a:t> return </a:t>
            </a:r>
            <a:r>
              <a:rPr lang="en-US" sz="2200" b="1" dirty="0" err="1" smtClean="0">
                <a:latin typeface="Courier New" pitchFamily="49" charset="0"/>
                <a:cs typeface="Courier New" pitchFamily="49" charset="0"/>
              </a:rPr>
              <a:t>findMax</a:t>
            </a:r>
            <a:r>
              <a:rPr lang="en-US" sz="2200" b="1" dirty="0" smtClean="0">
                <a:latin typeface="Courier New" pitchFamily="49" charset="0"/>
                <a:cs typeface="Courier New" pitchFamily="49" charset="0"/>
              </a:rPr>
              <a:t>(root-&gt;right);</a:t>
            </a:r>
            <a:endParaRPr lang="en-US" sz="2200" b="1" dirty="0">
              <a:latin typeface="Courier New" pitchFamily="49" charset="0"/>
              <a:cs typeface="Courier New" pitchFamily="49" charset="0"/>
            </a:endParaRPr>
          </a:p>
          <a:p>
            <a:pPr marL="0" indent="0">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a:p>
            <a:pPr marL="0" indent="0">
              <a:buNone/>
            </a:pPr>
            <a:endParaRPr lang="en-US" dirty="0"/>
          </a:p>
          <a:p>
            <a:endParaRPr lang="en-US" dirty="0"/>
          </a:p>
        </p:txBody>
      </p:sp>
      <p:grpSp>
        <p:nvGrpSpPr>
          <p:cNvPr id="5" name="Group 4"/>
          <p:cNvGrpSpPr/>
          <p:nvPr/>
        </p:nvGrpSpPr>
        <p:grpSpPr>
          <a:xfrm>
            <a:off x="3115696" y="4085346"/>
            <a:ext cx="2827904" cy="2467854"/>
            <a:chOff x="3725296" y="2300195"/>
            <a:chExt cx="2827904" cy="2467854"/>
          </a:xfrm>
        </p:grpSpPr>
        <p:sp>
          <p:nvSpPr>
            <p:cNvPr id="6" name="Oval 5"/>
            <p:cNvSpPr/>
            <p:nvPr/>
          </p:nvSpPr>
          <p:spPr>
            <a:xfrm>
              <a:off x="4800902" y="2300195"/>
              <a:ext cx="369199" cy="36919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sp>
          <p:nvSpPr>
            <p:cNvPr id="7" name="Oval 6"/>
            <p:cNvSpPr/>
            <p:nvPr/>
          </p:nvSpPr>
          <p:spPr>
            <a:xfrm>
              <a:off x="3725296" y="3095394"/>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cxnSp>
          <p:nvCxnSpPr>
            <p:cNvPr id="9" name="Straight Connector 8"/>
            <p:cNvCxnSpPr>
              <a:stCxn id="6" idx="3"/>
              <a:endCxn id="7" idx="7"/>
            </p:cNvCxnSpPr>
            <p:nvPr/>
          </p:nvCxnSpPr>
          <p:spPr>
            <a:xfrm flipH="1">
              <a:off x="4055536" y="2615326"/>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66300" y="3042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2" name="Straight Connector 11"/>
            <p:cNvCxnSpPr>
              <a:stCxn id="6" idx="5"/>
              <a:endCxn id="11" idx="1"/>
            </p:cNvCxnSpPr>
            <p:nvPr/>
          </p:nvCxnSpPr>
          <p:spPr>
            <a:xfrm>
              <a:off x="5116033" y="2615326"/>
              <a:ext cx="1106927" cy="483434"/>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14406" y="385674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14" name="Straight Connector 13"/>
            <p:cNvCxnSpPr>
              <a:stCxn id="7" idx="5"/>
              <a:endCxn id="13" idx="1"/>
            </p:cNvCxnSpPr>
            <p:nvPr/>
          </p:nvCxnSpPr>
          <p:spPr>
            <a:xfrm>
              <a:off x="4055536" y="3425634"/>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42751" y="38100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16" name="Straight Connector 15"/>
            <p:cNvCxnSpPr>
              <a:stCxn id="11" idx="3"/>
              <a:endCxn id="15" idx="7"/>
            </p:cNvCxnSpPr>
            <p:nvPr/>
          </p:nvCxnSpPr>
          <p:spPr>
            <a:xfrm flipH="1">
              <a:off x="5740171" y="3372340"/>
              <a:ext cx="482789" cy="4886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769376" y="4419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18" name="Straight Connector 17"/>
            <p:cNvCxnSpPr>
              <a:stCxn id="15" idx="4"/>
              <a:endCxn id="17" idx="1"/>
            </p:cNvCxnSpPr>
            <p:nvPr/>
          </p:nvCxnSpPr>
          <p:spPr>
            <a:xfrm>
              <a:off x="5616976" y="4158449"/>
              <a:ext cx="203429" cy="31218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98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par>
                          <p:cTn id="13" fill="hold">
                            <p:stCondLst>
                              <p:cond delay="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Removal of Binary </a:t>
            </a:r>
            <a:r>
              <a:rPr lang="en-US" dirty="0"/>
              <a:t>Search </a:t>
            </a:r>
            <a:r>
              <a:rPr lang="en-US" dirty="0" smtClean="0"/>
              <a:t>Tree</a:t>
            </a:r>
            <a:r>
              <a:rPr lang="en-US" dirty="0"/>
              <a:t/>
            </a:r>
            <a:br>
              <a:rPr lang="en-US" dirty="0"/>
            </a:br>
            <a:r>
              <a:rPr lang="en-US" sz="2700" dirty="0" smtClean="0"/>
              <a:t>Summary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
        <p:nvSpPr>
          <p:cNvPr id="4" name="Content Placeholder 3"/>
          <p:cNvSpPr>
            <a:spLocks noGrp="1"/>
          </p:cNvSpPr>
          <p:nvPr>
            <p:ph sz="quarter" idx="1"/>
          </p:nvPr>
        </p:nvSpPr>
        <p:spPr/>
        <p:txBody>
          <a:bodyPr/>
          <a:lstStyle/>
          <a:p>
            <a:r>
              <a:rPr lang="en-US" dirty="0"/>
              <a:t>Node to be removed is a leaf</a:t>
            </a:r>
            <a:r>
              <a:rPr lang="en-US" dirty="0" smtClean="0"/>
              <a:t>.</a:t>
            </a:r>
          </a:p>
          <a:p>
            <a:pPr lvl="1"/>
            <a:r>
              <a:rPr lang="en-US" dirty="0" smtClean="0"/>
              <a:t>Delete the node.</a:t>
            </a:r>
            <a:endParaRPr lang="en-US" dirty="0"/>
          </a:p>
          <a:p>
            <a:r>
              <a:rPr lang="en-US" dirty="0"/>
              <a:t>Node to be removed is a degree-one node</a:t>
            </a:r>
            <a:r>
              <a:rPr lang="en-US" dirty="0" smtClean="0"/>
              <a:t>.</a:t>
            </a:r>
          </a:p>
          <a:p>
            <a:pPr lvl="1"/>
            <a:r>
              <a:rPr lang="en-US" dirty="0" smtClean="0"/>
              <a:t>“Bypass” the node from its parent to its child.</a:t>
            </a:r>
            <a:endParaRPr lang="en-US" dirty="0"/>
          </a:p>
          <a:p>
            <a:r>
              <a:rPr lang="en-US" dirty="0"/>
              <a:t>Node to be removed is a degree-two node</a:t>
            </a:r>
            <a:r>
              <a:rPr lang="en-US" dirty="0" smtClean="0"/>
              <a:t>.</a:t>
            </a:r>
          </a:p>
          <a:p>
            <a:pPr lvl="1"/>
            <a:r>
              <a:rPr lang="en-US" dirty="0" smtClean="0"/>
              <a:t>Replace the node key with the largest key in the left subtree and remove the node with the largest key</a:t>
            </a:r>
          </a:p>
          <a:p>
            <a:pPr lvl="1"/>
            <a:endParaRPr lang="en-US" dirty="0"/>
          </a:p>
          <a:p>
            <a:endParaRPr lang="en-US" dirty="0"/>
          </a:p>
        </p:txBody>
      </p:sp>
    </p:spTree>
    <p:extLst>
      <p:ext uri="{BB962C8B-B14F-4D97-AF65-F5344CB8AC3E}">
        <p14:creationId xmlns:p14="http://schemas.microsoft.com/office/powerpoint/2010/main" val="3798110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normAutofit/>
          </a:bodyPr>
          <a:lstStyle/>
          <a:p>
            <a:r>
              <a:rPr lang="en-US" dirty="0" smtClean="0"/>
              <a:t>A </a:t>
            </a:r>
            <a:r>
              <a:rPr lang="en-US" b="1" dirty="0" smtClean="0">
                <a:solidFill>
                  <a:srgbClr val="C00000"/>
                </a:solidFill>
              </a:rPr>
              <a:t>binary search tree (BST)</a:t>
            </a:r>
            <a:r>
              <a:rPr lang="en-US" dirty="0" smtClean="0"/>
              <a:t> is a binary tree with the following properties:</a:t>
            </a:r>
          </a:p>
          <a:p>
            <a:pPr lvl="1"/>
            <a:r>
              <a:rPr lang="en-US" dirty="0" smtClean="0"/>
              <a:t>Each node is </a:t>
            </a:r>
            <a:r>
              <a:rPr lang="en-US" dirty="0"/>
              <a:t>associated with</a:t>
            </a:r>
            <a:r>
              <a:rPr lang="en-US" dirty="0" smtClean="0"/>
              <a:t> a </a:t>
            </a:r>
            <a:r>
              <a:rPr lang="en-US" b="1" dirty="0" smtClean="0">
                <a:solidFill>
                  <a:srgbClr val="0000FF"/>
                </a:solidFill>
              </a:rPr>
              <a:t>key</a:t>
            </a:r>
            <a:r>
              <a:rPr lang="en-US" dirty="0" smtClean="0"/>
              <a:t>. </a:t>
            </a:r>
          </a:p>
          <a:p>
            <a:pPr lvl="2"/>
            <a:r>
              <a:rPr lang="en-US" sz="2400" dirty="0" smtClean="0"/>
              <a:t>A key is a value that can be compared.</a:t>
            </a:r>
          </a:p>
          <a:p>
            <a:pPr lvl="2"/>
            <a:r>
              <a:rPr lang="en-US" sz="2400" b="1" u="sng" dirty="0" smtClean="0"/>
              <a:t>Assume</a:t>
            </a:r>
            <a:r>
              <a:rPr lang="en-US" sz="2400" dirty="0" smtClean="0"/>
              <a:t>: all the keys are </a:t>
            </a:r>
            <a:r>
              <a:rPr lang="en-US" sz="2400" b="1" dirty="0" smtClean="0">
                <a:solidFill>
                  <a:srgbClr val="C00000"/>
                </a:solidFill>
              </a:rPr>
              <a:t>distinct</a:t>
            </a:r>
            <a:r>
              <a:rPr lang="en-US" sz="2400" dirty="0" smtClean="0"/>
              <a:t>.</a:t>
            </a:r>
          </a:p>
          <a:p>
            <a:pPr lvl="1"/>
            <a:r>
              <a:rPr lang="en-US" dirty="0" smtClean="0"/>
              <a:t>The key of </a:t>
            </a:r>
            <a:r>
              <a:rPr lang="en-US" b="1" u="sng" dirty="0" smtClean="0"/>
              <a:t>any</a:t>
            </a:r>
            <a:r>
              <a:rPr lang="en-US" dirty="0" smtClean="0"/>
              <a:t> node is greater than the keys of all nodes in its left </a:t>
            </a:r>
            <a:r>
              <a:rPr lang="en-US" dirty="0" err="1" smtClean="0"/>
              <a:t>subtree</a:t>
            </a:r>
            <a:r>
              <a:rPr lang="en-US" dirty="0" smtClean="0"/>
              <a:t> and smaller than the keys of all nodes in its right tree.</a:t>
            </a:r>
          </a:p>
          <a:p>
            <a:pPr lvl="1"/>
            <a:endParaRPr lang="en-US" dirty="0"/>
          </a:p>
          <a:p>
            <a:pPr lvl="1"/>
            <a:endParaRPr lang="en-US" dirty="0" smtClean="0"/>
          </a:p>
          <a:p>
            <a:pPr lvl="1"/>
            <a:endParaRPr lang="en-US" dirty="0"/>
          </a:p>
        </p:txBody>
      </p:sp>
      <p:grpSp>
        <p:nvGrpSpPr>
          <p:cNvPr id="5" name="Group 4"/>
          <p:cNvGrpSpPr/>
          <p:nvPr/>
        </p:nvGrpSpPr>
        <p:grpSpPr>
          <a:xfrm>
            <a:off x="2819400" y="4490252"/>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749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a:p>
        </p:txBody>
      </p:sp>
      <p:sp>
        <p:nvSpPr>
          <p:cNvPr id="4" name="Content Placeholder 3"/>
          <p:cNvSpPr>
            <a:spLocks noGrp="1"/>
          </p:cNvSpPr>
          <p:nvPr>
            <p:ph sz="quarter" idx="1"/>
          </p:nvPr>
        </p:nvSpPr>
        <p:spPr/>
        <p:txBody>
          <a:bodyPr/>
          <a:lstStyle/>
          <a:p>
            <a:r>
              <a:rPr lang="en-US" dirty="0" smtClean="0"/>
              <a:t>Insert </a:t>
            </a:r>
            <a:r>
              <a:rPr lang="en-US" dirty="0"/>
              <a:t>4, 2, 6, 3, 7, 1, </a:t>
            </a:r>
            <a:r>
              <a:rPr lang="en-US" dirty="0" smtClean="0"/>
              <a:t>5</a:t>
            </a:r>
            <a:endParaRPr lang="en-US" dirty="0"/>
          </a:p>
          <a:p>
            <a:endParaRPr lang="en-US" dirty="0" smtClean="0"/>
          </a:p>
          <a:p>
            <a:endParaRPr lang="en-US" dirty="0"/>
          </a:p>
          <a:p>
            <a:endParaRPr lang="en-US" dirty="0" smtClean="0"/>
          </a:p>
          <a:p>
            <a:endParaRPr lang="en-US" dirty="0" smtClean="0"/>
          </a:p>
          <a:p>
            <a:r>
              <a:rPr lang="en-US" dirty="0" smtClean="0"/>
              <a:t>Delete </a:t>
            </a:r>
            <a:r>
              <a:rPr lang="en-US" dirty="0"/>
              <a:t>2, insert 9, delete 5, </a:t>
            </a:r>
            <a:r>
              <a:rPr lang="en-US" dirty="0" smtClean="0"/>
              <a:t>delete 1</a:t>
            </a:r>
            <a:endParaRPr lang="en-US" dirty="0"/>
          </a:p>
        </p:txBody>
      </p:sp>
      <p:grpSp>
        <p:nvGrpSpPr>
          <p:cNvPr id="5" name="Group 4"/>
          <p:cNvGrpSpPr/>
          <p:nvPr/>
        </p:nvGrpSpPr>
        <p:grpSpPr>
          <a:xfrm>
            <a:off x="3452602" y="2057400"/>
            <a:ext cx="2274199" cy="1491449"/>
            <a:chOff x="6629400" y="4756951"/>
            <a:chExt cx="2274199" cy="1491449"/>
          </a:xfrm>
        </p:grpSpPr>
        <p:sp>
          <p:nvSpPr>
            <p:cNvPr id="6" name="Oval 5"/>
            <p:cNvSpPr/>
            <p:nvPr/>
          </p:nvSpPr>
          <p:spPr>
            <a:xfrm>
              <a:off x="7555601" y="47569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sp>
          <p:nvSpPr>
            <p:cNvPr id="7" name="Oval 6"/>
            <p:cNvSpPr/>
            <p:nvPr/>
          </p:nvSpPr>
          <p:spPr>
            <a:xfrm>
              <a:off x="7086600" y="52844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sp>
          <p:nvSpPr>
            <p:cNvPr id="8" name="Oval 7"/>
            <p:cNvSpPr/>
            <p:nvPr/>
          </p:nvSpPr>
          <p:spPr>
            <a:xfrm>
              <a:off x="6629400" y="585630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cxnSp>
          <p:nvCxnSpPr>
            <p:cNvPr id="9" name="Straight Connector 8"/>
            <p:cNvCxnSpPr>
              <a:stCxn id="6" idx="3"/>
              <a:endCxn id="7" idx="7"/>
            </p:cNvCxnSpPr>
            <p:nvPr/>
          </p:nvCxnSpPr>
          <p:spPr>
            <a:xfrm flipH="1">
              <a:off x="7416840" y="5072082"/>
              <a:ext cx="192829" cy="26905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6926820" y="5614721"/>
              <a:ext cx="216440" cy="29261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059499" y="52844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sp>
          <p:nvSpPr>
            <p:cNvPr id="12" name="Oval 11"/>
            <p:cNvSpPr/>
            <p:nvPr/>
          </p:nvSpPr>
          <p:spPr>
            <a:xfrm>
              <a:off x="8555150"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3" name="Straight Connector 12"/>
            <p:cNvCxnSpPr>
              <a:stCxn id="6" idx="5"/>
              <a:endCxn id="11" idx="1"/>
            </p:cNvCxnSpPr>
            <p:nvPr/>
          </p:nvCxnSpPr>
          <p:spPr>
            <a:xfrm>
              <a:off x="7870732" y="5072082"/>
              <a:ext cx="245427" cy="26902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5"/>
              <a:endCxn id="12" idx="1"/>
            </p:cNvCxnSpPr>
            <p:nvPr/>
          </p:nvCxnSpPr>
          <p:spPr>
            <a:xfrm>
              <a:off x="8389739" y="5614691"/>
              <a:ext cx="216440" cy="3362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303399" y="587962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16" name="Straight Connector 15"/>
            <p:cNvCxnSpPr>
              <a:stCxn id="7" idx="5"/>
              <a:endCxn id="15" idx="0"/>
            </p:cNvCxnSpPr>
            <p:nvPr/>
          </p:nvCxnSpPr>
          <p:spPr>
            <a:xfrm>
              <a:off x="7416840" y="5614721"/>
              <a:ext cx="60784" cy="26490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912999"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cxnSp>
          <p:nvCxnSpPr>
            <p:cNvPr id="18" name="Straight Connector 17"/>
            <p:cNvCxnSpPr>
              <a:stCxn id="11" idx="3"/>
              <a:endCxn id="17" idx="0"/>
            </p:cNvCxnSpPr>
            <p:nvPr/>
          </p:nvCxnSpPr>
          <p:spPr>
            <a:xfrm flipH="1">
              <a:off x="8087224" y="5614691"/>
              <a:ext cx="28935" cy="28526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3929342" y="4452151"/>
            <a:ext cx="2166658" cy="1872449"/>
            <a:chOff x="3733800" y="4299751"/>
            <a:chExt cx="2166658" cy="1872449"/>
          </a:xfrm>
        </p:grpSpPr>
        <p:sp>
          <p:nvSpPr>
            <p:cNvPr id="20" name="Oval 19"/>
            <p:cNvSpPr/>
            <p:nvPr/>
          </p:nvSpPr>
          <p:spPr>
            <a:xfrm>
              <a:off x="4202801" y="42997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sp>
          <p:nvSpPr>
            <p:cNvPr id="21" name="Oval 20"/>
            <p:cNvSpPr/>
            <p:nvPr/>
          </p:nvSpPr>
          <p:spPr>
            <a:xfrm>
              <a:off x="3733800" y="48272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23" name="Straight Connector 22"/>
            <p:cNvCxnSpPr>
              <a:stCxn id="20" idx="3"/>
              <a:endCxn id="21" idx="7"/>
            </p:cNvCxnSpPr>
            <p:nvPr/>
          </p:nvCxnSpPr>
          <p:spPr>
            <a:xfrm flipH="1">
              <a:off x="4064040" y="4614882"/>
              <a:ext cx="192829" cy="26905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706699" y="48272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sp>
          <p:nvSpPr>
            <p:cNvPr id="26" name="Oval 25"/>
            <p:cNvSpPr/>
            <p:nvPr/>
          </p:nvSpPr>
          <p:spPr>
            <a:xfrm>
              <a:off x="5142074" y="5322902"/>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27" name="Straight Connector 26"/>
            <p:cNvCxnSpPr>
              <a:stCxn id="20" idx="5"/>
              <a:endCxn id="25" idx="1"/>
            </p:cNvCxnSpPr>
            <p:nvPr/>
          </p:nvCxnSpPr>
          <p:spPr>
            <a:xfrm>
              <a:off x="4517932" y="4614882"/>
              <a:ext cx="245427" cy="26902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5"/>
              <a:endCxn id="26" idx="1"/>
            </p:cNvCxnSpPr>
            <p:nvPr/>
          </p:nvCxnSpPr>
          <p:spPr>
            <a:xfrm>
              <a:off x="5036939" y="5157491"/>
              <a:ext cx="156164" cy="21644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552009" y="58237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34" name="Straight Connector 33"/>
            <p:cNvCxnSpPr>
              <a:stCxn id="26" idx="5"/>
              <a:endCxn id="33" idx="1"/>
            </p:cNvCxnSpPr>
            <p:nvPr/>
          </p:nvCxnSpPr>
          <p:spPr>
            <a:xfrm>
              <a:off x="5439494" y="5620322"/>
              <a:ext cx="163544" cy="25445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64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p:cTn id="18" dur="500" fill="hold"/>
                                        <p:tgtEl>
                                          <p:spTgt spid="36"/>
                                        </p:tgtEl>
                                        <p:attrNameLst>
                                          <p:attrName>ppt_w</p:attrName>
                                        </p:attrNameLst>
                                      </p:cBhvr>
                                      <p:tavLst>
                                        <p:tav tm="0">
                                          <p:val>
                                            <p:fltVal val="0"/>
                                          </p:val>
                                        </p:tav>
                                        <p:tav tm="100000">
                                          <p:val>
                                            <p:strVal val="#ppt_w"/>
                                          </p:val>
                                        </p:tav>
                                      </p:tavLst>
                                    </p:anim>
                                    <p:anim calcmode="lin" valueType="num">
                                      <p:cBhvr>
                                        <p:cTn id="19" dur="500" fill="hold"/>
                                        <p:tgtEl>
                                          <p:spTgt spid="36"/>
                                        </p:tgtEl>
                                        <p:attrNameLst>
                                          <p:attrName>ppt_h</p:attrName>
                                        </p:attrNameLst>
                                      </p:cBhvr>
                                      <p:tavLst>
                                        <p:tav tm="0">
                                          <p:val>
                                            <p:fltVal val="0"/>
                                          </p:val>
                                        </p:tav>
                                        <p:tav tm="100000">
                                          <p:val>
                                            <p:strVal val="#ppt_h"/>
                                          </p:val>
                                        </p:tav>
                                      </p:tavLst>
                                    </p:anim>
                                    <p:animEffect transition="in" filter="fade">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Which of the Following Trees Are BST?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
        <p:nvSpPr>
          <p:cNvPr id="4" name="Content Placeholder 3"/>
          <p:cNvSpPr>
            <a:spLocks noGrp="1"/>
          </p:cNvSpPr>
          <p:nvPr>
            <p:ph sz="quarter" idx="1"/>
          </p:nvPr>
        </p:nvSpPr>
        <p:spPr/>
        <p:txBody>
          <a:bodyPr/>
          <a:lstStyle/>
          <a:p>
            <a:r>
              <a:rPr lang="en-US" altLang="zh-CN" dirty="0" smtClean="0"/>
              <a:t>Select all the BSTs.</a:t>
            </a:r>
          </a:p>
          <a:p>
            <a:pPr marL="0" indent="0">
              <a:buNone/>
            </a:pPr>
            <a:endParaRPr lang="zh-CN" altLang="en-US" dirty="0"/>
          </a:p>
        </p:txBody>
      </p:sp>
      <p:grpSp>
        <p:nvGrpSpPr>
          <p:cNvPr id="5" name="Group 4"/>
          <p:cNvGrpSpPr/>
          <p:nvPr/>
        </p:nvGrpSpPr>
        <p:grpSpPr>
          <a:xfrm>
            <a:off x="3544948" y="2025021"/>
            <a:ext cx="914376" cy="461665"/>
            <a:chOff x="1131223" y="4473980"/>
            <a:chExt cx="914376" cy="461665"/>
          </a:xfrm>
        </p:grpSpPr>
        <p:sp>
          <p:nvSpPr>
            <p:cNvPr id="6" name="Oval 5"/>
            <p:cNvSpPr/>
            <p:nvPr/>
          </p:nvSpPr>
          <p:spPr>
            <a:xfrm>
              <a:off x="1676400" y="452021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7" name="TextBox 6"/>
            <p:cNvSpPr txBox="1"/>
            <p:nvPr/>
          </p:nvSpPr>
          <p:spPr>
            <a:xfrm>
              <a:off x="1131223" y="4473980"/>
              <a:ext cx="450957" cy="461665"/>
            </a:xfrm>
            <a:prstGeom prst="rect">
              <a:avLst/>
            </a:prstGeom>
            <a:noFill/>
          </p:spPr>
          <p:txBody>
            <a:bodyPr wrap="none" rtlCol="0">
              <a:spAutoFit/>
            </a:bodyPr>
            <a:lstStyle/>
            <a:p>
              <a:r>
                <a:rPr lang="en-US" sz="2400" b="1" dirty="0" smtClean="0"/>
                <a:t>B.</a:t>
              </a:r>
              <a:endParaRPr lang="en-US" sz="2400" b="1" dirty="0"/>
            </a:p>
          </p:txBody>
        </p:sp>
      </p:grpSp>
      <p:grpSp>
        <p:nvGrpSpPr>
          <p:cNvPr id="8" name="Group 7"/>
          <p:cNvGrpSpPr/>
          <p:nvPr/>
        </p:nvGrpSpPr>
        <p:grpSpPr>
          <a:xfrm>
            <a:off x="821587" y="2726127"/>
            <a:ext cx="1529900" cy="2303755"/>
            <a:chOff x="2857149" y="4401845"/>
            <a:chExt cx="1529900" cy="2303755"/>
          </a:xfrm>
        </p:grpSpPr>
        <p:sp>
          <p:nvSpPr>
            <p:cNvPr id="9" name="TextBox 8"/>
            <p:cNvSpPr txBox="1"/>
            <p:nvPr/>
          </p:nvSpPr>
          <p:spPr>
            <a:xfrm>
              <a:off x="3028131" y="4457365"/>
              <a:ext cx="454420" cy="461665"/>
            </a:xfrm>
            <a:prstGeom prst="rect">
              <a:avLst/>
            </a:prstGeom>
            <a:noFill/>
          </p:spPr>
          <p:txBody>
            <a:bodyPr wrap="none" rtlCol="0">
              <a:spAutoFit/>
            </a:bodyPr>
            <a:lstStyle/>
            <a:p>
              <a:r>
                <a:rPr lang="en-US" sz="2400" b="1" dirty="0" smtClean="0"/>
                <a:t>C.</a:t>
              </a:r>
              <a:endParaRPr lang="en-US" sz="2400" b="1" dirty="0"/>
            </a:p>
          </p:txBody>
        </p:sp>
        <p:sp>
          <p:nvSpPr>
            <p:cNvPr id="10" name="Oval 9"/>
            <p:cNvSpPr/>
            <p:nvPr/>
          </p:nvSpPr>
          <p:spPr>
            <a:xfrm>
              <a:off x="4017850" y="4401845"/>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sp>
          <p:nvSpPr>
            <p:cNvPr id="11" name="Oval 10"/>
            <p:cNvSpPr/>
            <p:nvPr/>
          </p:nvSpPr>
          <p:spPr>
            <a:xfrm>
              <a:off x="2857149" y="5058455"/>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cxnSp>
          <p:nvCxnSpPr>
            <p:cNvPr id="12" name="Straight Connector 11"/>
            <p:cNvCxnSpPr>
              <a:stCxn id="10" idx="3"/>
              <a:endCxn id="11" idx="7"/>
            </p:cNvCxnSpPr>
            <p:nvPr/>
          </p:nvCxnSpPr>
          <p:spPr>
            <a:xfrm flipH="1">
              <a:off x="3187389" y="4716976"/>
              <a:ext cx="884529" cy="39813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505200" y="5653596"/>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14" name="Straight Connector 13"/>
            <p:cNvCxnSpPr>
              <a:stCxn id="11" idx="5"/>
              <a:endCxn id="13" idx="1"/>
            </p:cNvCxnSpPr>
            <p:nvPr/>
          </p:nvCxnSpPr>
          <p:spPr>
            <a:xfrm>
              <a:off x="3187389" y="5388695"/>
              <a:ext cx="368840" cy="315930"/>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21493" y="6357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cxnSp>
          <p:nvCxnSpPr>
            <p:cNvPr id="16" name="Straight Connector 15"/>
            <p:cNvCxnSpPr>
              <a:stCxn id="13" idx="5"/>
              <a:endCxn id="15" idx="0"/>
            </p:cNvCxnSpPr>
            <p:nvPr/>
          </p:nvCxnSpPr>
          <p:spPr>
            <a:xfrm>
              <a:off x="3802620" y="5951016"/>
              <a:ext cx="193098" cy="406135"/>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57547" y="2775749"/>
            <a:ext cx="2647597" cy="2329651"/>
            <a:chOff x="6082852" y="4190998"/>
            <a:chExt cx="2647597" cy="2329651"/>
          </a:xfrm>
        </p:grpSpPr>
        <p:sp>
          <p:nvSpPr>
            <p:cNvPr id="18" name="Oval 17"/>
            <p:cNvSpPr/>
            <p:nvPr/>
          </p:nvSpPr>
          <p:spPr>
            <a:xfrm>
              <a:off x="6858000" y="42790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sp>
          <p:nvSpPr>
            <p:cNvPr id="19" name="Oval 18"/>
            <p:cNvSpPr/>
            <p:nvPr/>
          </p:nvSpPr>
          <p:spPr>
            <a:xfrm>
              <a:off x="6090100" y="4947100"/>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cxnSp>
          <p:nvCxnSpPr>
            <p:cNvPr id="20" name="Straight Connector 19"/>
            <p:cNvCxnSpPr>
              <a:stCxn id="18" idx="3"/>
              <a:endCxn id="19" idx="7"/>
            </p:cNvCxnSpPr>
            <p:nvPr/>
          </p:nvCxnSpPr>
          <p:spPr>
            <a:xfrm flipH="1">
              <a:off x="6420340" y="4594132"/>
              <a:ext cx="491728" cy="4096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848600" y="4866313"/>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6</a:t>
              </a:r>
              <a:endParaRPr lang="en-US" sz="2400" dirty="0">
                <a:solidFill>
                  <a:schemeClr val="tx1"/>
                </a:solidFill>
              </a:endParaRPr>
            </a:p>
          </p:txBody>
        </p:sp>
        <p:cxnSp>
          <p:nvCxnSpPr>
            <p:cNvPr id="22" name="Straight Connector 21"/>
            <p:cNvCxnSpPr>
              <a:stCxn id="18" idx="5"/>
              <a:endCxn id="21" idx="1"/>
            </p:cNvCxnSpPr>
            <p:nvPr/>
          </p:nvCxnSpPr>
          <p:spPr>
            <a:xfrm>
              <a:off x="7173131" y="4594132"/>
              <a:ext cx="732129" cy="3288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661951"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a:t>
              </a:r>
              <a:endParaRPr lang="en-US" sz="2400" dirty="0">
                <a:solidFill>
                  <a:schemeClr val="tx1"/>
                </a:solidFill>
              </a:endParaRPr>
            </a:p>
          </p:txBody>
        </p:sp>
        <p:cxnSp>
          <p:nvCxnSpPr>
            <p:cNvPr id="24" name="Straight Connector 23"/>
            <p:cNvCxnSpPr>
              <a:stCxn id="19" idx="5"/>
              <a:endCxn id="23" idx="1"/>
            </p:cNvCxnSpPr>
            <p:nvPr/>
          </p:nvCxnSpPr>
          <p:spPr>
            <a:xfrm>
              <a:off x="6420340" y="5277340"/>
              <a:ext cx="292640" cy="3362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423951"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cxnSp>
          <p:nvCxnSpPr>
            <p:cNvPr id="26" name="Straight Connector 25"/>
            <p:cNvCxnSpPr>
              <a:stCxn id="21" idx="3"/>
              <a:endCxn id="25" idx="7"/>
            </p:cNvCxnSpPr>
            <p:nvPr/>
          </p:nvCxnSpPr>
          <p:spPr>
            <a:xfrm flipH="1">
              <a:off x="7721371" y="5196553"/>
              <a:ext cx="183889" cy="41707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2852" y="4190998"/>
              <a:ext cx="470706" cy="461665"/>
            </a:xfrm>
            <a:prstGeom prst="rect">
              <a:avLst/>
            </a:prstGeom>
            <a:noFill/>
          </p:spPr>
          <p:txBody>
            <a:bodyPr wrap="none" rtlCol="0">
              <a:spAutoFit/>
            </a:bodyPr>
            <a:lstStyle/>
            <a:p>
              <a:r>
                <a:rPr lang="en-US" sz="2400" b="1" dirty="0" smtClean="0"/>
                <a:t>D.</a:t>
              </a:r>
              <a:endParaRPr lang="en-US" sz="2400" b="1" dirty="0"/>
            </a:p>
          </p:txBody>
        </p:sp>
        <p:cxnSp>
          <p:nvCxnSpPr>
            <p:cNvPr id="28" name="Straight Connector 27"/>
            <p:cNvCxnSpPr>
              <a:stCxn id="21" idx="5"/>
              <a:endCxn id="29" idx="1"/>
            </p:cNvCxnSpPr>
            <p:nvPr/>
          </p:nvCxnSpPr>
          <p:spPr>
            <a:xfrm>
              <a:off x="8178840" y="5196553"/>
              <a:ext cx="254189" cy="41707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8382000" y="55626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sp>
          <p:nvSpPr>
            <p:cNvPr id="30" name="Oval 29"/>
            <p:cNvSpPr/>
            <p:nvPr/>
          </p:nvSpPr>
          <p:spPr>
            <a:xfrm>
              <a:off x="7924800" y="61722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31" name="Straight Connector 30"/>
            <p:cNvCxnSpPr>
              <a:stCxn id="29" idx="3"/>
              <a:endCxn id="30" idx="7"/>
            </p:cNvCxnSpPr>
            <p:nvPr/>
          </p:nvCxnSpPr>
          <p:spPr>
            <a:xfrm flipH="1">
              <a:off x="8222220" y="5860020"/>
              <a:ext cx="210809" cy="36320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32"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35" name="TextBox 34"/>
          <p:cNvSpPr txBox="1"/>
          <p:nvPr/>
        </p:nvSpPr>
        <p:spPr>
          <a:xfrm>
            <a:off x="990600" y="2023744"/>
            <a:ext cx="2151400" cy="461665"/>
          </a:xfrm>
          <a:prstGeom prst="rect">
            <a:avLst/>
          </a:prstGeom>
          <a:noFill/>
        </p:spPr>
        <p:txBody>
          <a:bodyPr wrap="square" rtlCol="0">
            <a:spAutoFit/>
          </a:bodyPr>
          <a:lstStyle/>
          <a:p>
            <a:r>
              <a:rPr lang="en-US" sz="2400" b="1" dirty="0" smtClean="0"/>
              <a:t>A.</a:t>
            </a:r>
            <a:r>
              <a:rPr lang="en-US" sz="2400" dirty="0" smtClean="0"/>
              <a:t> an empty tree</a:t>
            </a:r>
            <a:endParaRPr lang="en-US" sz="2400" dirty="0"/>
          </a:p>
        </p:txBody>
      </p:sp>
      <p:pic>
        <p:nvPicPr>
          <p:cNvPr id="1026" name="Picture 2" descr="Preview of your QR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221" y="4074607"/>
            <a:ext cx="1910549" cy="191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250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Binary </a:t>
            </a:r>
            <a:r>
              <a:rPr lang="en-US" dirty="0"/>
              <a:t>Search </a:t>
            </a:r>
            <a:r>
              <a:rPr lang="en-US" dirty="0" smtClean="0"/>
              <a:t>Tree Operations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 BST allows search, insertion, and removal by key.</a:t>
                </a:r>
              </a:p>
              <a:p>
                <a:pPr lvl="1"/>
                <a:r>
                  <a:rPr lang="en-US" dirty="0"/>
                  <a:t>The </a:t>
                </a:r>
                <a:r>
                  <a:rPr lang="en-US" b="1" dirty="0">
                    <a:solidFill>
                      <a:srgbClr val="C00000"/>
                    </a:solidFill>
                  </a:rPr>
                  <a:t>average case</a:t>
                </a:r>
                <a:r>
                  <a:rPr lang="en-US" dirty="0"/>
                  <a:t> time complexities for these operations are </a:t>
                </a:r>
                <a14:m>
                  <m:oMath xmlns:m="http://schemas.openxmlformats.org/officeDocument/2006/math">
                    <m:r>
                      <a:rPr lang="en-US" i="1">
                        <a:latin typeface="Cambria Math"/>
                      </a:rPr>
                      <m:t>𝑂</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𝑛</m:t>
                        </m:r>
                      </m:e>
                    </m:func>
                    <m:r>
                      <a:rPr lang="en-US" i="1">
                        <a:latin typeface="Cambria Math"/>
                      </a:rPr>
                      <m:t>)</m:t>
                    </m:r>
                  </m:oMath>
                </a14:m>
                <a:r>
                  <a:rPr lang="en-US" dirty="0"/>
                  <a:t>.</a:t>
                </a:r>
                <a:endParaRPr lang="en-US" dirty="0" smtClean="0"/>
              </a:p>
              <a:p>
                <a:pPr lvl="1"/>
                <a:r>
                  <a:rPr lang="en-US" b="1" dirty="0" smtClean="0"/>
                  <a:t>Average over all possible BSTs.</a:t>
                </a:r>
                <a:endParaRPr lang="en-US" b="1"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6241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smtClean="0"/>
              <a:t>Search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p:sp>
        <p:nvSpPr>
          <p:cNvPr id="4" name="Content Placeholder 3"/>
          <p:cNvSpPr>
            <a:spLocks noGrp="1"/>
          </p:cNvSpPr>
          <p:nvPr>
            <p:ph sz="quarter" idx="1"/>
          </p:nvPr>
        </p:nvSpPr>
        <p:spPr>
          <a:xfrm>
            <a:off x="914400" y="1447800"/>
            <a:ext cx="7851560" cy="4876800"/>
          </a:xfrm>
        </p:spPr>
        <p:txBody>
          <a:bodyPr>
            <a:normAutofit/>
          </a:bodyPr>
          <a:lstStyle/>
          <a:p>
            <a:pPr marL="0" lvl="0" indent="0">
              <a:spcBef>
                <a:spcPts val="0"/>
              </a:spcBef>
              <a:buClrTx/>
              <a:buSzTx/>
              <a:buNone/>
            </a:pPr>
            <a:r>
              <a:rPr lang="en-US" sz="2000" b="1" dirty="0" smtClean="0">
                <a:solidFill>
                  <a:prstClr val="black"/>
                </a:solidFill>
                <a:latin typeface="Courier New" pitchFamily="49" charset="0"/>
                <a:cs typeface="Courier New" pitchFamily="49" charset="0"/>
              </a:rPr>
              <a:t>node *search(node </a:t>
            </a:r>
            <a:r>
              <a:rPr lang="en-US" sz="2000" b="1" dirty="0">
                <a:solidFill>
                  <a:prstClr val="black"/>
                </a:solidFill>
                <a:latin typeface="Courier New" pitchFamily="49" charset="0"/>
                <a:cs typeface="Courier New" pitchFamily="49" charset="0"/>
              </a:rPr>
              <a:t>*</a:t>
            </a:r>
            <a:r>
              <a:rPr lang="en-US" sz="2000" b="1" dirty="0" smtClean="0">
                <a:solidFill>
                  <a:prstClr val="black"/>
                </a:solidFill>
                <a:latin typeface="Courier New" pitchFamily="49" charset="0"/>
                <a:cs typeface="Courier New" pitchFamily="49" charset="0"/>
              </a:rPr>
              <a:t>root, Key k)</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EFFECTS: return the node whose key is k.</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If no matching node, return NULL.</a:t>
            </a:r>
          </a:p>
          <a:p>
            <a:pPr marL="0" lvl="0" indent="0">
              <a:spcBef>
                <a:spcPts val="0"/>
              </a:spcBef>
              <a:buClrTx/>
              <a:buSzTx/>
              <a:buNone/>
            </a:pPr>
            <a:endParaRPr lang="en-US" sz="2000" b="1" dirty="0" smtClean="0">
              <a:solidFill>
                <a:prstClr val="black"/>
              </a:solidFill>
              <a:latin typeface="Courier New" pitchFamily="49" charset="0"/>
              <a:cs typeface="Courier New" pitchFamily="49" charset="0"/>
            </a:endParaRPr>
          </a:p>
          <a:p>
            <a:r>
              <a:rPr lang="en-US" dirty="0" smtClean="0">
                <a:solidFill>
                  <a:prstClr val="black"/>
                </a:solidFill>
                <a:cs typeface="Courier New" pitchFamily="49" charset="0"/>
              </a:rPr>
              <a:t>Procedure: Compare the search key with the key of the root</a:t>
            </a:r>
          </a:p>
          <a:p>
            <a:pPr lvl="1"/>
            <a:r>
              <a:rPr lang="en-US" dirty="0" smtClean="0">
                <a:solidFill>
                  <a:prstClr val="black"/>
                </a:solidFill>
                <a:cs typeface="Courier New" pitchFamily="49" charset="0"/>
              </a:rPr>
              <a:t>If they are equal, return the root.</a:t>
            </a:r>
          </a:p>
          <a:p>
            <a:pPr lvl="1"/>
            <a:r>
              <a:rPr lang="en-US" dirty="0" smtClean="0">
                <a:solidFill>
                  <a:prstClr val="black"/>
                </a:solidFill>
                <a:cs typeface="Courier New" pitchFamily="49" charset="0"/>
              </a:rPr>
              <a:t>If search key &lt; root key, search the left </a:t>
            </a:r>
            <a:r>
              <a:rPr lang="en-US" dirty="0" err="1" smtClean="0">
                <a:solidFill>
                  <a:prstClr val="black"/>
                </a:solidFill>
                <a:cs typeface="Courier New" pitchFamily="49" charset="0"/>
              </a:rPr>
              <a:t>subtree</a:t>
            </a:r>
            <a:r>
              <a:rPr lang="en-US" dirty="0" smtClean="0">
                <a:solidFill>
                  <a:prstClr val="black"/>
                </a:solidFill>
                <a:cs typeface="Courier New" pitchFamily="49" charset="0"/>
              </a:rPr>
              <a:t>.</a:t>
            </a:r>
          </a:p>
          <a:p>
            <a:pPr lvl="1"/>
            <a:r>
              <a:rPr lang="en-US" dirty="0">
                <a:solidFill>
                  <a:prstClr val="black"/>
                </a:solidFill>
                <a:cs typeface="Courier New" pitchFamily="49" charset="0"/>
              </a:rPr>
              <a:t>If search key </a:t>
            </a:r>
            <a:r>
              <a:rPr lang="en-US" dirty="0" smtClean="0">
                <a:solidFill>
                  <a:prstClr val="black"/>
                </a:solidFill>
                <a:cs typeface="Courier New" pitchFamily="49" charset="0"/>
              </a:rPr>
              <a:t>&gt; </a:t>
            </a:r>
            <a:r>
              <a:rPr lang="en-US" dirty="0">
                <a:solidFill>
                  <a:prstClr val="black"/>
                </a:solidFill>
                <a:cs typeface="Courier New" pitchFamily="49" charset="0"/>
              </a:rPr>
              <a:t>root key, search the </a:t>
            </a:r>
            <a:r>
              <a:rPr lang="en-US" dirty="0" smtClean="0">
                <a:solidFill>
                  <a:prstClr val="black"/>
                </a:solidFill>
                <a:cs typeface="Courier New" pitchFamily="49" charset="0"/>
              </a:rPr>
              <a:t>right </a:t>
            </a:r>
            <a:r>
              <a:rPr lang="en-US" dirty="0" err="1">
                <a:solidFill>
                  <a:prstClr val="black"/>
                </a:solidFill>
                <a:cs typeface="Courier New" pitchFamily="49" charset="0"/>
              </a:rPr>
              <a:t>subtree</a:t>
            </a:r>
            <a:r>
              <a:rPr lang="en-US" dirty="0" smtClean="0">
                <a:solidFill>
                  <a:prstClr val="black"/>
                </a:solidFill>
                <a:cs typeface="Courier New" pitchFamily="49" charset="0"/>
              </a:rPr>
              <a:t>.</a:t>
            </a:r>
          </a:p>
          <a:p>
            <a:pPr lvl="1"/>
            <a:r>
              <a:rPr lang="en-US" dirty="0" smtClean="0">
                <a:solidFill>
                  <a:prstClr val="black"/>
                </a:solidFill>
                <a:cs typeface="Courier New" pitchFamily="49" charset="0"/>
              </a:rPr>
              <a:t>Recursively applying the above procedure.</a:t>
            </a:r>
            <a:endParaRPr lang="en-US" dirty="0"/>
          </a:p>
          <a:p>
            <a:pPr lvl="1"/>
            <a:endParaRPr lang="en-US" dirty="0" smtClean="0"/>
          </a:p>
          <a:p>
            <a:endParaRPr lang="en-US" dirty="0"/>
          </a:p>
        </p:txBody>
      </p:sp>
    </p:spTree>
    <p:extLst>
      <p:ext uri="{BB962C8B-B14F-4D97-AF65-F5344CB8AC3E}">
        <p14:creationId xmlns:p14="http://schemas.microsoft.com/office/powerpoint/2010/main" val="1750567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smtClean="0"/>
              <a:t>Search</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a:p>
        </p:txBody>
      </p:sp>
      <p:sp>
        <p:nvSpPr>
          <p:cNvPr id="4" name="Content Placeholder 3"/>
          <p:cNvSpPr>
            <a:spLocks noGrp="1"/>
          </p:cNvSpPr>
          <p:nvPr>
            <p:ph sz="quarter" idx="1"/>
          </p:nvPr>
        </p:nvSpPr>
        <p:spPr>
          <a:xfrm>
            <a:off x="914400" y="3429000"/>
            <a:ext cx="7851560" cy="2971800"/>
          </a:xfrm>
        </p:spPr>
        <p:txBody>
          <a:bodyPr>
            <a:normAutofit/>
          </a:bodyPr>
          <a:lstStyle/>
          <a:p>
            <a:pPr marL="0" lvl="0" indent="0">
              <a:spcBef>
                <a:spcPts val="0"/>
              </a:spcBef>
              <a:buClrTx/>
              <a:buSzTx/>
              <a:buNone/>
            </a:pPr>
            <a:r>
              <a:rPr lang="en-US" sz="2000" b="1" dirty="0" smtClean="0">
                <a:solidFill>
                  <a:prstClr val="black"/>
                </a:solidFill>
                <a:latin typeface="Courier New" pitchFamily="49" charset="0"/>
                <a:cs typeface="Courier New" pitchFamily="49" charset="0"/>
              </a:rPr>
              <a:t>node *search(node </a:t>
            </a:r>
            <a:r>
              <a:rPr lang="en-US" sz="2000" b="1" dirty="0">
                <a:solidFill>
                  <a:prstClr val="black"/>
                </a:solidFill>
                <a:latin typeface="Courier New" pitchFamily="49" charset="0"/>
                <a:cs typeface="Courier New" pitchFamily="49" charset="0"/>
              </a:rPr>
              <a:t>*</a:t>
            </a:r>
            <a:r>
              <a:rPr lang="en-US" sz="2000" b="1" dirty="0" smtClean="0">
                <a:solidFill>
                  <a:prstClr val="black"/>
                </a:solidFill>
                <a:latin typeface="Courier New" pitchFamily="49" charset="0"/>
                <a:cs typeface="Courier New" pitchFamily="49" charset="0"/>
              </a:rPr>
              <a:t>root, Key k)</a:t>
            </a:r>
            <a:r>
              <a:rPr lang="en-US" sz="2000" b="1" dirty="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if(root == NULL) return NULL;</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if(k == root-&gt;</a:t>
            </a:r>
            <a:r>
              <a:rPr lang="en-US" sz="2000" b="1" dirty="0" err="1" smtClean="0">
                <a:solidFill>
                  <a:prstClr val="black"/>
                </a:solidFill>
                <a:latin typeface="Courier New" pitchFamily="49" charset="0"/>
                <a:cs typeface="Courier New" pitchFamily="49" charset="0"/>
              </a:rPr>
              <a:t>item.key</a:t>
            </a:r>
            <a:r>
              <a:rPr lang="en-US" sz="2000" b="1" dirty="0" smtClean="0">
                <a:solidFill>
                  <a:prstClr val="black"/>
                </a:solidFill>
                <a:latin typeface="Courier New" pitchFamily="49" charset="0"/>
                <a:cs typeface="Courier New" pitchFamily="49" charset="0"/>
              </a:rPr>
              <a:t>) return root;</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if(k &lt; root-&gt;</a:t>
            </a:r>
            <a:r>
              <a:rPr lang="en-US" sz="2000" b="1" dirty="0" err="1" smtClean="0">
                <a:solidFill>
                  <a:prstClr val="black"/>
                </a:solidFill>
                <a:latin typeface="Courier New" pitchFamily="49" charset="0"/>
                <a:cs typeface="Courier New" pitchFamily="49" charset="0"/>
              </a:rPr>
              <a:t>item.key</a:t>
            </a:r>
            <a:r>
              <a:rPr lang="en-US" sz="2000" b="1" dirty="0" smtClean="0">
                <a:solidFill>
                  <a:prstClr val="black"/>
                </a:solidFill>
                <a:latin typeface="Courier New" pitchFamily="49" charset="0"/>
                <a:cs typeface="Courier New" pitchFamily="49" charset="0"/>
              </a:rPr>
              <a:t>)</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return search(root-&gt;left, k);</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else return search(root-&gt;right, k);</a:t>
            </a:r>
            <a:r>
              <a:rPr lang="en-US" sz="2000" b="1" dirty="0">
                <a:solidFill>
                  <a:prstClr val="black"/>
                </a:solidFill>
                <a:latin typeface="Courier New" pitchFamily="49" charset="0"/>
                <a:cs typeface="Courier New" pitchFamily="49" charset="0"/>
              </a:rPr>
              <a:t/>
            </a:r>
            <a:br>
              <a:rPr lang="en-US" sz="2000" b="1" dirty="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a:t>
            </a:r>
          </a:p>
          <a:p>
            <a:endParaRPr lang="en-US" dirty="0"/>
          </a:p>
        </p:txBody>
      </p:sp>
      <p:sp>
        <p:nvSpPr>
          <p:cNvPr id="5" name="Rectangle 4"/>
          <p:cNvSpPr/>
          <p:nvPr/>
        </p:nvSpPr>
        <p:spPr>
          <a:xfrm>
            <a:off x="1905000" y="1405826"/>
            <a:ext cx="2590800" cy="1631216"/>
          </a:xfrm>
          <a:prstGeom prst="rect">
            <a:avLst/>
          </a:prstGeom>
          <a:ln w="28575">
            <a:solidFill>
              <a:srgbClr val="C00000"/>
            </a:solidFill>
          </a:ln>
        </p:spPr>
        <p:txBody>
          <a:bodyPr wrap="square">
            <a:spAutoFit/>
          </a:bodyPr>
          <a:lstStyle/>
          <a:p>
            <a:r>
              <a:rPr lang="en-US" sz="2000" b="1" dirty="0" err="1" smtClean="0">
                <a:solidFill>
                  <a:prstClr val="black"/>
                </a:solidFill>
                <a:latin typeface="Courier New" pitchFamily="49" charset="0"/>
                <a:cs typeface="Courier New" pitchFamily="49" charset="0"/>
              </a:rPr>
              <a:t>struct</a:t>
            </a:r>
            <a:r>
              <a:rPr lang="en-US" sz="2000" b="1" dirty="0" smtClean="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node {</a:t>
            </a:r>
            <a:br>
              <a:rPr lang="en-US" sz="2000" b="1" dirty="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Item </a:t>
            </a:r>
            <a:r>
              <a:rPr lang="en-US" sz="2000" b="1" dirty="0" err="1">
                <a:solidFill>
                  <a:prstClr val="black"/>
                </a:solidFill>
                <a:latin typeface="Courier New" pitchFamily="49" charset="0"/>
                <a:cs typeface="Courier New" pitchFamily="49" charset="0"/>
              </a:rPr>
              <a:t>item</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node *left;</a:t>
            </a:r>
            <a:br>
              <a:rPr lang="en-US" sz="2000" b="1" dirty="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node *right;</a:t>
            </a:r>
            <a:br>
              <a:rPr lang="en-US" sz="2000" b="1" dirty="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a:t>
            </a:r>
            <a:endParaRPr lang="en-US" sz="2000" dirty="0"/>
          </a:p>
        </p:txBody>
      </p:sp>
      <p:sp>
        <p:nvSpPr>
          <p:cNvPr id="7" name="Rectangle 6"/>
          <p:cNvSpPr/>
          <p:nvPr/>
        </p:nvSpPr>
        <p:spPr>
          <a:xfrm>
            <a:off x="5029200" y="1405826"/>
            <a:ext cx="2362200" cy="1631216"/>
          </a:xfrm>
          <a:prstGeom prst="rect">
            <a:avLst/>
          </a:prstGeom>
          <a:ln w="28575">
            <a:solidFill>
              <a:srgbClr val="C00000"/>
            </a:solidFill>
          </a:ln>
        </p:spPr>
        <p:txBody>
          <a:bodyPr wrap="square">
            <a:spAutoFit/>
          </a:bodyPr>
          <a:lstStyle/>
          <a:p>
            <a:r>
              <a:rPr lang="en-US" sz="2000" b="1" dirty="0" err="1" smtClean="0">
                <a:solidFill>
                  <a:prstClr val="black"/>
                </a:solidFill>
                <a:latin typeface="Courier New" pitchFamily="49" charset="0"/>
                <a:cs typeface="Courier New" pitchFamily="49" charset="0"/>
              </a:rPr>
              <a:t>struct</a:t>
            </a:r>
            <a:r>
              <a:rPr lang="en-US" sz="2000" b="1" dirty="0" smtClean="0">
                <a:solidFill>
                  <a:prstClr val="black"/>
                </a:solidFill>
                <a:latin typeface="Courier New" pitchFamily="49" charset="0"/>
                <a:cs typeface="Courier New" pitchFamily="49" charset="0"/>
              </a:rPr>
              <a:t> Item {</a:t>
            </a:r>
            <a:r>
              <a:rPr lang="en-US" sz="2000" b="1" dirty="0">
                <a:solidFill>
                  <a:prstClr val="black"/>
                </a:solidFill>
                <a:latin typeface="Courier New" pitchFamily="49" charset="0"/>
                <a:cs typeface="Courier New" pitchFamily="49" charset="0"/>
              </a:rPr>
              <a:t/>
            </a:r>
            <a:br>
              <a:rPr lang="en-US" sz="2000" b="1" dirty="0">
                <a:solidFill>
                  <a:prstClr val="black"/>
                </a:solidFill>
                <a:latin typeface="Courier New" pitchFamily="49" charset="0"/>
                <a:cs typeface="Courier New" pitchFamily="49" charset="0"/>
              </a:rPr>
            </a:br>
            <a:r>
              <a:rPr lang="en-US" sz="2000" b="1" dirty="0" smtClean="0">
                <a:solidFill>
                  <a:srgbClr val="0000FF"/>
                </a:solidFill>
                <a:latin typeface="Courier New" pitchFamily="49" charset="0"/>
                <a:cs typeface="Courier New" pitchFamily="49" charset="0"/>
              </a:rPr>
              <a:t>  Key </a:t>
            </a:r>
            <a:r>
              <a:rPr lang="en-US" sz="2000" b="1" dirty="0" err="1" smtClean="0">
                <a:solidFill>
                  <a:srgbClr val="0000FF"/>
                </a:solidFill>
                <a:latin typeface="Courier New" pitchFamily="49" charset="0"/>
                <a:cs typeface="Courier New" pitchFamily="49" charset="0"/>
              </a:rPr>
              <a:t>key</a:t>
            </a:r>
            <a:r>
              <a:rPr lang="en-US" sz="2000" b="1" dirty="0" smtClean="0">
                <a:solidFill>
                  <a:srgbClr val="0000FF"/>
                </a:solidFill>
                <a:latin typeface="Courier New" pitchFamily="49" charset="0"/>
                <a:cs typeface="Courier New" pitchFamily="49" charset="0"/>
              </a:rPr>
              <a:t>;</a:t>
            </a:r>
            <a:r>
              <a:rPr lang="en-US" sz="2000" b="1" dirty="0">
                <a:solidFill>
                  <a:srgbClr val="0000FF"/>
                </a:solidFill>
                <a:latin typeface="Courier New" pitchFamily="49" charset="0"/>
                <a:cs typeface="Courier New" pitchFamily="49" charset="0"/>
              </a:rPr>
              <a:t/>
            </a:r>
            <a:br>
              <a:rPr lang="en-US" sz="2000" b="1" dirty="0">
                <a:solidFill>
                  <a:srgbClr val="0000FF"/>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Val </a:t>
            </a:r>
            <a:r>
              <a:rPr lang="en-US" sz="2000" b="1" dirty="0" err="1" smtClean="0">
                <a:solidFill>
                  <a:prstClr val="black"/>
                </a:solidFill>
                <a:latin typeface="Courier New" pitchFamily="49" charset="0"/>
                <a:cs typeface="Courier New" pitchFamily="49" charset="0"/>
              </a:rPr>
              <a:t>val</a:t>
            </a:r>
            <a:r>
              <a:rPr lang="en-US" sz="2000" b="1" dirty="0" smtClean="0">
                <a:solidFill>
                  <a:prstClr val="black"/>
                </a:solidFill>
                <a:latin typeface="Courier New" pitchFamily="49" charset="0"/>
                <a:cs typeface="Courier New" pitchFamily="49" charset="0"/>
              </a:rPr>
              <a:t>;</a:t>
            </a:r>
            <a:r>
              <a:rPr lang="en-US" sz="2000" b="1" dirty="0">
                <a:solidFill>
                  <a:prstClr val="black"/>
                </a:solidFill>
                <a:latin typeface="Courier New" pitchFamily="49" charset="0"/>
                <a:cs typeface="Courier New" pitchFamily="49" charset="0"/>
              </a:rPr>
              <a:t/>
            </a:r>
            <a:br>
              <a:rPr lang="en-US" sz="2000" b="1" dirty="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a:t>
            </a:r>
          </a:p>
          <a:p>
            <a:endParaRPr lang="en-US" sz="2000" dirty="0"/>
          </a:p>
        </p:txBody>
      </p:sp>
    </p:spTree>
    <p:extLst>
      <p:ext uri="{BB962C8B-B14F-4D97-AF65-F5344CB8AC3E}">
        <p14:creationId xmlns:p14="http://schemas.microsoft.com/office/powerpoint/2010/main" val="1748827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smtClean="0"/>
              <a:t>Insertion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r>
              <a:rPr lang="en-US" dirty="0" smtClean="0"/>
              <a:t>Insertion inserts the item </a:t>
            </a:r>
            <a:r>
              <a:rPr lang="en-US" b="1" dirty="0" smtClean="0">
                <a:solidFill>
                  <a:srgbClr val="C00000"/>
                </a:solidFill>
              </a:rPr>
              <a:t>as a leaf</a:t>
            </a:r>
            <a:r>
              <a:rPr lang="en-US" dirty="0" smtClean="0"/>
              <a:t> of the BST.</a:t>
            </a:r>
          </a:p>
          <a:p>
            <a:r>
              <a:rPr lang="en-US" dirty="0" smtClean="0"/>
              <a:t>It inserts at a proper location in the BST, maintaining the BST properties.</a:t>
            </a:r>
          </a:p>
          <a:p>
            <a:pPr lvl="1"/>
            <a:r>
              <a:rPr lang="en-US" b="1" dirty="0">
                <a:solidFill>
                  <a:srgbClr val="C00000"/>
                </a:solidFill>
              </a:rPr>
              <a:t>Pretend</a:t>
            </a:r>
            <a:r>
              <a:rPr lang="en-US" dirty="0"/>
              <a:t> we are searching the key.</a:t>
            </a:r>
          </a:p>
          <a:p>
            <a:pPr lvl="1"/>
            <a:endParaRPr lang="en-US" dirty="0" smtClean="0"/>
          </a:p>
          <a:p>
            <a:endParaRPr lang="en-US" dirty="0"/>
          </a:p>
          <a:p>
            <a:endParaRPr lang="en-US" dirty="0"/>
          </a:p>
        </p:txBody>
      </p:sp>
      <p:grpSp>
        <p:nvGrpSpPr>
          <p:cNvPr id="5" name="Group 4"/>
          <p:cNvGrpSpPr/>
          <p:nvPr/>
        </p:nvGrpSpPr>
        <p:grpSpPr>
          <a:xfrm>
            <a:off x="1553715" y="3301893"/>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5236346" y="3802312"/>
            <a:ext cx="3132461" cy="461665"/>
          </a:xfrm>
          <a:prstGeom prst="rect">
            <a:avLst/>
          </a:prstGeom>
          <a:noFill/>
        </p:spPr>
        <p:txBody>
          <a:bodyPr wrap="none" rtlCol="0">
            <a:spAutoFit/>
          </a:bodyPr>
          <a:lstStyle/>
          <a:p>
            <a:r>
              <a:rPr lang="en-US" sz="2400" dirty="0" smtClean="0"/>
              <a:t>Insert a node with key = 8</a:t>
            </a:r>
            <a:endParaRPr lang="en-US" sz="2400" dirty="0"/>
          </a:p>
        </p:txBody>
      </p:sp>
      <p:grpSp>
        <p:nvGrpSpPr>
          <p:cNvPr id="24" name="Group 23"/>
          <p:cNvGrpSpPr/>
          <p:nvPr/>
        </p:nvGrpSpPr>
        <p:grpSpPr>
          <a:xfrm>
            <a:off x="4131569" y="5155864"/>
            <a:ext cx="643071" cy="831385"/>
            <a:chOff x="4131569" y="5155864"/>
            <a:chExt cx="643071" cy="831385"/>
          </a:xfrm>
        </p:grpSpPr>
        <p:sp>
          <p:nvSpPr>
            <p:cNvPr id="18" name="Oval 17"/>
            <p:cNvSpPr/>
            <p:nvPr/>
          </p:nvSpPr>
          <p:spPr>
            <a:xfrm>
              <a:off x="4426191" y="5638800"/>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19" name="Straight Connector 18"/>
            <p:cNvCxnSpPr>
              <a:stCxn id="15" idx="5"/>
              <a:endCxn id="18" idx="0"/>
            </p:cNvCxnSpPr>
            <p:nvPr/>
          </p:nvCxnSpPr>
          <p:spPr>
            <a:xfrm>
              <a:off x="4131569" y="5155864"/>
              <a:ext cx="4688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548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smtClean="0"/>
              <a:t>Insertion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a:xfrm>
            <a:off x="914400" y="1447800"/>
            <a:ext cx="7772400" cy="4953000"/>
          </a:xfrm>
        </p:spPr>
        <p:txBody>
          <a:bodyPr/>
          <a:lstStyle/>
          <a:p>
            <a:pPr marL="0" lvl="0" indent="0">
              <a:spcBef>
                <a:spcPts val="0"/>
              </a:spcBef>
              <a:buClrTx/>
              <a:buSzTx/>
              <a:buNone/>
            </a:pPr>
            <a:r>
              <a:rPr lang="en-US" sz="2000" b="1" dirty="0" smtClean="0">
                <a:solidFill>
                  <a:prstClr val="black"/>
                </a:solidFill>
                <a:latin typeface="Courier New" pitchFamily="49" charset="0"/>
                <a:cs typeface="Courier New" pitchFamily="49" charset="0"/>
              </a:rPr>
              <a:t>void insert(node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root, </a:t>
            </a:r>
            <a:r>
              <a:rPr lang="en-US" sz="2000" b="1" dirty="0" smtClean="0">
                <a:solidFill>
                  <a:prstClr val="black"/>
                </a:solidFill>
                <a:latin typeface="Courier New" pitchFamily="49" charset="0"/>
                <a:cs typeface="Courier New" pitchFamily="49" charset="0"/>
              </a:rPr>
              <a:t>Item item</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EFFECTS: insert the item </a:t>
            </a:r>
            <a:r>
              <a:rPr lang="en-US" sz="2000" b="1" dirty="0" smtClean="0">
                <a:solidFill>
                  <a:prstClr val="black"/>
                </a:solidFill>
                <a:latin typeface="Courier New" pitchFamily="49" charset="0"/>
                <a:cs typeface="Courier New" pitchFamily="49" charset="0"/>
              </a:rPr>
              <a:t>as a leaf,</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maintaining the BST property.</a:t>
            </a:r>
            <a:endParaRPr lang="en-US" sz="2000" b="1" dirty="0">
              <a:solidFill>
                <a:prstClr val="black"/>
              </a:solidFill>
              <a:latin typeface="Courier New" pitchFamily="49" charset="0"/>
              <a:cs typeface="Courier New" pitchFamily="49" charset="0"/>
            </a:endParaRPr>
          </a:p>
          <a:p>
            <a:pPr marL="0" lvl="0" indent="0">
              <a:spcBef>
                <a:spcPts val="0"/>
              </a:spcBef>
              <a:buClrTx/>
              <a:buSzTx/>
              <a:buNone/>
            </a:pP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if(root == NULL) </a:t>
            </a:r>
            <a:r>
              <a:rPr lang="en-US" sz="2000" b="1" dirty="0" smtClean="0">
                <a:solidFill>
                  <a:prstClr val="black"/>
                </a:solidFill>
                <a:latin typeface="Courier New" pitchFamily="49" charset="0"/>
                <a:cs typeface="Courier New" pitchFamily="49" charset="0"/>
              </a:rPr>
              <a:t>{</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root = new node(item);</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return;</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
            </a:r>
            <a:br>
              <a:rPr lang="en-US" sz="2000" b="1" dirty="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if(</a:t>
            </a:r>
            <a:r>
              <a:rPr lang="en-US" sz="2000" b="1" dirty="0" err="1" smtClean="0">
                <a:solidFill>
                  <a:prstClr val="black"/>
                </a:solidFill>
                <a:latin typeface="Courier New" pitchFamily="49" charset="0"/>
                <a:cs typeface="Courier New" pitchFamily="49" charset="0"/>
              </a:rPr>
              <a:t>item.key</a:t>
            </a:r>
            <a:r>
              <a:rPr lang="en-US" sz="2000" b="1" dirty="0" smtClean="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&lt; root-</a:t>
            </a:r>
            <a:r>
              <a:rPr lang="en-US" sz="2000" b="1" dirty="0" smtClean="0">
                <a:solidFill>
                  <a:prstClr val="black"/>
                </a:solidFill>
                <a:latin typeface="Courier New" pitchFamily="49" charset="0"/>
                <a:cs typeface="Courier New" pitchFamily="49" charset="0"/>
              </a:rPr>
              <a:t>&gt;</a:t>
            </a:r>
            <a:r>
              <a:rPr lang="en-US" sz="2000" b="1" dirty="0" err="1" smtClean="0">
                <a:solidFill>
                  <a:prstClr val="black"/>
                </a:solidFill>
                <a:latin typeface="Courier New" pitchFamily="49" charset="0"/>
                <a:cs typeface="Courier New" pitchFamily="49" charset="0"/>
              </a:rPr>
              <a:t>item.key</a:t>
            </a:r>
            <a:r>
              <a:rPr lang="en-US" sz="2000" b="1" dirty="0" smtClean="0">
                <a:solidFill>
                  <a:prstClr val="black"/>
                </a:solidFill>
                <a:latin typeface="Courier New" pitchFamily="49" charset="0"/>
                <a:cs typeface="Courier New" pitchFamily="49" charset="0"/>
              </a:rPr>
              <a:t>)</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insert(root-</a:t>
            </a:r>
            <a:r>
              <a:rPr lang="en-US" sz="2000" b="1" dirty="0">
                <a:solidFill>
                  <a:prstClr val="black"/>
                </a:solidFill>
                <a:latin typeface="Courier New" pitchFamily="49" charset="0"/>
                <a:cs typeface="Courier New" pitchFamily="49" charset="0"/>
              </a:rPr>
              <a:t>&gt;left, </a:t>
            </a:r>
            <a:r>
              <a:rPr lang="en-US" sz="2000" b="1" dirty="0" smtClean="0">
                <a:solidFill>
                  <a:prstClr val="black"/>
                </a:solidFill>
                <a:latin typeface="Courier New" pitchFamily="49" charset="0"/>
                <a:cs typeface="Courier New" pitchFamily="49" charset="0"/>
              </a:rPr>
              <a:t>item);</a:t>
            </a:r>
            <a:r>
              <a:rPr lang="en-US" sz="2000" b="1" dirty="0">
                <a:solidFill>
                  <a:prstClr val="black"/>
                </a:solidFill>
                <a:latin typeface="Courier New" pitchFamily="49" charset="0"/>
                <a:cs typeface="Courier New" pitchFamily="49" charset="0"/>
              </a:rPr>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a:t>
            </a:r>
            <a:r>
              <a:rPr lang="en-US" sz="2000" b="1" dirty="0" smtClean="0">
                <a:solidFill>
                  <a:prstClr val="black"/>
                </a:solidFill>
                <a:latin typeface="Courier New" pitchFamily="49" charset="0"/>
                <a:cs typeface="Courier New" pitchFamily="49" charset="0"/>
              </a:rPr>
              <a:t>if(</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&gt; </a:t>
            </a:r>
            <a:r>
              <a:rPr lang="en-US" sz="2000" b="1" dirty="0">
                <a:solidFill>
                  <a:prstClr val="black"/>
                </a:solidFill>
                <a:latin typeface="Courier New" pitchFamily="49" charset="0"/>
                <a:cs typeface="Courier New" pitchFamily="49" charset="0"/>
              </a:rPr>
              <a:t>root-&gt;</a:t>
            </a:r>
            <a:r>
              <a:rPr lang="en-US" sz="2000" b="1" dirty="0" err="1">
                <a:solidFill>
                  <a:prstClr val="black"/>
                </a:solidFill>
                <a:latin typeface="Courier New" pitchFamily="49" charset="0"/>
                <a:cs typeface="Courier New" pitchFamily="49" charset="0"/>
              </a:rPr>
              <a:t>item.key</a:t>
            </a:r>
            <a:r>
              <a:rPr lang="en-US" sz="2000" b="1" dirty="0" smtClean="0">
                <a:solidFill>
                  <a:prstClr val="black"/>
                </a:solidFill>
                <a:latin typeface="Courier New" pitchFamily="49" charset="0"/>
                <a:cs typeface="Courier New" pitchFamily="49" charset="0"/>
              </a:rPr>
              <a:t>)</a:t>
            </a:r>
            <a:br>
              <a:rPr lang="en-US" sz="2000" b="1" dirty="0" smtClean="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    insert(root-</a:t>
            </a:r>
            <a:r>
              <a:rPr lang="en-US" sz="2000" b="1" dirty="0">
                <a:solidFill>
                  <a:prstClr val="black"/>
                </a:solidFill>
                <a:latin typeface="Courier New" pitchFamily="49" charset="0"/>
                <a:cs typeface="Courier New" pitchFamily="49" charset="0"/>
              </a:rPr>
              <a:t>&gt;right, </a:t>
            </a:r>
            <a:r>
              <a:rPr lang="en-US" sz="2000" b="1" dirty="0" smtClean="0">
                <a:solidFill>
                  <a:prstClr val="black"/>
                </a:solidFill>
                <a:latin typeface="Courier New" pitchFamily="49" charset="0"/>
                <a:cs typeface="Courier New" pitchFamily="49" charset="0"/>
              </a:rPr>
              <a:t>item);</a:t>
            </a:r>
            <a:r>
              <a:rPr lang="en-US" sz="2000" b="1" dirty="0">
                <a:solidFill>
                  <a:prstClr val="black"/>
                </a:solidFill>
                <a:latin typeface="Courier New" pitchFamily="49" charset="0"/>
                <a:cs typeface="Courier New" pitchFamily="49" charset="0"/>
              </a:rPr>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a:t>
            </a:r>
            <a:endParaRPr lang="en-US" sz="2000" dirty="0">
              <a:solidFill>
                <a:prstClr val="black"/>
              </a:solidFill>
            </a:endParaRPr>
          </a:p>
          <a:p>
            <a:endParaRPr lang="en-US" dirty="0" smtClean="0"/>
          </a:p>
          <a:p>
            <a:endParaRPr lang="en-US" dirty="0"/>
          </a:p>
        </p:txBody>
      </p:sp>
      <p:sp>
        <p:nvSpPr>
          <p:cNvPr id="5" name="TextBox 4"/>
          <p:cNvSpPr txBox="1"/>
          <p:nvPr/>
        </p:nvSpPr>
        <p:spPr>
          <a:xfrm>
            <a:off x="5715000" y="2362200"/>
            <a:ext cx="3276600" cy="8309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smtClean="0"/>
              <a:t>Question: why define root as the reference-to-pointer?</a:t>
            </a:r>
            <a:endParaRPr lang="en-US" sz="2400" dirty="0"/>
          </a:p>
        </p:txBody>
      </p:sp>
      <p:sp>
        <p:nvSpPr>
          <p:cNvPr id="8" name="TextBox 7"/>
          <p:cNvSpPr txBox="1"/>
          <p:nvPr/>
        </p:nvSpPr>
        <p:spPr>
          <a:xfrm>
            <a:off x="5791200" y="3295471"/>
            <a:ext cx="3095348" cy="1200329"/>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w="28575">
            <a:solidFill>
              <a:schemeClr val="tx1"/>
            </a:solidFill>
          </a:ln>
        </p:spPr>
        <p:txBody>
          <a:bodyPr wrap="square" rtlCol="0">
            <a:spAutoFit/>
          </a:bodyPr>
          <a:lstStyle/>
          <a:p>
            <a:r>
              <a:rPr lang="en-US" sz="2400" dirty="0" smtClean="0"/>
              <a:t>Question: what happens if the key is already in the BST?</a:t>
            </a:r>
            <a:endParaRPr lang="en-US" sz="2400" dirty="0"/>
          </a:p>
        </p:txBody>
      </p:sp>
    </p:spTree>
    <p:extLst>
      <p:ext uri="{BB962C8B-B14F-4D97-AF65-F5344CB8AC3E}">
        <p14:creationId xmlns:p14="http://schemas.microsoft.com/office/powerpoint/2010/main" val="6461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Search Tree</a:t>
            </a:r>
            <a:br>
              <a:rPr lang="en-US" dirty="0"/>
            </a:br>
            <a:r>
              <a:rPr lang="en-US" sz="2700" dirty="0" smtClean="0"/>
              <a:t>Removal</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p:txBody>
          <a:bodyPr>
            <a:normAutofit/>
          </a:bodyPr>
          <a:lstStyle/>
          <a:p>
            <a:pPr marL="0" lvl="0" indent="0">
              <a:buClr>
                <a:srgbClr val="D34817"/>
              </a:buClr>
              <a:buNone/>
            </a:pPr>
            <a:r>
              <a:rPr lang="en-US" sz="2000" b="1" dirty="0">
                <a:solidFill>
                  <a:prstClr val="black"/>
                </a:solidFill>
                <a:latin typeface="Courier New" pitchFamily="49" charset="0"/>
                <a:cs typeface="Courier New" pitchFamily="49" charset="0"/>
              </a:rPr>
              <a:t>void remove(node </a:t>
            </a:r>
            <a:r>
              <a:rPr lang="en-US" sz="2000" b="1" dirty="0">
                <a:solidFill>
                  <a:srgbClr val="0000FF"/>
                </a:solidFill>
                <a:latin typeface="Courier New" pitchFamily="49" charset="0"/>
                <a:cs typeface="Courier New" pitchFamily="49" charset="0"/>
              </a:rPr>
              <a:t>*&amp;</a:t>
            </a:r>
            <a:r>
              <a:rPr lang="en-US" sz="2000" b="1" dirty="0">
                <a:solidFill>
                  <a:prstClr val="black"/>
                </a:solidFill>
                <a:latin typeface="Courier New" pitchFamily="49" charset="0"/>
                <a:cs typeface="Courier New" pitchFamily="49" charset="0"/>
              </a:rPr>
              <a:t>root, Key k) {</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a:t>
            </a:r>
            <a:r>
              <a:rPr lang="en-US" sz="2000" b="1" dirty="0" smtClean="0">
                <a:solidFill>
                  <a:prstClr val="black"/>
                </a:solidFill>
                <a:latin typeface="Courier New" pitchFamily="49" charset="0"/>
                <a:cs typeface="Courier New" pitchFamily="49" charset="0"/>
              </a:rPr>
              <a:t>if(root == NULL) </a:t>
            </a:r>
            <a:r>
              <a:rPr lang="en-US" sz="2000" b="1" dirty="0">
                <a:solidFill>
                  <a:prstClr val="black"/>
                </a:solidFill>
                <a:latin typeface="Courier New" pitchFamily="49" charset="0"/>
                <a:cs typeface="Courier New" pitchFamily="49" charset="0"/>
              </a:rPr>
              <a:t>return;</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if(k &lt;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 remove(root-&gt;left,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if(k &gt; root-&gt;</a:t>
            </a:r>
            <a:r>
              <a:rPr lang="en-US" sz="2000" b="1" dirty="0" err="1">
                <a:solidFill>
                  <a:prstClr val="black"/>
                </a:solidFill>
                <a:latin typeface="Courier New" pitchFamily="49" charset="0"/>
                <a:cs typeface="Courier New" pitchFamily="49" charset="0"/>
              </a:rPr>
              <a:t>item.key</a:t>
            </a:r>
            <a:r>
              <a:rPr lang="en-US" sz="2000" b="1" dirty="0">
                <a:solidFill>
                  <a:prstClr val="black"/>
                </a:solidFill>
                <a:latin typeface="Courier New" pitchFamily="49" charset="0"/>
                <a:cs typeface="Courier New" pitchFamily="49" charset="0"/>
              </a:rPr>
              <a:t>)</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remove(root-&gt;right, k);</a:t>
            </a:r>
            <a:br>
              <a:rPr lang="en-US" sz="2000" b="1" dirty="0">
                <a:solidFill>
                  <a:prstClr val="black"/>
                </a:solidFill>
                <a:latin typeface="Courier New" pitchFamily="49" charset="0"/>
                <a:cs typeface="Courier New" pitchFamily="49" charset="0"/>
              </a:rPr>
            </a:br>
            <a:r>
              <a:rPr lang="en-US" sz="2000" b="1" dirty="0">
                <a:solidFill>
                  <a:prstClr val="black"/>
                </a:solidFill>
                <a:latin typeface="Courier New" pitchFamily="49" charset="0"/>
                <a:cs typeface="Courier New" pitchFamily="49" charset="0"/>
              </a:rPr>
              <a:t>  else </a:t>
            </a:r>
            <a:r>
              <a:rPr lang="en-US" sz="2000" b="1" dirty="0" smtClean="0">
                <a:solidFill>
                  <a:prstClr val="black"/>
                </a:solidFill>
                <a:latin typeface="Courier New" pitchFamily="49" charset="0"/>
                <a:cs typeface="Courier New" pitchFamily="49" charset="0"/>
              </a:rPr>
              <a:t>{ // root-&gt;</a:t>
            </a:r>
            <a:r>
              <a:rPr lang="en-US" sz="2000" b="1" dirty="0" err="1" smtClean="0">
                <a:solidFill>
                  <a:prstClr val="black"/>
                </a:solidFill>
                <a:latin typeface="Courier New" pitchFamily="49" charset="0"/>
                <a:cs typeface="Courier New" pitchFamily="49" charset="0"/>
              </a:rPr>
              <a:t>item.key</a:t>
            </a:r>
            <a:r>
              <a:rPr lang="en-US" sz="2000" b="1" dirty="0" smtClean="0">
                <a:solidFill>
                  <a:prstClr val="black"/>
                </a:solidFill>
                <a:latin typeface="Courier New" pitchFamily="49" charset="0"/>
                <a:cs typeface="Courier New" pitchFamily="49" charset="0"/>
              </a:rPr>
              <a:t> == k</a:t>
            </a:r>
          </a:p>
          <a:p>
            <a:pPr marL="0" lvl="0" indent="0">
              <a:buClr>
                <a:srgbClr val="D34817"/>
              </a:buClr>
              <a:buNone/>
            </a:pPr>
            <a:r>
              <a:rPr lang="en-US" sz="2000" b="1" dirty="0" smtClean="0">
                <a:solidFill>
                  <a:prstClr val="black"/>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 What to do when root-&gt;</a:t>
            </a:r>
            <a:r>
              <a:rPr lang="en-US" sz="2000" b="1" dirty="0" err="1">
                <a:solidFill>
                  <a:srgbClr val="C00000"/>
                </a:solidFill>
                <a:latin typeface="Courier New" pitchFamily="49" charset="0"/>
                <a:cs typeface="Courier New" pitchFamily="49" charset="0"/>
              </a:rPr>
              <a:t>item.key</a:t>
            </a:r>
            <a:r>
              <a:rPr lang="en-US" sz="2000" b="1" dirty="0">
                <a:solidFill>
                  <a:srgbClr val="C00000"/>
                </a:solidFill>
                <a:latin typeface="Courier New" pitchFamily="49" charset="0"/>
                <a:cs typeface="Courier New" pitchFamily="49" charset="0"/>
              </a:rPr>
              <a:t> == k</a:t>
            </a:r>
            <a:r>
              <a:rPr lang="en-US" sz="2000" b="1" dirty="0" smtClean="0">
                <a:solidFill>
                  <a:srgbClr val="C00000"/>
                </a:solidFill>
                <a:latin typeface="Courier New" pitchFamily="49" charset="0"/>
                <a:cs typeface="Courier New" pitchFamily="49" charset="0"/>
              </a:rPr>
              <a:t>?</a:t>
            </a:r>
          </a:p>
          <a:p>
            <a:pPr marL="0" lvl="0" indent="0">
              <a:buClr>
                <a:srgbClr val="D34817"/>
              </a:buClr>
              <a:buNone/>
            </a:pPr>
            <a:r>
              <a:rPr lang="en-US" sz="2000" b="1" dirty="0" smtClean="0">
                <a:solidFill>
                  <a:prstClr val="black"/>
                </a:solidFill>
                <a:latin typeface="Courier New" pitchFamily="49" charset="0"/>
                <a:cs typeface="Courier New" pitchFamily="49" charset="0"/>
              </a:rPr>
              <a:t>  }</a:t>
            </a:r>
            <a:r>
              <a:rPr lang="en-US" sz="2000" b="1" dirty="0">
                <a:solidFill>
                  <a:prstClr val="black"/>
                </a:solidFill>
                <a:latin typeface="Courier New" pitchFamily="49" charset="0"/>
                <a:cs typeface="Courier New" pitchFamily="49" charset="0"/>
              </a:rPr>
              <a:t/>
            </a:r>
            <a:br>
              <a:rPr lang="en-US" sz="2000" b="1" dirty="0">
                <a:solidFill>
                  <a:prstClr val="black"/>
                </a:solidFill>
                <a:latin typeface="Courier New" pitchFamily="49" charset="0"/>
                <a:cs typeface="Courier New" pitchFamily="49" charset="0"/>
              </a:rPr>
            </a:br>
            <a:r>
              <a:rPr lang="en-US" sz="2000" b="1" dirty="0" smtClean="0">
                <a:solidFill>
                  <a:prstClr val="black"/>
                </a:solidFill>
                <a:latin typeface="Courier New" pitchFamily="49" charset="0"/>
                <a:cs typeface="Courier New" pitchFamily="49" charset="0"/>
              </a:rPr>
              <a:t>}</a:t>
            </a:r>
          </a:p>
          <a:p>
            <a:r>
              <a:rPr lang="en-US" dirty="0" smtClean="0"/>
              <a:t>How will you remove 8?</a:t>
            </a:r>
          </a:p>
          <a:p>
            <a:r>
              <a:rPr lang="en-US" dirty="0" smtClean="0"/>
              <a:t>How will you remove 9?</a:t>
            </a:r>
          </a:p>
          <a:p>
            <a:r>
              <a:rPr lang="en-US" dirty="0" smtClean="0"/>
              <a:t>How will you remove 5?</a:t>
            </a:r>
            <a:endParaRPr lang="en-US" dirty="0"/>
          </a:p>
        </p:txBody>
      </p:sp>
      <p:grpSp>
        <p:nvGrpSpPr>
          <p:cNvPr id="20" name="Group 19"/>
          <p:cNvGrpSpPr/>
          <p:nvPr/>
        </p:nvGrpSpPr>
        <p:grpSpPr>
          <a:xfrm>
            <a:off x="5105367" y="3819664"/>
            <a:ext cx="3244383" cy="2652805"/>
            <a:chOff x="2927817" y="3301893"/>
            <a:chExt cx="3244383" cy="2652805"/>
          </a:xfrm>
        </p:grpSpPr>
        <p:grpSp>
          <p:nvGrpSpPr>
            <p:cNvPr id="5" name="Group 4"/>
            <p:cNvGrpSpPr/>
            <p:nvPr/>
          </p:nvGrpSpPr>
          <p:grpSpPr>
            <a:xfrm>
              <a:off x="2927817" y="3301893"/>
              <a:ext cx="3244383" cy="1948648"/>
              <a:chOff x="2400317" y="2514600"/>
              <a:chExt cx="3244383" cy="1948648"/>
            </a:xfrm>
          </p:grpSpPr>
          <p:sp>
            <p:nvSpPr>
              <p:cNvPr id="6" name="Oval 5"/>
              <p:cNvSpPr/>
              <p:nvPr/>
            </p:nvSpPr>
            <p:spPr>
              <a:xfrm>
                <a:off x="4229419" y="2514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5</a:t>
                </a:r>
                <a:endParaRPr lang="en-US" sz="2400" dirty="0">
                  <a:solidFill>
                    <a:schemeClr val="tx1"/>
                  </a:solidFill>
                </a:endParaRPr>
              </a:p>
            </p:txBody>
          </p:sp>
          <p:sp>
            <p:nvSpPr>
              <p:cNvPr id="7" name="Oval 6"/>
              <p:cNvSpPr/>
              <p:nvPr/>
            </p:nvSpPr>
            <p:spPr>
              <a:xfrm>
                <a:off x="3153813" y="330979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a:t>
                </a:r>
                <a:endParaRPr lang="en-US" sz="2400" dirty="0">
                  <a:solidFill>
                    <a:schemeClr val="tx1"/>
                  </a:solidFill>
                </a:endParaRPr>
              </a:p>
            </p:txBody>
          </p:sp>
          <p:sp>
            <p:nvSpPr>
              <p:cNvPr id="8" name="Oval 7"/>
              <p:cNvSpPr/>
              <p:nvPr/>
            </p:nvSpPr>
            <p:spPr>
              <a:xfrm>
                <a:off x="2400317" y="411479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a:t>
                </a:r>
                <a:endParaRPr lang="en-US" sz="2400" dirty="0">
                  <a:solidFill>
                    <a:schemeClr val="tx1"/>
                  </a:solidFill>
                </a:endParaRPr>
              </a:p>
            </p:txBody>
          </p:sp>
          <p:cxnSp>
            <p:nvCxnSpPr>
              <p:cNvPr id="9" name="Straight Connector 8"/>
              <p:cNvCxnSpPr>
                <a:stCxn id="6" idx="3"/>
                <a:endCxn id="7" idx="7"/>
              </p:cNvCxnSpPr>
              <p:nvPr/>
            </p:nvCxnSpPr>
            <p:spPr>
              <a:xfrm flipH="1">
                <a:off x="3484053" y="2829731"/>
                <a:ext cx="799434" cy="53672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3"/>
                <a:endCxn id="8" idx="7"/>
              </p:cNvCxnSpPr>
              <p:nvPr/>
            </p:nvCxnSpPr>
            <p:spPr>
              <a:xfrm flipH="1">
                <a:off x="2697737" y="3640039"/>
                <a:ext cx="512736" cy="525789"/>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257800" y="3189192"/>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9</a:t>
                </a:r>
                <a:endParaRPr lang="en-US" sz="2400" dirty="0">
                  <a:solidFill>
                    <a:schemeClr val="tx1"/>
                  </a:solidFill>
                </a:endParaRPr>
              </a:p>
            </p:txBody>
          </p:sp>
          <p:cxnSp>
            <p:nvCxnSpPr>
              <p:cNvPr id="12" name="Straight Connector 11"/>
              <p:cNvCxnSpPr>
                <a:stCxn id="6" idx="5"/>
                <a:endCxn id="11" idx="1"/>
              </p:cNvCxnSpPr>
              <p:nvPr/>
            </p:nvCxnSpPr>
            <p:spPr>
              <a:xfrm>
                <a:off x="4544550" y="2829731"/>
                <a:ext cx="769910" cy="41612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42923"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4</a:t>
                </a:r>
                <a:endParaRPr lang="en-US" sz="2400" dirty="0">
                  <a:solidFill>
                    <a:schemeClr val="tx1"/>
                  </a:solidFill>
                </a:endParaRPr>
              </a:p>
            </p:txBody>
          </p:sp>
          <p:cxnSp>
            <p:nvCxnSpPr>
              <p:cNvPr id="14" name="Straight Connector 13"/>
              <p:cNvCxnSpPr>
                <a:stCxn id="7" idx="5"/>
                <a:endCxn id="13" idx="1"/>
              </p:cNvCxnSpPr>
              <p:nvPr/>
            </p:nvCxnSpPr>
            <p:spPr>
              <a:xfrm>
                <a:off x="3484053" y="3640039"/>
                <a:ext cx="409899" cy="482141"/>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0751" y="40711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7</a:t>
                </a:r>
                <a:endParaRPr lang="en-US" sz="2400" dirty="0">
                  <a:solidFill>
                    <a:schemeClr val="tx1"/>
                  </a:solidFill>
                </a:endParaRPr>
              </a:p>
            </p:txBody>
          </p:sp>
          <p:cxnSp>
            <p:nvCxnSpPr>
              <p:cNvPr id="16" name="Straight Connector 15"/>
              <p:cNvCxnSpPr>
                <a:stCxn id="11" idx="3"/>
                <a:endCxn id="15" idx="7"/>
              </p:cNvCxnSpPr>
              <p:nvPr/>
            </p:nvCxnSpPr>
            <p:spPr>
              <a:xfrm flipH="1">
                <a:off x="4978171" y="3519432"/>
                <a:ext cx="336289" cy="602748"/>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486400" y="5155864"/>
              <a:ext cx="653249" cy="798834"/>
              <a:chOff x="4112298" y="5155864"/>
              <a:chExt cx="653249" cy="798834"/>
            </a:xfrm>
          </p:grpSpPr>
          <p:sp>
            <p:nvSpPr>
              <p:cNvPr id="18" name="Oval 17"/>
              <p:cNvSpPr/>
              <p:nvPr/>
            </p:nvSpPr>
            <p:spPr>
              <a:xfrm>
                <a:off x="4417098" y="5606249"/>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cxnSp>
            <p:nvCxnSpPr>
              <p:cNvPr id="19" name="Straight Connector 18"/>
              <p:cNvCxnSpPr/>
              <p:nvPr/>
            </p:nvCxnSpPr>
            <p:spPr>
              <a:xfrm>
                <a:off x="4112298" y="5155864"/>
                <a:ext cx="392647" cy="482936"/>
              </a:xfrm>
              <a:prstGeom prst="line">
                <a:avLst/>
              </a:prstGeom>
              <a:ln w="3810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21" name="Line Callout 1 20"/>
          <p:cNvSpPr/>
          <p:nvPr/>
        </p:nvSpPr>
        <p:spPr>
          <a:xfrm>
            <a:off x="4724400" y="914400"/>
            <a:ext cx="2661401" cy="457200"/>
          </a:xfrm>
          <a:prstGeom prst="borderCallout1">
            <a:avLst>
              <a:gd name="adj1" fmla="val 59330"/>
              <a:gd name="adj2" fmla="val -2856"/>
              <a:gd name="adj3" fmla="val 126993"/>
              <a:gd name="adj4" fmla="val -30903"/>
            </a:avLst>
          </a:prstGeom>
          <a:ln w="38100">
            <a:headEnd type="none" w="med" len="med"/>
            <a:tailEnd type="arrow"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reference to pointer</a:t>
            </a:r>
            <a:endParaRPr lang="en-US" sz="2400" dirty="0"/>
          </a:p>
        </p:txBody>
      </p:sp>
    </p:spTree>
    <p:extLst>
      <p:ext uri="{BB962C8B-B14F-4D97-AF65-F5344CB8AC3E}">
        <p14:creationId xmlns:p14="http://schemas.microsoft.com/office/powerpoint/2010/main" val="251845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34574</TotalTime>
  <Words>1553</Words>
  <Application>Microsoft Office PowerPoint</Application>
  <PresentationFormat>On-screen Show (4:3)</PresentationFormat>
  <Paragraphs>324</Paragraphs>
  <Slides>20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宋体</vt:lpstr>
      <vt:lpstr>幼圆</vt:lpstr>
      <vt:lpstr>Arial</vt:lpstr>
      <vt:lpstr>Calibri</vt:lpstr>
      <vt:lpstr>Cambria Math</vt:lpstr>
      <vt:lpstr>Courier New</vt:lpstr>
      <vt:lpstr>Franklin Gothic Book</vt:lpstr>
      <vt:lpstr>Perpetua</vt:lpstr>
      <vt:lpstr>Wingdings 2</vt:lpstr>
      <vt:lpstr>Equity</vt:lpstr>
      <vt:lpstr>VE281 Data Structures and Algorithms</vt:lpstr>
      <vt:lpstr>Binary Search Tree</vt:lpstr>
      <vt:lpstr>Which of the Following Trees Are BST?</vt:lpstr>
      <vt:lpstr>Basic Binary Search Tree Operations</vt:lpstr>
      <vt:lpstr>Binary Search Tree Search</vt:lpstr>
      <vt:lpstr>Binary Search Tree Search</vt:lpstr>
      <vt:lpstr>Binary Search Tree Insertion</vt:lpstr>
      <vt:lpstr>Binary Search Tree Insertion</vt:lpstr>
      <vt:lpstr>Binary Search Tree Removal</vt:lpstr>
      <vt:lpstr>Binary Search Tree Removal</vt:lpstr>
      <vt:lpstr>Remove A Leaf</vt:lpstr>
      <vt:lpstr>Remove A Leaf Code</vt:lpstr>
      <vt:lpstr>Remove A Degree-One Node</vt:lpstr>
      <vt:lpstr>Remove A Degree-One Node Code</vt:lpstr>
      <vt:lpstr>Remove A Degree-One Node Code</vt:lpstr>
      <vt:lpstr>Remove A Degree-Two Node</vt:lpstr>
      <vt:lpstr>Remove A Degree-Two Node Code</vt:lpstr>
      <vt:lpstr>Remove A Degree-Two Node Code</vt:lpstr>
      <vt:lpstr>Removal of Binary Search Tree Summary</vt:lpstr>
      <vt:lpstr>Exercise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2648</cp:revision>
  <dcterms:created xsi:type="dcterms:W3CDTF">2008-09-02T17:19:50Z</dcterms:created>
  <dcterms:modified xsi:type="dcterms:W3CDTF">2018-10-27T08:05:52Z</dcterms:modified>
</cp:coreProperties>
</file>