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54" r:id="rId3"/>
    <p:sldId id="355" r:id="rId4"/>
    <p:sldId id="356" r:id="rId5"/>
    <p:sldId id="358" r:id="rId6"/>
    <p:sldId id="359" r:id="rId7"/>
    <p:sldId id="360" r:id="rId8"/>
    <p:sldId id="361" r:id="rId9"/>
    <p:sldId id="382" r:id="rId10"/>
    <p:sldId id="362" r:id="rId11"/>
    <p:sldId id="3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66"/>
    <a:srgbClr val="008000"/>
    <a:srgbClr val="CC00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85766" autoAdjust="0"/>
  </p:normalViewPr>
  <p:slideViewPr>
    <p:cSldViewPr>
      <p:cViewPr varScale="1">
        <p:scale>
          <a:sx n="78" d="100"/>
          <a:sy n="78" d="100"/>
        </p:scale>
        <p:origin x="1212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</a:t>
            </a:r>
            <a:r>
              <a:rPr lang="en-US" baseline="0" dirty="0" smtClean="0"/>
              <a:t> A, B, &amp; C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/>
              <a:t>the number of nodes is</a:t>
            </a:r>
            <a:r>
              <a:rPr lang="en-US" baseline="0" dirty="0" smtClean="0"/>
              <a:t> n, worst case happens when 1) the tree looks like a linear list and 2) the key is at the leaf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27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At level 0, visit 1 node;</a:t>
                </a:r>
                <a:r>
                  <a:rPr lang="en-US" baseline="0" dirty="0" smtClean="0"/>
                  <a:t> at level 1, visit 2 node; etc.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What we are interested in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baseline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baseline="0" smtClean="0">
                            <a:latin typeface="Cambria Math"/>
                          </a:rPr>
                          <m:t>𝑁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 baseline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baseline="0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baseline="0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baseline="0" smtClean="0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l-GR" i="1" baseline="0" smtClean="0">
                                <a:latin typeface="Cambria Math"/>
                                <a:ea typeface="Cambria Math"/>
                              </a:rPr>
                              <m:t>Θ</m:t>
                            </m:r>
                            <m:r>
                              <a:rPr lang="en-US" b="0" i="1" baseline="0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b="0" i="1" baseline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b="0" i="1" baseline="0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nary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is the number of trees of n nodes, and k refers to the</a:t>
                </a:r>
                <a:r>
                  <a:rPr lang="en-US" baseline="0" dirty="0" smtClean="0"/>
                  <a:t> k-</a:t>
                </a:r>
                <a:r>
                  <a:rPr lang="en-US" baseline="0" dirty="0" err="1" smtClean="0"/>
                  <a:t>th</a:t>
                </a:r>
                <a:r>
                  <a:rPr lang="en-US" baseline="0" dirty="0" smtClean="0"/>
                  <a:t> tree.</a:t>
                </a:r>
              </a:p>
              <a:p>
                <a:endParaRPr lang="en-US" baseline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baseline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baseline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baseline="0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 baseline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baseline="0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baseline="0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baseline="0" smtClean="0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l-GR" i="1" baseline="0" smtClean="0">
                                  <a:latin typeface="Cambria Math"/>
                                  <a:ea typeface="Cambria Math"/>
                                </a:rPr>
                                <m:t>Θ</m:t>
                              </m:r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baseline="0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baseline="0" smtClean="0">
                                          <a:latin typeface="Cambria Math"/>
                                          <a:ea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baseline="0" smtClean="0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b="0" i="1" baseline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baseline="0" smtClean="0">
                          <a:latin typeface="Cambria Math"/>
                          <a:ea typeface="Cambria Math"/>
                        </a:rPr>
                        <m:t>Θ</m:t>
                      </m:r>
                      <m:d>
                        <m:dPr>
                          <m:ctrlPr>
                            <a:rPr lang="el-GR" b="0" i="1" baseline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baseline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baseline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sup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baseline="0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baseline="0" smtClean="0">
                                          <a:latin typeface="Cambria Math"/>
                                          <a:ea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baseline="0" smtClean="0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At depth 0, visit 1 node;</a:t>
                </a:r>
                <a:r>
                  <a:rPr lang="en-US" baseline="0" dirty="0" smtClean="0"/>
                  <a:t> at depth 1, visit 2 node; etc</a:t>
                </a:r>
                <a:r>
                  <a:rPr lang="en-US" baseline="0" dirty="0" smtClean="0"/>
                  <a:t>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What we are interested in is </a:t>
                </a:r>
                <a:r>
                  <a:rPr lang="en-US" b="0" i="0" baseline="0" smtClean="0">
                    <a:latin typeface="Cambria Math"/>
                  </a:rPr>
                  <a:t>1/𝑁 </a:t>
                </a:r>
                <a:r>
                  <a:rPr lang="en-US" i="0" baseline="0" smtClean="0">
                    <a:latin typeface="Cambria Math"/>
                  </a:rPr>
                  <a:t>[∑24_(</a:t>
                </a:r>
                <a:r>
                  <a:rPr lang="en-US" b="0" i="0" baseline="0" smtClean="0">
                    <a:latin typeface="Cambria Math"/>
                  </a:rPr>
                  <a:t>𝑘=1)^𝑁▒〖</a:t>
                </a:r>
                <a:r>
                  <a:rPr lang="el-GR" i="0" baseline="0" smtClean="0">
                    <a:latin typeface="Cambria Math"/>
                    <a:ea typeface="Cambria Math"/>
                  </a:rPr>
                  <a:t>Θ</a:t>
                </a:r>
                <a:r>
                  <a:rPr lang="en-US" b="0" i="0" baseline="0" smtClean="0">
                    <a:latin typeface="Cambria Math"/>
                    <a:ea typeface="Cambria Math"/>
                  </a:rPr>
                  <a:t>((𝑑_𝑘 ) ̅</a:t>
                </a:r>
                <a:r>
                  <a:rPr lang="en-US" b="0" i="0" baseline="0" smtClean="0">
                    <a:latin typeface="Cambria Math"/>
                  </a:rPr>
                  <a:t>+1</a:t>
                </a:r>
                <a:r>
                  <a:rPr lang="en-US" b="0" i="0" baseline="0" smtClean="0">
                    <a:latin typeface="Cambria Math"/>
                    <a:ea typeface="Cambria Math"/>
                  </a:rPr>
                  <a:t>)〗]</a:t>
                </a:r>
                <a:r>
                  <a:rPr lang="en-US" dirty="0" smtClean="0"/>
                  <a:t>, where </a:t>
                </a:r>
                <a:r>
                  <a:rPr lang="en-US" b="0" i="0" smtClean="0">
                    <a:latin typeface="Cambria Math"/>
                  </a:rPr>
                  <a:t>𝑁</a:t>
                </a:r>
                <a:r>
                  <a:rPr lang="en-US" dirty="0" smtClean="0"/>
                  <a:t> is the number of trees of n nodes, and k refers to the</a:t>
                </a:r>
                <a:r>
                  <a:rPr lang="en-US" baseline="0" dirty="0" smtClean="0"/>
                  <a:t> k-</a:t>
                </a:r>
                <a:r>
                  <a:rPr lang="en-US" baseline="0" dirty="0" err="1" smtClean="0"/>
                  <a:t>th</a:t>
                </a:r>
                <a:r>
                  <a:rPr lang="en-US" baseline="0" dirty="0" smtClean="0"/>
                  <a:t> tree.</a:t>
                </a:r>
              </a:p>
              <a:p>
                <a:endParaRPr lang="en-US" baseline="0" dirty="0" smtClean="0"/>
              </a:p>
              <a:p>
                <a:r>
                  <a:rPr lang="en-US" b="0" i="0" baseline="0" smtClean="0">
                    <a:latin typeface="Cambria Math"/>
                  </a:rPr>
                  <a:t>1</a:t>
                </a:r>
                <a:r>
                  <a:rPr lang="en-US" b="0" i="0" baseline="0" smtClean="0">
                    <a:latin typeface="Cambria Math"/>
                  </a:rPr>
                  <a:t>/</a:t>
                </a:r>
                <a:r>
                  <a:rPr lang="en-US" b="0" i="0" baseline="0" smtClean="0">
                    <a:latin typeface="Cambria Math"/>
                  </a:rPr>
                  <a:t>𝑁 </a:t>
                </a:r>
                <a:r>
                  <a:rPr lang="en-US" i="0" baseline="0" smtClean="0">
                    <a:latin typeface="Cambria Math"/>
                  </a:rPr>
                  <a:t>[∑</a:t>
                </a:r>
                <a:r>
                  <a:rPr lang="en-US" b="0" i="0" baseline="0" smtClean="0">
                    <a:latin typeface="Cambria Math"/>
                  </a:rPr>
                  <a:t>_(𝑘=1)^𝑁</a:t>
                </a:r>
                <a:r>
                  <a:rPr lang="en-US" b="0" i="0" baseline="0" smtClean="0">
                    <a:latin typeface="Cambria Math"/>
                    <a:ea typeface="Cambria Math"/>
                  </a:rPr>
                  <a:t>▒〖</a:t>
                </a:r>
                <a:r>
                  <a:rPr lang="el-GR" i="0" baseline="0" smtClean="0">
                    <a:latin typeface="Cambria Math"/>
                    <a:ea typeface="Cambria Math"/>
                  </a:rPr>
                  <a:t>Θ</a:t>
                </a:r>
                <a:r>
                  <a:rPr lang="en-US" b="0" i="0" baseline="0" smtClean="0">
                    <a:latin typeface="Cambria Math"/>
                    <a:ea typeface="Cambria Math"/>
                  </a:rPr>
                  <a:t>((𝑑_𝑘 ) ̅</a:t>
                </a:r>
                <a:r>
                  <a:rPr lang="en-US" b="0" i="0" baseline="0" smtClean="0">
                    <a:latin typeface="Cambria Math"/>
                  </a:rPr>
                  <a:t>+1</a:t>
                </a:r>
                <a:r>
                  <a:rPr lang="en-US" b="0" i="0" baseline="0" smtClean="0">
                    <a:latin typeface="Cambria Math"/>
                    <a:ea typeface="Cambria Math"/>
                  </a:rPr>
                  <a:t>)〗]</a:t>
                </a:r>
                <a:r>
                  <a:rPr lang="en-US" b="0" i="0" baseline="0" smtClean="0">
                    <a:latin typeface="Cambria Math"/>
                    <a:ea typeface="Cambria Math"/>
                  </a:rPr>
                  <a:t>=</a:t>
                </a:r>
                <a:r>
                  <a:rPr lang="el-GR" b="0" i="0" baseline="0" smtClean="0">
                    <a:latin typeface="Cambria Math"/>
                    <a:ea typeface="Cambria Math"/>
                  </a:rPr>
                  <a:t>Θ(</a:t>
                </a:r>
                <a:r>
                  <a:rPr lang="en-US" b="0" i="0" baseline="0" smtClean="0">
                    <a:latin typeface="Cambria Math"/>
                    <a:ea typeface="Cambria Math"/>
                  </a:rPr>
                  <a:t>1+1/𝑁 ∑24_(𝑘=1)^𝑁▒(𝑑_𝑘 ) ̅ </a:t>
                </a:r>
                <a:r>
                  <a:rPr lang="el-GR" b="0" i="0" baseline="0" smtClean="0">
                    <a:latin typeface="Cambria Math"/>
                    <a:ea typeface="Cambria Math"/>
                  </a:rPr>
                  <a:t>)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are we interested in I(n)?</a:t>
                </a:r>
              </a:p>
              <a:p>
                <a:r>
                  <a:rPr lang="en-US" dirty="0" smtClean="0"/>
                  <a:t>Answer: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baseline="0" smtClean="0">
                          <a:latin typeface="Cambria Math"/>
                          <a:ea typeface="Cambria Math"/>
                        </a:rPr>
                        <m:t>Θ</m:t>
                      </m:r>
                      <m:d>
                        <m:dPr>
                          <m:ctrlPr>
                            <a:rPr lang="el-GR" b="0" i="1" baseline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baseline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baseline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sup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baseline="0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baseline="0" smtClean="0">
                                          <a:latin typeface="Cambria Math"/>
                                          <a:ea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baseline="0" smtClean="0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e>
                      </m:d>
                      <m:r>
                        <a:rPr lang="en-US" b="0" i="1" baseline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baseline="0" smtClean="0">
                          <a:latin typeface="Cambria Math"/>
                          <a:ea typeface="Cambria Math"/>
                        </a:rPr>
                        <m:t>Θ</m:t>
                      </m:r>
                      <m:d>
                        <m:dPr>
                          <m:ctrlPr>
                            <a:rPr lang="el-GR" b="0" i="1" baseline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baseline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𝑛𝑁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baseline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baseline="0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b="0" i="1" baseline="0" smtClean="0">
                                      <a:latin typeface="Cambria Math"/>
                                      <a:ea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baseline="0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baseline="0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baseline="0" smtClean="0">
                                          <a:latin typeface="Cambria Math"/>
                                          <a:ea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baseline="0" smtClean="0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b="0" i="1" baseline="0" smtClean="0">
                                          <a:latin typeface="Cambria Math"/>
                                          <a:ea typeface="Cambria Math"/>
                                        </a:rPr>
                                        <m:t>,</m:t>
                                      </m:r>
                                      <m:r>
                                        <a:rPr lang="en-US" b="0" i="1" baseline="0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b="0" i="1" baseline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1200" b="0" i="1" kern="1200" baseline="0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+mn-ea"/>
                          <a:cs typeface="+mn-cs"/>
                        </a:rPr>
                        <m:t>Θ</m:t>
                      </m:r>
                      <m:d>
                        <m:dPr>
                          <m:ctrlPr>
                            <a:rPr lang="el-GR" sz="1200" b="0" i="1" kern="1200" baseline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0" i="1" kern="1200" baseline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lang="en-US" sz="1200" b="0" i="1" kern="1200" baseline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kern="1200" baseline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1200" b="0" i="1" kern="1200" baseline="0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  <m:t>𝐼</m:t>
                          </m:r>
                          <m:r>
                            <a:rPr lang="en-US" sz="1200" b="0" i="1" kern="1200" baseline="0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lang="en-US" sz="1200" b="0" i="1" kern="1200" baseline="0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lang="en-US" sz="1200" b="0" i="1" kern="1200" baseline="0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T(</a:t>
                </a:r>
                <a:r>
                  <a:rPr lang="en-US" dirty="0" err="1" smtClean="0"/>
                  <a:t>n;l</a:t>
                </a:r>
                <a:r>
                  <a:rPr lang="en-US" dirty="0" smtClean="0"/>
                  <a:t>) = (I(l) + l) + (I(n-1-l) + n-1-l) = I(l) + I(n-1-l) + (n-1)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Lecture ends.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Why are we interested in I(n)?</a:t>
                </a:r>
              </a:p>
              <a:p>
                <a:r>
                  <a:rPr lang="en-US" dirty="0" smtClean="0"/>
                  <a:t>Answer:</a:t>
                </a:r>
              </a:p>
              <a:p>
                <a:r>
                  <a:rPr lang="el-GR" b="0" i="0" baseline="0" smtClean="0">
                    <a:latin typeface="Cambria Math"/>
                    <a:ea typeface="Cambria Math"/>
                  </a:rPr>
                  <a:t>Θ</a:t>
                </a:r>
                <a:r>
                  <a:rPr lang="el-GR" b="0" i="0" baseline="0" smtClean="0">
                    <a:latin typeface="Cambria Math"/>
                    <a:ea typeface="Cambria Math"/>
                  </a:rPr>
                  <a:t>(</a:t>
                </a:r>
                <a:r>
                  <a:rPr lang="en-US" b="0" i="0" baseline="0" smtClean="0">
                    <a:latin typeface="Cambria Math"/>
                    <a:ea typeface="Cambria Math"/>
                  </a:rPr>
                  <a:t>1+1/𝑁 ∑_(𝑘=1)^𝑁▒(𝑑_𝑘 ) ̅ )</a:t>
                </a:r>
                <a:r>
                  <a:rPr lang="en-US" b="0" i="0" baseline="0" smtClean="0">
                    <a:latin typeface="Cambria Math"/>
                    <a:ea typeface="Cambria Math"/>
                  </a:rPr>
                  <a:t>=</a:t>
                </a:r>
                <a:r>
                  <a:rPr lang="el-GR" b="0" i="0" baseline="0" smtClean="0">
                    <a:latin typeface="Cambria Math"/>
                    <a:ea typeface="Cambria Math"/>
                  </a:rPr>
                  <a:t>Θ</a:t>
                </a:r>
                <a:r>
                  <a:rPr lang="el-GR" b="0" i="0" baseline="0" smtClean="0">
                    <a:latin typeface="Cambria Math"/>
                    <a:ea typeface="Cambria Math"/>
                  </a:rPr>
                  <a:t>(</a:t>
                </a:r>
                <a:r>
                  <a:rPr lang="en-US" b="0" i="0" baseline="0" smtClean="0">
                    <a:latin typeface="Cambria Math"/>
                    <a:ea typeface="Cambria Math"/>
                  </a:rPr>
                  <a:t>1+1/𝑛𝑁 ∑24_(𝑘=1)^𝑁▒∑24_(𝑖=1)^𝑛▒𝑑_(𝑘,𝑖) )=</a:t>
                </a:r>
                <a:r>
                  <a:rPr lang="el-GR" sz="1200" b="0" i="0" kern="1200" baseline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Θ</a:t>
                </a:r>
                <a:r>
                  <a:rPr lang="el-GR" sz="1200" b="0" i="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b="0" i="0" kern="1200" baseline="0" smtClean="0">
                    <a:solidFill>
                      <a:schemeClr val="tx1"/>
                    </a:solidFill>
                    <a:effectLst/>
                    <a:latin typeface="Cambria Math"/>
                    <a:ea typeface="+mn-ea"/>
                    <a:cs typeface="+mn-cs"/>
                  </a:rPr>
                  <a:t>1+1/𝑛 𝐼(𝑛)</a:t>
                </a:r>
                <a:r>
                  <a:rPr lang="en-US" sz="1200" b="0" i="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T(</a:t>
                </a:r>
                <a:r>
                  <a:rPr lang="en-US" dirty="0" err="1" smtClean="0"/>
                  <a:t>n;l</a:t>
                </a:r>
                <a:r>
                  <a:rPr lang="en-US" dirty="0" smtClean="0"/>
                  <a:t>) = (I(l) + l) + (I(n-1-l) + n-1-l) = I(l) + I(n-1-l) + (n-1)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32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20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I(n) = 2/n</a:t>
            </a:r>
            <a:r>
              <a:rPr lang="en-US" baseline="0" dirty="0" smtClean="0"/>
              <a:t> { </a:t>
            </a:r>
            <a:r>
              <a:rPr lang="en-US" dirty="0" smtClean="0"/>
              <a:t>I(n-1) + (n-1)/2 [ I(n-1) – (n-2)</a:t>
            </a:r>
            <a:r>
              <a:rPr lang="en-US" baseline="0" dirty="0" smtClean="0"/>
              <a:t> ] }</a:t>
            </a:r>
            <a:r>
              <a:rPr lang="en-US" dirty="0" smtClean="0"/>
              <a:t> + (n-1) = (n+1)/n</a:t>
            </a:r>
            <a:r>
              <a:rPr lang="en-US" baseline="0" dirty="0" smtClean="0"/>
              <a:t> I(n-1) + (n-1) [1 – (n-2)/n] = </a:t>
            </a:r>
            <a:r>
              <a:rPr lang="en-US" dirty="0" smtClean="0"/>
              <a:t>(n+1)/n</a:t>
            </a:r>
            <a:r>
              <a:rPr lang="en-US" baseline="0" dirty="0" smtClean="0"/>
              <a:t> I(n-1) + 2(n-1)/n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22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I(n)/(n+1) &lt;= 2/n + I(n-1)/n &lt;= 2/n + 2/(n-1) + I(n-2)/(n-1) &lt;= ...</a:t>
            </a:r>
          </a:p>
          <a:p>
            <a:endParaRPr lang="en-US" dirty="0" smtClean="0"/>
          </a:p>
          <a:p>
            <a:r>
              <a:rPr lang="en-US" dirty="0" smtClean="0"/>
              <a:t>I(1) = </a:t>
            </a:r>
            <a:r>
              <a:rPr lang="en-US" smtClean="0"/>
              <a:t>0</a:t>
            </a:r>
            <a:r>
              <a:rPr lang="en-US" baseline="0" smtClean="0"/>
              <a:t> from a previous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61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r>
              <a:rPr lang="en-US" baseline="0" dirty="0" smtClean="0"/>
              <a:t> integrate from 1 to n. The rectangle area sum is 1/2+1/3+ ... + 1/n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50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Recall I(n) is</a:t>
                </a:r>
                <a:r>
                  <a:rPr lang="en-US" baseline="0" dirty="0" smtClean="0"/>
                  <a:t> important because the average-case runtime is proportional to the value of I(n),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𝐼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Recall I(n) is</a:t>
                </a:r>
                <a:r>
                  <a:rPr lang="en-US" baseline="0" dirty="0" smtClean="0"/>
                  <a:t> important because the average-case runtime is proportional to the value of I(n), as </a:t>
                </a:r>
                <a:r>
                  <a:rPr lang="el-GR" i="0" smtClean="0">
                    <a:latin typeface="Cambria Math"/>
                    <a:ea typeface="Cambria Math"/>
                  </a:rPr>
                  <a:t>Θ</a:t>
                </a:r>
                <a:r>
                  <a:rPr lang="en-US" b="0" i="0" smtClean="0">
                    <a:latin typeface="Cambria Math"/>
                    <a:ea typeface="Cambria Math"/>
                  </a:rPr>
                  <a:t>(</a:t>
                </a:r>
                <a:r>
                  <a:rPr lang="en-US" i="0">
                    <a:latin typeface="Cambria Math"/>
                  </a:rPr>
                  <a:t>1/𝑛 𝐼(𝑛)</a:t>
                </a:r>
                <a:r>
                  <a:rPr lang="en-US" b="0" i="0" smtClean="0">
                    <a:latin typeface="Cambria Math"/>
                  </a:rPr>
                  <a:t>+1)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63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11/5/2018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10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362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Average-Case </a:t>
            </a:r>
            <a:r>
              <a:rPr lang="en-US" b="1" dirty="0">
                <a:solidFill>
                  <a:schemeClr val="tx1"/>
                </a:solidFill>
              </a:rPr>
              <a:t>Time </a:t>
            </a:r>
            <a:r>
              <a:rPr lang="en-US" b="1" dirty="0" smtClean="0">
                <a:solidFill>
                  <a:schemeClr val="tx1"/>
                </a:solidFill>
              </a:rPr>
              <a:t>Complexity of </a:t>
            </a:r>
            <a:r>
              <a:rPr lang="en-US" b="1" dirty="0" smtClean="0">
                <a:solidFill>
                  <a:schemeClr val="tx1"/>
                </a:solidFill>
              </a:rPr>
              <a:t>BST</a:t>
            </a:r>
          </a:p>
          <a:p>
            <a:pPr algn="l"/>
            <a:r>
              <a:rPr lang="en-US" b="1" dirty="0" smtClean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Know the average-case time complexity of search, insertion, and removal </a:t>
            </a:r>
            <a:r>
              <a:rPr lang="en-US" smtClean="0"/>
              <a:t>operations </a:t>
            </a:r>
            <a:r>
              <a:rPr lang="en-US" smtClean="0"/>
              <a:t>for </a:t>
            </a:r>
            <a:r>
              <a:rPr lang="en-US" smtClean="0"/>
              <a:t>a </a:t>
            </a:r>
            <a:r>
              <a:rPr lang="en-US" dirty="0" smtClean="0"/>
              <a:t>binary search tree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smtClean="0"/>
              <a:t>VE281</a:t>
            </a:r>
            <a:br>
              <a:rPr dirty="0" smtClean="0"/>
            </a:br>
            <a:r>
              <a:rPr sz="2200" dirty="0" smtClean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Case </a:t>
            </a:r>
            <a:r>
              <a:rPr lang="en-US" dirty="0" smtClean="0"/>
              <a:t>Analysis Conclusion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What we get so far: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Thus,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Thus, the average complexity for a successful search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𝑂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func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113768" y="1828800"/>
                <a:ext cx="3198248" cy="10164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r>
                            <a:rPr lang="en-US" sz="2200" i="1">
                              <a:latin typeface="Cambria Math"/>
                            </a:rPr>
                            <m:t>(</m:t>
                          </m:r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en-US" sz="220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200" b="0" i="1" smtClean="0">
                          <a:latin typeface="Cambria Math"/>
                        </a:rPr>
                        <m:t>2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=2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  <m:r>
                        <a:rPr lang="en-US" sz="2200" b="0" i="1" smtClean="0">
                          <a:latin typeface="Cambria Math"/>
                        </a:rPr>
                        <m:t>&lt;2</m:t>
                      </m:r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68" y="1828800"/>
                <a:ext cx="3198248" cy="10164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80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Case Time Complexity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It can also be shown that given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nodes, </a:t>
                </a:r>
                <a:r>
                  <a:rPr lang="en-US" dirty="0" smtClean="0"/>
                  <a:t>the average-case time complexity for an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unsuccessful search </a:t>
                </a:r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nodes, the average-case time complexities for search, insertion, and removal are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Insertion and removal include “search”.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41884" y="3657600"/>
              <a:ext cx="6254316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10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592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Search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Insert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Remove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Linked</a:t>
                          </a:r>
                          <a:r>
                            <a:rPr lang="en-US" sz="2400" baseline="0" dirty="0" smtClean="0"/>
                            <a:t> List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Sorted Array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dirty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Hash Table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BST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dirty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dirty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dirty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4401935"/>
                  </p:ext>
                </p:extLst>
              </p:nvPr>
            </p:nvGraphicFramePr>
            <p:xfrm>
              <a:off x="1441884" y="3657600"/>
              <a:ext cx="6254316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10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592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Search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Insert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Remove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Linked</a:t>
                          </a:r>
                          <a:r>
                            <a:rPr lang="en-US" sz="2400" baseline="0" dirty="0" smtClean="0"/>
                            <a:t> List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57767" t="-110667" r="-243204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13253" t="-110667" r="-101205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14516" t="-110667" r="-1613" b="-3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Sorted Array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57767" t="-210667" r="-243204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13253" t="-210667" r="-101205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14516" t="-210667" r="-1613" b="-2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Hash Table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7767" t="-310667" r="-243204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3253" t="-310667" r="-101205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4516" t="-310667" r="-1613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BST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57767" t="-410667" r="-243204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13253" t="-410667" r="-101205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14516" t="-410667" r="-1613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2514600" y="6093767"/>
            <a:ext cx="4127027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So, why we use BST, not hash table?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083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Statements Are Correct?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Suppose the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depth</a:t>
                </a:r>
                <a:r>
                  <a:rPr lang="en-US" dirty="0" smtClean="0"/>
                  <a:t> </a:t>
                </a:r>
                <a:r>
                  <a:rPr lang="en-US" dirty="0" smtClean="0"/>
                  <a:t>of a binary search </a:t>
                </a:r>
                <a:r>
                  <a:rPr lang="en-US" dirty="0" smtClean="0"/>
                  <a:t>tree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 smtClean="0"/>
                  <a:t>. Consider the </a:t>
                </a:r>
                <a:r>
                  <a:rPr lang="en-US" dirty="0" smtClean="0"/>
                  <a:t>time complexity for a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successful</a:t>
                </a:r>
                <a:r>
                  <a:rPr lang="en-US" dirty="0" smtClean="0"/>
                  <a:t> </a:t>
                </a:r>
                <a:r>
                  <a:rPr lang="en-US" dirty="0" smtClean="0"/>
                  <a:t>search.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 </a:t>
                </a:r>
                <a:r>
                  <a:rPr lang="en-US" b="1" dirty="0" smtClean="0"/>
                  <a:t>   </a:t>
                </a:r>
                <a:r>
                  <a:rPr lang="en-US" b="1" dirty="0" smtClean="0"/>
                  <a:t>A.</a:t>
                </a:r>
                <a:r>
                  <a:rPr lang="en-US" dirty="0" smtClean="0"/>
                  <a:t> In the worst case, the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    </a:t>
                </a:r>
                <a:r>
                  <a:rPr lang="en-US" b="1" dirty="0" smtClean="0"/>
                  <a:t>B.</a:t>
                </a:r>
                <a:r>
                  <a:rPr lang="en-US" dirty="0" smtClean="0"/>
                  <a:t> In the average case, the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Suppose the</a:t>
                </a:r>
                <a:r>
                  <a:rPr lang="en-US" altLang="zh-CN" dirty="0"/>
                  <a:t> </a:t>
                </a:r>
                <a:r>
                  <a:rPr lang="en-US" altLang="zh-CN" b="1" dirty="0" smtClean="0">
                    <a:solidFill>
                      <a:srgbClr val="C00000"/>
                    </a:solidFill>
                  </a:rPr>
                  <a:t>number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of nodes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of a binary search tree is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. Consider the time complexity for </a:t>
                </a:r>
                <a:r>
                  <a:rPr lang="en-US" altLang="zh-CN" dirty="0"/>
                  <a:t>a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successful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search.</a:t>
                </a:r>
              </a:p>
              <a:p>
                <a:pPr marL="0" indent="0">
                  <a:buNone/>
                </a:pPr>
                <a:r>
                  <a:rPr lang="en-US" altLang="zh-CN" b="1" dirty="0"/>
                  <a:t> </a:t>
                </a:r>
                <a:r>
                  <a:rPr lang="en-US" altLang="zh-CN" b="1" dirty="0" smtClean="0"/>
                  <a:t>   C.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In the worst case, the complexity is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    D</a:t>
                </a:r>
                <a:r>
                  <a:rPr lang="en-US" altLang="zh-CN" b="1" dirty="0"/>
                  <a:t>.</a:t>
                </a:r>
                <a:r>
                  <a:rPr lang="en-US" altLang="zh-CN" dirty="0"/>
                  <a:t> In the </a:t>
                </a:r>
                <a:r>
                  <a:rPr lang="en-US" altLang="zh-CN" dirty="0" smtClean="0"/>
                  <a:t>worst </a:t>
                </a:r>
                <a:r>
                  <a:rPr lang="en-US" altLang="zh-CN" dirty="0"/>
                  <a:t>case, the complexity is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b="1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067" r="-1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6" descr="icons8-help-4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92621" y="267308"/>
            <a:ext cx="821765" cy="7769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219200" y="5261225"/>
                <a:ext cx="4724400" cy="120032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How about average-case time complexity </a:t>
                </a:r>
                <a:r>
                  <a:rPr lang="en-US" altLang="zh-CN" sz="2400" dirty="0"/>
                  <a:t>for a </a:t>
                </a:r>
                <a:r>
                  <a:rPr lang="en-US" altLang="zh-CN" sz="2400" b="1" dirty="0">
                    <a:solidFill>
                      <a:srgbClr val="0000FF"/>
                    </a:solidFill>
                  </a:rPr>
                  <a:t>successful</a:t>
                </a:r>
                <a:r>
                  <a:rPr lang="en-US" altLang="zh-CN" sz="2400" dirty="0"/>
                  <a:t> search </a:t>
                </a:r>
                <a:r>
                  <a:rPr lang="en-US" altLang="zh-CN" sz="2400" dirty="0" smtClean="0"/>
                  <a:t>in terms of the number of nodes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 smtClean="0"/>
                  <a:t>?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261225"/>
                <a:ext cx="4724400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5085632"/>
            <a:ext cx="1609907" cy="155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1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Case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If the successful search reaches a node at level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, the number of nodes visited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𝑑</m:t>
                    </m:r>
                    <m:r>
                      <a:rPr lang="en-US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The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Assume that it is </a:t>
                </a:r>
                <a:r>
                  <a:rPr lang="en-US" dirty="0"/>
                  <a:t>equally likely for the object of the search to appear in any node of the search </a:t>
                </a:r>
                <a:r>
                  <a:rPr lang="en-US" dirty="0" smtClean="0"/>
                  <a:t>tree. The average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</m:acc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 dirty="0" smtClean="0"/>
                  <a:t> is the average depth of the nodes in a given tree</a:t>
                </a:r>
              </a:p>
              <a:p>
                <a:pPr marL="32004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067" r="-2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88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9200" y="5715000"/>
            <a:ext cx="62484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Path Length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2920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is called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internal path length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To get the average case complexity, we need to get the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average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for all trees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nodes.</a:t>
                </a:r>
              </a:p>
              <a:p>
                <a:r>
                  <a:rPr lang="en-US" dirty="0" smtClean="0"/>
                  <a:t>Define the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average internal path length</a:t>
                </a:r>
                <a:r>
                  <a:rPr lang="en-US" dirty="0" smtClean="0"/>
                  <a:t> of a tree containing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nodes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𝐼</m:t>
                    </m:r>
                    <m:r>
                      <a:rPr lang="en-US" i="1" dirty="0" smtClean="0">
                        <a:latin typeface="Cambria Math"/>
                      </a:rPr>
                      <m:t>(1)=0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a tree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nodes, suppose it has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 smtClean="0"/>
                  <a:t> nodes in its left </a:t>
                </a:r>
                <a:r>
                  <a:rPr lang="en-US" dirty="0" err="1" smtClean="0"/>
                  <a:t>subtree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The number of nodes in its right </a:t>
                </a:r>
                <a:r>
                  <a:rPr lang="en-US" dirty="0" err="1" smtClean="0"/>
                  <a:t>subtree</a:t>
                </a:r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−1−</m:t>
                    </m:r>
                    <m:r>
                      <a:rPr lang="en-US" i="1" dirty="0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The average internal path length for such a tree is</a:t>
                </a:r>
              </a:p>
              <a:p>
                <a:pPr marL="32004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𝐼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average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</a:rPr>
                      <m:t>𝑛</m:t>
                    </m:r>
                    <m:r>
                      <a:rPr lang="en-US" i="1" dirty="0" err="1" smtClean="0">
                        <a:latin typeface="Cambria Math"/>
                      </a:rPr>
                      <m:t>;</m:t>
                    </m:r>
                    <m:r>
                      <a:rPr lang="en-US" i="1" dirty="0" err="1" smtClean="0">
                        <a:latin typeface="Cambria Math"/>
                      </a:rPr>
                      <m:t>𝑙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  <m:r>
                      <a:rPr lang="en-US" b="0" i="1" smtClean="0">
                        <a:latin typeface="Cambria Math"/>
                      </a:rPr>
                      <m:t>=0,1,…,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29200"/>
              </a:xfrm>
              <a:blipFill rotWithShape="1">
                <a:blip r:embed="rId3"/>
                <a:stretch>
                  <a:fillRect l="-2980" t="-13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50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Path Length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924800" cy="4572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Assume all insertion sequences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&lt;…&lt;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are equally likely.</a:t>
                </a:r>
              </a:p>
              <a:p>
                <a:pPr lvl="1"/>
                <a:r>
                  <a:rPr lang="en-US" dirty="0" smtClean="0"/>
                  <a:t>The first key inserted being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/>
                  <a:t> are equally likely.</a:t>
                </a:r>
              </a:p>
              <a:p>
                <a:r>
                  <a:rPr lang="en-US" u="sng" dirty="0" smtClean="0"/>
                  <a:t>Note</a:t>
                </a:r>
                <a:r>
                  <a:rPr lang="en-US" dirty="0" smtClean="0"/>
                  <a:t>: If first key inserted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, the left </a:t>
                </a:r>
                <a:r>
                  <a:rPr lang="en-US" dirty="0" err="1" smtClean="0"/>
                  <a:t>subtree</a:t>
                </a:r>
                <a:r>
                  <a:rPr lang="en-US" dirty="0" smtClean="0"/>
                  <a:t> has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 smtClean="0"/>
                  <a:t> nodes.</a:t>
                </a:r>
              </a:p>
              <a:p>
                <a:r>
                  <a:rPr lang="en-US" u="sng" dirty="0" smtClean="0"/>
                  <a:t>Claim</a:t>
                </a:r>
                <a:r>
                  <a:rPr lang="en-US" dirty="0" smtClean="0"/>
                  <a:t>: All left </a:t>
                </a:r>
                <a:r>
                  <a:rPr lang="en-US" dirty="0" err="1" smtClean="0"/>
                  <a:t>subtree</a:t>
                </a:r>
                <a:r>
                  <a:rPr lang="en-US" dirty="0" smtClean="0"/>
                  <a:t> sizes are equally likely.</a:t>
                </a:r>
              </a:p>
              <a:p>
                <a:r>
                  <a:rPr lang="en-US" dirty="0" smtClean="0"/>
                  <a:t>Therefore, we have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924800" cy="4572000"/>
              </a:xfrm>
              <a:blipFill rotWithShape="1">
                <a:blip r:embed="rId3"/>
                <a:stretch>
                  <a:fillRect l="-692" t="-933" r="-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17120" y="4890034"/>
                <a:ext cx="4983224" cy="784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2200" i="1">
                              <a:latin typeface="Cambria Math"/>
                            </a:rPr>
                            <m:t>𝑙</m:t>
                          </m:r>
                          <m:r>
                            <a:rPr lang="en-US" sz="22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[</m:t>
                          </m:r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𝑙</m:t>
                              </m:r>
                            </m:e>
                          </m:d>
                          <m:r>
                            <a:rPr lang="en-US" sz="2200" i="1">
                              <a:latin typeface="Cambria Math"/>
                            </a:rPr>
                            <m:t>+</m:t>
                          </m:r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−1−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𝑙</m:t>
                              </m:r>
                            </m:e>
                          </m:d>
                          <m:r>
                            <a:rPr lang="en-US" sz="2200" i="1">
                              <a:latin typeface="Cambria Math"/>
                            </a:rPr>
                            <m:t>+</m:t>
                          </m:r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−1]</m:t>
                          </m:r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120" y="4890034"/>
                <a:ext cx="4983224" cy="78470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233767" y="5692298"/>
                <a:ext cx="3322513" cy="784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2200" i="1">
                              <a:latin typeface="Cambria Math"/>
                            </a:rPr>
                            <m:t>𝑙</m:t>
                          </m:r>
                          <m:r>
                            <a:rPr lang="en-US" sz="22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  <m:r>
                        <a:rPr lang="en-US" sz="2200" i="1">
                          <a:latin typeface="Cambria Math"/>
                        </a:rPr>
                        <m:t>+(</m:t>
                      </m:r>
                      <m:r>
                        <a:rPr lang="en-US" sz="2200" i="1">
                          <a:latin typeface="Cambria Math"/>
                        </a:rPr>
                        <m:t>𝑛</m:t>
                      </m:r>
                      <m:r>
                        <a:rPr lang="en-US" sz="2200" i="1"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767" y="5692298"/>
                <a:ext cx="3322513" cy="78470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743753" y="4028254"/>
                <a:ext cx="2917915" cy="784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200" i="1">
                              <a:latin typeface="Cambria Math"/>
                            </a:rPr>
                            <m:t>𝑙</m:t>
                          </m:r>
                          <m:r>
                            <a:rPr lang="en-US" sz="22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sz="2200" i="1">
                              <a:latin typeface="Cambria Math"/>
                            </a:rPr>
                            <m:t>𝑇</m:t>
                          </m:r>
                          <m:r>
                            <a:rPr lang="en-US" sz="2200" i="1">
                              <a:latin typeface="Cambria Math"/>
                            </a:rPr>
                            <m:t>(</m:t>
                          </m:r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;</m:t>
                          </m:r>
                          <m:r>
                            <a:rPr lang="en-US" sz="2200" i="1">
                              <a:latin typeface="Cambria Math"/>
                            </a:rPr>
                            <m:t>𝑙</m:t>
                          </m:r>
                          <m:r>
                            <a:rPr lang="en-US" sz="22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20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753" y="4028254"/>
                <a:ext cx="2917915" cy="78470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422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the Recursion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98749" y="1613941"/>
                <a:ext cx="3800977" cy="784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𝐼</m:t>
                      </m:r>
                      <m:r>
                        <a:rPr lang="en-US" sz="2200" b="0" i="1" smtClean="0">
                          <a:latin typeface="Cambria Math"/>
                        </a:rPr>
                        <m:t>(</m:t>
                      </m:r>
                      <m:r>
                        <a:rPr lang="en-US" sz="2200" b="0" i="1" smtClean="0">
                          <a:latin typeface="Cambria Math"/>
                        </a:rPr>
                        <m:t>𝑛</m:t>
                      </m:r>
                      <m:r>
                        <a:rPr lang="en-US" sz="22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2200" i="1">
                              <a:latin typeface="Cambria Math"/>
                            </a:rPr>
                            <m:t>𝑙</m:t>
                          </m:r>
                          <m:r>
                            <a:rPr lang="en-US" sz="22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  <m:r>
                        <a:rPr lang="en-US" sz="2200" i="1">
                          <a:latin typeface="Cambria Math"/>
                        </a:rPr>
                        <m:t>+(</m:t>
                      </m:r>
                      <m:r>
                        <a:rPr lang="en-US" sz="2200" i="1">
                          <a:latin typeface="Cambria Math"/>
                        </a:rPr>
                        <m:t>𝑛</m:t>
                      </m:r>
                      <m:r>
                        <a:rPr lang="en-US" sz="2200" i="1"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749" y="1613941"/>
                <a:ext cx="3800977" cy="78470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828800" y="3657600"/>
                <a:ext cx="4782784" cy="784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𝐼</m:t>
                      </m:r>
                      <m:r>
                        <a:rPr lang="en-US" sz="2200" b="0" i="1" smtClean="0">
                          <a:latin typeface="Cambria Math"/>
                        </a:rPr>
                        <m:t>(</m:t>
                      </m:r>
                      <m:r>
                        <a:rPr lang="en-US" sz="2200" b="0" i="1" smtClean="0">
                          <a:latin typeface="Cambria Math"/>
                        </a:rPr>
                        <m:t>𝑛</m:t>
                      </m:r>
                      <m:r>
                        <a:rPr lang="en-US" sz="2200" b="0" i="1" smtClean="0">
                          <a:latin typeface="Cambria Math"/>
                        </a:rPr>
                        <m:t>−1)=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2200" i="1">
                              <a:latin typeface="Cambria Math"/>
                            </a:rPr>
                            <m:t>𝑙</m:t>
                          </m:r>
                          <m:r>
                            <a:rPr lang="en-US" sz="22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−2</m:t>
                          </m:r>
                        </m:sup>
                        <m:e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  <m:r>
                        <a:rPr lang="en-US" sz="2200" i="1">
                          <a:latin typeface="Cambria Math"/>
                        </a:rPr>
                        <m:t>+(</m:t>
                      </m:r>
                      <m:r>
                        <a:rPr lang="en-US" sz="2200" i="1">
                          <a:latin typeface="Cambria Math"/>
                        </a:rPr>
                        <m:t>𝑛</m:t>
                      </m:r>
                      <m:r>
                        <a:rPr lang="en-US" sz="2200" i="1">
                          <a:latin typeface="Cambria Math"/>
                        </a:rPr>
                        <m:t>−2)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657600"/>
                <a:ext cx="4782784" cy="78470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828800" y="5531178"/>
                <a:ext cx="5168851" cy="7934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2200" i="1">
                              <a:latin typeface="Cambria Math"/>
                            </a:rPr>
                            <m:t>𝑙</m:t>
                          </m:r>
                          <m:r>
                            <a:rPr lang="en-US" sz="22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−2</m:t>
                          </m:r>
                        </m:sup>
                        <m:e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/>
                            </a:rPr>
                            <m:t>[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/>
                            </a:rPr>
                            <m:t>−(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−2)]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531178"/>
                <a:ext cx="5168851" cy="79342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Down Arrow 7"/>
              <p:cNvSpPr/>
              <p:nvPr/>
            </p:nvSpPr>
            <p:spPr>
              <a:xfrm>
                <a:off x="2556426" y="2590800"/>
                <a:ext cx="3276600" cy="96550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replace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−1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Down Arrow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426" y="2590800"/>
                <a:ext cx="3276600" cy="965508"/>
              </a:xfrm>
              <a:prstGeom prst="downArrow">
                <a:avLst/>
              </a:prstGeom>
              <a:blipFill rotWithShape="1">
                <a:blip r:embed="rId5"/>
                <a:stretch>
                  <a:fillRect t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Arrow 8"/>
          <p:cNvSpPr/>
          <p:nvPr/>
        </p:nvSpPr>
        <p:spPr>
          <a:xfrm>
            <a:off x="3305174" y="4726790"/>
            <a:ext cx="1765852" cy="607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359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the Recursion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5223" y="1600200"/>
                <a:ext cx="3800977" cy="784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𝐼</m:t>
                      </m:r>
                      <m:r>
                        <a:rPr lang="en-US" sz="2200" b="0" i="1" smtClean="0">
                          <a:latin typeface="Cambria Math"/>
                        </a:rPr>
                        <m:t>(</m:t>
                      </m:r>
                      <m:r>
                        <a:rPr lang="en-US" sz="2200" b="0" i="1" smtClean="0">
                          <a:latin typeface="Cambria Math"/>
                        </a:rPr>
                        <m:t>𝑛</m:t>
                      </m:r>
                      <m:r>
                        <a:rPr lang="en-US" sz="22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2200" i="1">
                              <a:latin typeface="Cambria Math"/>
                            </a:rPr>
                            <m:t>𝑙</m:t>
                          </m:r>
                          <m:r>
                            <a:rPr lang="en-US" sz="22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  <m:r>
                        <a:rPr lang="en-US" sz="2200" i="1">
                          <a:latin typeface="Cambria Math"/>
                        </a:rPr>
                        <m:t>+(</m:t>
                      </m:r>
                      <m:r>
                        <a:rPr lang="en-US" sz="2200" i="1">
                          <a:latin typeface="Cambria Math"/>
                        </a:rPr>
                        <m:t>𝑛</m:t>
                      </m:r>
                      <m:r>
                        <a:rPr lang="en-US" sz="2200" i="1"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23" y="1600200"/>
                <a:ext cx="3800977" cy="78470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962400" y="1600200"/>
                <a:ext cx="5168851" cy="7934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2200" i="1">
                              <a:latin typeface="Cambria Math"/>
                            </a:rPr>
                            <m:t>𝑙</m:t>
                          </m:r>
                          <m:r>
                            <a:rPr lang="en-US" sz="22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−2</m:t>
                          </m:r>
                        </m:sup>
                        <m:e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/>
                            </a:rPr>
                            <m:t>[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/>
                            </a:rPr>
                            <m:t>−(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−2)]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600200"/>
                <a:ext cx="5168851" cy="79342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772159" y="3657600"/>
                <a:ext cx="4228081" cy="737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+1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2(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−1)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159" y="3657600"/>
                <a:ext cx="4228081" cy="73718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Notched Right Arrow 3"/>
          <p:cNvSpPr/>
          <p:nvPr/>
        </p:nvSpPr>
        <p:spPr>
          <a:xfrm rot="5400000">
            <a:off x="3455543" y="1569596"/>
            <a:ext cx="1013713" cy="28575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3048000" y="4495800"/>
            <a:ext cx="1765852" cy="607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199178" y="5334000"/>
                <a:ext cx="3744422" cy="797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r>
                            <a:rPr lang="en-US" sz="2200" i="1">
                              <a:latin typeface="Cambria Math"/>
                            </a:rPr>
                            <m:t>(</m:t>
                          </m:r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en-US" sz="2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−1)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2(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−1)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178" y="5334000"/>
                <a:ext cx="3744422" cy="79727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952106" y="5334000"/>
                <a:ext cx="2048894" cy="737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−1)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106" y="5334000"/>
                <a:ext cx="2048894" cy="73718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8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 animBg="1"/>
      <p:bldP spid="11" grpId="0" animBg="1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Recursion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819400" y="1543168"/>
                <a:ext cx="2784865" cy="742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r>
                            <a:rPr lang="en-US" sz="2200" i="1">
                              <a:latin typeface="Cambria Math"/>
                            </a:rPr>
                            <m:t>(</m:t>
                          </m:r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en-US" sz="2200" i="1" smtClean="0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−1)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1543168"/>
                <a:ext cx="2784865" cy="7428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3328906" y="2514600"/>
            <a:ext cx="1765852" cy="607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51103" y="3276600"/>
                <a:ext cx="5321457" cy="742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r>
                            <a:rPr lang="en-US" sz="2200" i="1">
                              <a:latin typeface="Cambria Math"/>
                            </a:rPr>
                            <m:t>(</m:t>
                          </m:r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en-US" sz="2200" i="1" smtClean="0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−1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−2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⋯+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(1)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103" y="3276600"/>
                <a:ext cx="5321457" cy="7428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315200" y="3417183"/>
                <a:ext cx="1376852" cy="4616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𝐼</m:t>
                      </m:r>
                      <m:r>
                        <a:rPr lang="en-US" sz="2400" i="1" dirty="0" smtClean="0">
                          <a:latin typeface="Cambria Math"/>
                        </a:rPr>
                        <m:t>(1)=0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417183"/>
                <a:ext cx="137685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Arrow 8"/>
          <p:cNvSpPr/>
          <p:nvPr/>
        </p:nvSpPr>
        <p:spPr>
          <a:xfrm>
            <a:off x="3276600" y="4191000"/>
            <a:ext cx="1765852" cy="607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124200" y="5029199"/>
                <a:ext cx="2086725" cy="10164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r>
                            <a:rPr lang="en-US" sz="2200" i="1">
                              <a:latin typeface="Cambria Math"/>
                            </a:rPr>
                            <m:t>(</m:t>
                          </m:r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en-US" sz="220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200" b="0" i="1" smtClean="0">
                          <a:latin typeface="Cambria Math"/>
                        </a:rPr>
                        <m:t>2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=2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029199"/>
                <a:ext cx="2086725" cy="101649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5943600" y="4953000"/>
            <a:ext cx="2766441" cy="1247486"/>
            <a:chOff x="6225159" y="4798210"/>
            <a:chExt cx="2766441" cy="12474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166442" y="4876800"/>
                  <a:ext cx="1674368" cy="10164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=2</m:t>
                            </m:r>
                          </m:sub>
                          <m:sup>
                            <m:r>
                              <a:rPr lang="en-US" sz="22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/>
                                  </a:rPr>
                                  <m:t>𝑘</m:t>
                                </m:r>
                              </m:den>
                            </m:f>
                            <m:r>
                              <a:rPr lang="en-US" sz="2200" b="0" i="1" smtClean="0">
                                <a:latin typeface="Cambria Math"/>
                              </a:rPr>
                              <m:t>&lt;</m:t>
                            </m:r>
                            <m:func>
                              <m:func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e>
                        </m:nary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442" y="4876800"/>
                  <a:ext cx="1674368" cy="101649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/>
            <p:cNvSpPr txBox="1"/>
            <p:nvPr/>
          </p:nvSpPr>
          <p:spPr>
            <a:xfrm>
              <a:off x="6304074" y="5154215"/>
              <a:ext cx="8354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Note:</a:t>
              </a:r>
              <a:endParaRPr lang="en-US" sz="2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25159" y="4798210"/>
              <a:ext cx="2766441" cy="1247486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43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the Claim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Claim:</a:t>
            </a:r>
            <a:br>
              <a:rPr lang="en-US" dirty="0" smtClean="0"/>
            </a:br>
            <a:endParaRPr lang="en-US" sz="2800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Arc 8"/>
          <p:cNvSpPr/>
          <p:nvPr/>
        </p:nvSpPr>
        <p:spPr>
          <a:xfrm rot="10800000">
            <a:off x="2895600" y="1600200"/>
            <a:ext cx="5181600" cy="3886200"/>
          </a:xfrm>
          <a:prstGeom prst="arc">
            <a:avLst>
              <a:gd name="adj1" fmla="val 16597586"/>
              <a:gd name="adj2" fmla="val 2133581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117478" y="3459987"/>
            <a:ext cx="3842244" cy="2788413"/>
            <a:chOff x="2117478" y="3459987"/>
            <a:chExt cx="3842244" cy="2788413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2604052" y="5791200"/>
              <a:ext cx="3352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2590800" y="3505200"/>
              <a:ext cx="0" cy="2286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638800" y="5786735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17478" y="3459987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3672729" y="5257799"/>
            <a:ext cx="500796" cy="528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18429" y="3023759"/>
                <a:ext cx="1011367" cy="786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429" y="3023759"/>
                <a:ext cx="1011367" cy="7862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 flipV="1">
            <a:off x="3139927" y="4419600"/>
            <a:ext cx="0" cy="136202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657600" y="4953000"/>
            <a:ext cx="0" cy="83820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191000" y="5257800"/>
            <a:ext cx="0" cy="53340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54835" y="58495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71446" y="58495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1723" y="58495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191000" y="5367313"/>
            <a:ext cx="500796" cy="4191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4707611" y="5381672"/>
            <a:ext cx="0" cy="40952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78923" y="58495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139927" y="4953000"/>
            <a:ext cx="500796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3052046" y="5150839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1/2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3581400" y="5315594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1/3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4114800" y="5405735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1/4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184339" y="1650503"/>
                <a:ext cx="1674369" cy="10164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/>
                            </a:rPr>
                            <m:t>𝑘</m:t>
                          </m:r>
                          <m:r>
                            <a:rPr lang="en-US" sz="2200" i="1">
                              <a:latin typeface="Cambria Math"/>
                            </a:rPr>
                            <m:t>=2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  <m:r>
                        <a:rPr lang="en-US" sz="2200" i="1">
                          <a:latin typeface="Cambria Math"/>
                          <a:ea typeface="Cambria Math"/>
                        </a:rPr>
                        <m:t>&lt;</m:t>
                      </m:r>
                      <m:func>
                        <m:func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>
                              <a:latin typeface="Cambria Math"/>
                              <a:ea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339" y="1650503"/>
                <a:ext cx="1674369" cy="10164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334000" y="3301750"/>
                <a:ext cx="2166683" cy="10164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/>
                            </a:rPr>
                            <m:t>𝑘</m:t>
                          </m:r>
                          <m:r>
                            <a:rPr lang="en-US" sz="2200" i="1">
                              <a:latin typeface="Cambria Math"/>
                            </a:rPr>
                            <m:t>=2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  <m:r>
                        <a:rPr lang="en-US" sz="2200" i="1">
                          <a:latin typeface="Cambria Math"/>
                          <a:ea typeface="Cambria Math"/>
                        </a:rPr>
                        <m:t>&lt;</m:t>
                      </m:r>
                      <m:nary>
                        <m:nary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3301750"/>
                <a:ext cx="2166683" cy="10164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7315200" y="3592996"/>
                <a:ext cx="98488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a:rPr lang="en-US" sz="2200" b="0" i="0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/>
                              <a:ea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592996"/>
                <a:ext cx="984885" cy="43088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03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0" grpId="0" animBg="1"/>
      <p:bldP spid="12" grpId="0"/>
      <p:bldP spid="22" grpId="0"/>
      <p:bldP spid="23" grpId="0"/>
      <p:bldP spid="24" grpId="0"/>
      <p:bldP spid="31" grpId="0" animBg="1"/>
      <p:bldP spid="28" grpId="0"/>
      <p:bldP spid="29" grpId="0" animBg="1"/>
      <p:bldP spid="32" grpId="0"/>
      <p:bldP spid="33" grpId="0"/>
      <p:bldP spid="34" grpId="0"/>
      <p:bldP spid="36" grpId="0"/>
      <p:bldP spid="3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34778</TotalTime>
  <Words>618</Words>
  <Application>Microsoft Office PowerPoint</Application>
  <PresentationFormat>On-screen Show (4:3)</PresentationFormat>
  <Paragraphs>143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宋体</vt:lpstr>
      <vt:lpstr>Arial</vt:lpstr>
      <vt:lpstr>Calibri</vt:lpstr>
      <vt:lpstr>Cambria Math</vt:lpstr>
      <vt:lpstr>Franklin Gothic Book</vt:lpstr>
      <vt:lpstr>Perpetua</vt:lpstr>
      <vt:lpstr>Times New Roman</vt:lpstr>
      <vt:lpstr>Wingdings 2</vt:lpstr>
      <vt:lpstr>Equity</vt:lpstr>
      <vt:lpstr>VE281 Data Structures and Algorithms</vt:lpstr>
      <vt:lpstr>Which Statements Are Correct?</vt:lpstr>
      <vt:lpstr>Average Case Analysis</vt:lpstr>
      <vt:lpstr>Internal Path Length</vt:lpstr>
      <vt:lpstr>Internal Path Length</vt:lpstr>
      <vt:lpstr>Solving the Recursion</vt:lpstr>
      <vt:lpstr>Solving the Recursion</vt:lpstr>
      <vt:lpstr>Solving the Recursion</vt:lpstr>
      <vt:lpstr>Proof of the Claim</vt:lpstr>
      <vt:lpstr>Average Case Analysis Conclusion</vt:lpstr>
      <vt:lpstr>Average Case Time Complexity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2646</cp:revision>
  <dcterms:created xsi:type="dcterms:W3CDTF">2008-09-02T17:19:50Z</dcterms:created>
  <dcterms:modified xsi:type="dcterms:W3CDTF">2018-11-05T11:05:54Z</dcterms:modified>
</cp:coreProperties>
</file>