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64" r:id="rId4"/>
    <p:sldId id="366" r:id="rId5"/>
    <p:sldId id="367" r:id="rId6"/>
    <p:sldId id="368" r:id="rId7"/>
    <p:sldId id="369" r:id="rId8"/>
    <p:sldId id="370" r:id="rId9"/>
    <p:sldId id="371" r:id="rId10"/>
    <p:sldId id="382" r:id="rId11"/>
    <p:sldId id="372" r:id="rId12"/>
    <p:sldId id="373" r:id="rId13"/>
    <p:sldId id="374" r:id="rId14"/>
    <p:sldId id="375" r:id="rId15"/>
    <p:sldId id="377" r:id="rId16"/>
    <p:sldId id="378" r:id="rId17"/>
    <p:sldId id="379" r:id="rId18"/>
    <p:sldId id="380" r:id="rId19"/>
    <p:sldId id="3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766" autoAdjust="0"/>
  </p:normalViewPr>
  <p:slideViewPr>
    <p:cSldViewPr>
      <p:cViewPr varScale="1">
        <p:scale>
          <a:sx n="78" d="100"/>
          <a:sy n="78" d="100"/>
        </p:scale>
        <p:origin x="17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 search: what is the</a:t>
            </a:r>
            <a:r>
              <a:rPr lang="en-US" baseline="0" dirty="0" smtClean="0"/>
              <a:t> 2</a:t>
            </a:r>
            <a:r>
              <a:rPr lang="en-US" baseline="30000" dirty="0" smtClean="0"/>
              <a:t>nd</a:t>
            </a:r>
            <a:r>
              <a:rPr lang="en-US" baseline="0" dirty="0" smtClean="0"/>
              <a:t> smallest key?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Range search: instead of an exact match, return the keys in a given range </a:t>
            </a:r>
            <a:r>
              <a:rPr lang="en-US" b="1" baseline="0" dirty="0" smtClean="0"/>
              <a:t>in order</a:t>
            </a:r>
            <a:r>
              <a:rPr lang="en-US" baseline="0" dirty="0" smtClean="0"/>
              <a:t>. For example, all the students whose midterm scores are in the range of [80, 90]. Using hash table, if we want to output </a:t>
            </a:r>
            <a:r>
              <a:rPr lang="en-US" baseline="0" smtClean="0"/>
              <a:t>the results </a:t>
            </a:r>
            <a:r>
              <a:rPr lang="en-US" baseline="0" dirty="0" smtClean="0"/>
              <a:t>in order, its time complexity will be O(n </a:t>
            </a:r>
            <a:r>
              <a:rPr lang="en-US" baseline="0" dirty="0" err="1" smtClean="0"/>
              <a:t>logn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left subtree.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If search range covers all or part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left.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dirty="0" smtClean="0"/>
                  <a:t>If</a:t>
                </a:r>
                <a:r>
                  <a:rPr lang="en-US" baseline="0" dirty="0" smtClean="0"/>
                  <a:t> root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in search </a:t>
                </a:r>
                <a:r>
                  <a:rPr lang="en-US" dirty="0" smtClean="0"/>
                  <a:t>range, </a:t>
                </a:r>
                <a:r>
                  <a:rPr lang="en-US" dirty="0" smtClean="0"/>
                  <a:t>add </a:t>
                </a:r>
                <a:r>
                  <a:rPr lang="en-US" dirty="0" smtClean="0"/>
                  <a:t>root </a:t>
                </a:r>
                <a:r>
                  <a:rPr lang="en-US" dirty="0" smtClean="0"/>
                  <a:t>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right subtree. If search range covers all or part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right.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1: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(‘3', [4,8], (-∞,5), results).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baseline="0" dirty="0" smtClean="0"/>
                  <a:t>Question: </a:t>
                </a:r>
                <a:r>
                  <a:rPr lang="en-US" dirty="0" smtClean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 smtClean="0"/>
                  <a:t>)</a:t>
                </a:r>
                <a:r>
                  <a:rPr lang="en-US" dirty="0" smtClean="0"/>
                  <a:t>, where 3 is the root of the left</a:t>
                </a:r>
                <a:r>
                  <a:rPr lang="en-US" baseline="0" dirty="0" smtClean="0"/>
                  <a:t> sub-tree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2: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If node is in search range add node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If search range covers all or part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left.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 If search range covers all or part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right.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1: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(‘3', [4,8], (-∞,5), results</a:t>
                </a:r>
                <a:r>
                  <a:rPr lang="en-US" baseline="0" dirty="0" smtClean="0"/>
                  <a:t>). Question: </a:t>
                </a:r>
                <a:r>
                  <a:rPr lang="en-US" dirty="0" smtClean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b="1" i="0">
                    <a:solidFill>
                      <a:prstClr val="black"/>
                    </a:solidFill>
                    <a:latin typeface="Cambria Math"/>
                    <a:ea typeface="Cambria Math"/>
                    <a:cs typeface="Courier New" pitchFamily="49" charset="0"/>
                  </a:rPr>
                  <a:t>∞</a:t>
                </a: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 smtClean="0"/>
                  <a:t>)</a:t>
                </a:r>
                <a:r>
                  <a:rPr lang="en-US" dirty="0" smtClean="0"/>
                  <a:t>, where 3 is the root of the left</a:t>
                </a:r>
                <a:r>
                  <a:rPr lang="en-US" baseline="0" dirty="0" smtClean="0"/>
                  <a:t> sub-tree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2: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both branches, so not height, but number of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abstract trees with various</a:t>
            </a:r>
            <a:r>
              <a:rPr lang="en-US" baseline="0" dirty="0" smtClean="0"/>
              <a:t> shape to illustrate both cases. Or consider how 5 is reached from a node: either go left or go right. If go left, then 1 is larger than that node; if go right, then 9 is smaller than that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Average-case time complexity for the simple solution:</a:t>
            </a:r>
            <a:r>
              <a:rPr lang="en-US" baseline="0" dirty="0" smtClean="0"/>
              <a:t>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change insertion method?</a:t>
            </a:r>
          </a:p>
          <a:p>
            <a:endParaRPr lang="en-US" dirty="0" smtClean="0"/>
          </a:p>
          <a:p>
            <a:r>
              <a:rPr lang="en-US" dirty="0" smtClean="0"/>
              <a:t>How would you change removal method?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Answer: 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 3: 5; Rank 2: 4; Rank 5: 8;</a:t>
            </a:r>
          </a:p>
          <a:p>
            <a:endParaRPr lang="en-US" dirty="0" smtClean="0"/>
          </a:p>
          <a:p>
            <a:r>
              <a:rPr lang="en-US" dirty="0" smtClean="0"/>
              <a:t>Note: in</a:t>
            </a:r>
            <a:r>
              <a:rPr lang="en-US" baseline="0" dirty="0" smtClean="0"/>
              <a:t> the tree rooted at x, not the whole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NULL? Because</a:t>
            </a:r>
            <a:r>
              <a:rPr lang="en-US" baseline="0" dirty="0" smtClean="0"/>
              <a:t> rank &gt;= size of the tree.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“rank == root-&gt;</a:t>
            </a:r>
            <a:r>
              <a:rPr lang="en-US" baseline="0" dirty="0" err="1" smtClean="0"/>
              <a:t>leftSize</a:t>
            </a:r>
            <a:r>
              <a:rPr lang="en-US" baseline="0" dirty="0" smtClean="0"/>
              <a:t>” means root, because those nodes in the left subtree is ranked as 0, 1, ..., root-&gt;leftSize-1 and the root is ranked as root-&gt;</a:t>
            </a:r>
            <a:r>
              <a:rPr lang="en-US" baseline="0" dirty="0" err="1" smtClean="0"/>
              <a:t>leftSize</a:t>
            </a:r>
            <a:r>
              <a:rPr lang="en-US" baseline="0" dirty="0" smtClean="0"/>
              <a:t> = rank.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Recursion!</a:t>
            </a:r>
            <a:r>
              <a:rPr lang="en-US" baseline="0" dirty="0" smtClean="0"/>
              <a:t> Should consider both the left and right subtrees! </a:t>
            </a:r>
            <a:r>
              <a:rPr lang="en-US" baseline="0" smtClean="0"/>
              <a:t>Note the </a:t>
            </a:r>
            <a:r>
              <a:rPr lang="en-US" baseline="0" dirty="0" smtClean="0"/>
              <a:t>order, which is like in-order depth-first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19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Binary Search Tree </a:t>
            </a:r>
            <a:r>
              <a:rPr lang="en-US" b="1" dirty="0" smtClean="0">
                <a:solidFill>
                  <a:schemeClr val="tx1"/>
                </a:solidFill>
              </a:rPr>
              <a:t>Additional </a:t>
            </a:r>
            <a:r>
              <a:rPr lang="en-US" b="1" dirty="0" smtClean="0">
                <a:solidFill>
                  <a:schemeClr val="tx1"/>
                </a:solidFill>
              </a:rPr>
              <a:t>Operations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some additional operations of </a:t>
            </a:r>
            <a:r>
              <a:rPr lang="en-US" altLang="zh-CN" dirty="0"/>
              <a:t>binary search tree</a:t>
            </a:r>
            <a:r>
              <a:rPr lang="en-US" dirty="0" smtClean="0"/>
              <a:t> that are efficient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these operations are implemented and their time complexity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Suppose we modify the basic BST to implement a BST with </a:t>
            </a:r>
            <a:r>
              <a:rPr lang="en-US" altLang="zh-CN" dirty="0" err="1" smtClean="0"/>
              <a:t>leftsize</a:t>
            </a:r>
            <a:r>
              <a:rPr lang="en-US" altLang="zh-CN" dirty="0" smtClean="0"/>
              <a:t>. Select all the correct statements.</a:t>
            </a:r>
          </a:p>
          <a:p>
            <a:pPr marL="0" indent="0">
              <a:buNone/>
            </a:pPr>
            <a:r>
              <a:rPr lang="en-US" altLang="zh-CN" b="1" dirty="0" smtClean="0"/>
              <a:t>A. </a:t>
            </a:r>
            <a:r>
              <a:rPr lang="en-US" altLang="zh-CN" dirty="0" smtClean="0"/>
              <a:t>The search method should be updated.</a:t>
            </a:r>
          </a:p>
          <a:p>
            <a:pPr marL="0" indent="0">
              <a:buNone/>
            </a:pPr>
            <a:r>
              <a:rPr lang="en-US" altLang="zh-CN" b="1" dirty="0" smtClean="0"/>
              <a:t>B.</a:t>
            </a:r>
            <a:r>
              <a:rPr lang="en-US" altLang="zh-CN" dirty="0" smtClean="0"/>
              <a:t> The insertion method should be updated, but not for the removal method.</a:t>
            </a:r>
          </a:p>
          <a:p>
            <a:pPr marL="0" indent="0">
              <a:buNone/>
            </a:pPr>
            <a:r>
              <a:rPr lang="en-US" altLang="zh-CN" b="1" dirty="0" smtClean="0"/>
              <a:t>C.</a:t>
            </a:r>
            <a:r>
              <a:rPr lang="en-US" altLang="zh-CN" dirty="0" smtClean="0"/>
              <a:t> The removal method should be updated, but not for the insertion method.</a:t>
            </a:r>
          </a:p>
          <a:p>
            <a:pPr marL="0" indent="0">
              <a:buNone/>
            </a:pPr>
            <a:r>
              <a:rPr lang="en-US" altLang="zh-CN" b="1" dirty="0" smtClean="0"/>
              <a:t>D.</a:t>
            </a:r>
            <a:r>
              <a:rPr lang="en-US" altLang="zh-CN" dirty="0" smtClean="0"/>
              <a:t> </a:t>
            </a:r>
            <a:r>
              <a:rPr lang="en-US" altLang="zh-CN" smtClean="0"/>
              <a:t>Both </a:t>
            </a:r>
            <a:r>
              <a:rPr lang="en-US" altLang="zh-CN" dirty="0" smtClean="0"/>
              <a:t>the insertion and removal methods should be updated.</a:t>
            </a:r>
            <a:endParaRPr lang="zh-CN" altLang="en-US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939880"/>
            <a:ext cx="1771833" cy="17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</a:t>
            </a:r>
            <a:r>
              <a:rPr lang="en-US" dirty="0"/>
              <a:t>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Can we increase the efficiency of </a:t>
            </a:r>
            <a:r>
              <a:rPr lang="en-US" dirty="0"/>
              <a:t>rank search with a BST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node with</a:t>
            </a:r>
          </a:p>
          <a:p>
            <a:pPr lvl="1"/>
            <a:r>
              <a:rPr lang="en-US" dirty="0" smtClean="0"/>
              <a:t>rank = 3?</a:t>
            </a:r>
          </a:p>
          <a:p>
            <a:pPr lvl="1"/>
            <a:r>
              <a:rPr lang="en-US" dirty="0" smtClean="0"/>
              <a:t>rank = 2?</a:t>
            </a:r>
          </a:p>
          <a:p>
            <a:pPr lvl="1"/>
            <a:r>
              <a:rPr lang="en-US" dirty="0" smtClean="0"/>
              <a:t>rank = 5?</a:t>
            </a:r>
          </a:p>
          <a:p>
            <a:endParaRPr lang="en-US" sz="28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Observation: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x.leftSize</a:t>
            </a:r>
            <a:r>
              <a:rPr lang="en-US" dirty="0" smtClean="0"/>
              <a:t> </a:t>
            </a:r>
            <a:r>
              <a:rPr lang="en-US" dirty="0"/>
              <a:t>= the rank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the </a:t>
            </a:r>
            <a:r>
              <a:rPr lang="en-US" b="1" dirty="0" smtClean="0">
                <a:solidFill>
                  <a:srgbClr val="C00000"/>
                </a:solidFill>
              </a:rPr>
              <a:t>tree </a:t>
            </a:r>
            <a:r>
              <a:rPr lang="en-US" b="1" dirty="0">
                <a:solidFill>
                  <a:srgbClr val="C00000"/>
                </a:solidFill>
              </a:rPr>
              <a:t>rooted </a:t>
            </a:r>
            <a:r>
              <a:rPr lang="en-US" dirty="0"/>
              <a:t>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rank of node 9 is 2 in the tree rooted at node 9.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7998" y="20574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*root,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if(rank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root-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if(rank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root-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&gt;left,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rank);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right,</a:t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0" y="38862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044395" y="3974212"/>
            <a:ext cx="28230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4122003"/>
            <a:ext cx="418252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number of nodes including the current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 smtClean="0"/>
              <a:t> </a:t>
            </a:r>
            <a:r>
              <a:rPr lang="en-US" sz="2400" dirty="0" smtClean="0"/>
              <a:t>and its </a:t>
            </a:r>
            <a:r>
              <a:rPr lang="en-US" sz="2400" dirty="0" smtClean="0"/>
              <a:t>left subtree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1" y="5257800"/>
            <a:ext cx="4114799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will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 smtClean="0"/>
              <a:t>return?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4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 Search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9798" y="4067405"/>
            <a:ext cx="3574802" cy="2566460"/>
            <a:chOff x="2654263" y="3337604"/>
            <a:chExt cx="3574802" cy="2566460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439561"/>
              <a:chOff x="2927817" y="3301893"/>
              <a:chExt cx="3244383" cy="243956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505671" y="5155864"/>
                <a:ext cx="633978" cy="585590"/>
                <a:chOff x="4131569" y="5155864"/>
                <a:chExt cx="633978" cy="58559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3930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27" idx="5"/>
                  <a:endCxn id="16" idx="1"/>
                </p:cNvCxnSpPr>
                <p:nvPr/>
              </p:nvCxnSpPr>
              <p:spPr>
                <a:xfrm>
                  <a:off x="4131569" y="5155864"/>
                  <a:ext cx="336558" cy="28817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4423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47627"/>
            <a:ext cx="2971799" cy="113877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will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 smtClean="0"/>
              <a:t>return?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562600" y="40956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('5',5)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267033" y="47814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('9',1)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791200" y="5590236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('7',1)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248400" y="617220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('8',0)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*root,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if(rank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root-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if(rank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root-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&gt;left,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rank);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right,</a:t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17033"/>
            <a:ext cx="3574802" cy="2559762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86400" y="4188405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Time complexity?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</a:t>
            </a:r>
            <a:r>
              <a:rPr lang="en-US" dirty="0"/>
              <a:t>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Instead of finding an exact match</a:t>
            </a:r>
            <a:r>
              <a:rPr lang="en-US" dirty="0" smtClean="0"/>
              <a:t>, find </a:t>
            </a:r>
            <a:r>
              <a:rPr lang="en-US" dirty="0"/>
              <a:t>all items whose keys </a:t>
            </a:r>
            <a:r>
              <a:rPr lang="en-US" dirty="0" smtClean="0"/>
              <a:t>fall </a:t>
            </a:r>
            <a:r>
              <a:rPr lang="en-US" b="1" dirty="0" smtClean="0">
                <a:solidFill>
                  <a:srgbClr val="C00000"/>
                </a:solidFill>
              </a:rPr>
              <a:t>between </a:t>
            </a:r>
            <a:r>
              <a:rPr lang="en-US" b="1" dirty="0">
                <a:solidFill>
                  <a:srgbClr val="C00000"/>
                </a:solidFill>
              </a:rPr>
              <a:t>a range of </a:t>
            </a:r>
            <a:r>
              <a:rPr lang="en-US" b="1" dirty="0" smtClean="0">
                <a:solidFill>
                  <a:srgbClr val="C00000"/>
                </a:solidFill>
              </a:rPr>
              <a:t>values, inclusive</a:t>
            </a:r>
            <a:r>
              <a:rPr lang="en-US" dirty="0" smtClean="0"/>
              <a:t>, in </a:t>
            </a:r>
            <a:r>
              <a:rPr lang="en-US" b="1" dirty="0" smtClean="0">
                <a:solidFill>
                  <a:srgbClr val="0000FF"/>
                </a:solidFill>
              </a:rPr>
              <a:t>sorted order</a:t>
            </a:r>
          </a:p>
          <a:p>
            <a:pPr lvl="1"/>
            <a:r>
              <a:rPr lang="en-US" dirty="0" smtClean="0"/>
              <a:t>E.g., between 4 and 8, inclusive.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 applications:</a:t>
            </a:r>
          </a:p>
          <a:p>
            <a:pPr lvl="1"/>
            <a:r>
              <a:rPr lang="en-US" dirty="0" smtClean="0"/>
              <a:t>Buy ticket for travel between certain dates.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16228" y="31567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477000" y="3360003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could you implement range search?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1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 Search</a:t>
            </a:r>
            <a:br>
              <a:rPr lang="en-US" dirty="0" smtClean="0"/>
            </a:br>
            <a:r>
              <a:rPr lang="en-US" sz="2700" dirty="0" smtClean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range of left </a:t>
            </a:r>
            <a:r>
              <a:rPr lang="en-US" dirty="0" smtClean="0"/>
              <a:t>subtree.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search range covers all </a:t>
            </a:r>
            <a:r>
              <a:rPr lang="en-US" dirty="0" smtClean="0"/>
              <a:t>or part </a:t>
            </a:r>
            <a:r>
              <a:rPr lang="en-US" dirty="0"/>
              <a:t>of left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smtClean="0"/>
              <a:t>left. (</a:t>
            </a:r>
            <a:r>
              <a:rPr lang="en-US" b="1" dirty="0" smtClean="0">
                <a:solidFill>
                  <a:srgbClr val="C00000"/>
                </a:solidFill>
              </a:rPr>
              <a:t>recursive call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root is </a:t>
            </a:r>
            <a:r>
              <a:rPr lang="en-US" dirty="0"/>
              <a:t>in search </a:t>
            </a:r>
            <a:r>
              <a:rPr lang="en-US" dirty="0" smtClean="0"/>
              <a:t>range, </a:t>
            </a:r>
            <a:r>
              <a:rPr lang="en-US" dirty="0"/>
              <a:t>add </a:t>
            </a:r>
            <a:r>
              <a:rPr lang="en-US" dirty="0" smtClean="0"/>
              <a:t>root </a:t>
            </a:r>
            <a:r>
              <a:rPr lang="en-US" dirty="0"/>
              <a:t>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range of right </a:t>
            </a:r>
            <a:r>
              <a:rPr lang="en-US" dirty="0" smtClean="0"/>
              <a:t>subtree.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search range covers all </a:t>
            </a:r>
            <a:r>
              <a:rPr lang="en-US" dirty="0" smtClean="0"/>
              <a:t>or part </a:t>
            </a:r>
            <a:r>
              <a:rPr lang="en-US" dirty="0"/>
              <a:t>of right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smtClean="0"/>
              <a:t>right.</a:t>
            </a:r>
            <a:r>
              <a:rPr lang="en-US" dirty="0"/>
              <a:t>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447800" y="5464314"/>
            <a:ext cx="7391400" cy="70788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(node *root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Key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List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 </a:t>
            </a:r>
            <a:r>
              <a:rPr lang="en-US" dirty="0"/>
              <a:t>Search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('5', [4,8], (-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 results)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3)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overlap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[4,8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]?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Is 3 in [4,8]?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Does (3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5)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overlap [4,8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 Is 4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Is 5 in [4,8]? </a:t>
                </a:r>
                <a:endParaRPr lang="en-US" sz="20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Does (5,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+</a:t>
                </a:r>
                <a:r>
                  <a:rPr lang="en-US" sz="2000" b="1" dirty="0" smtClean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Does (5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9)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overlap [4,8]?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   Is 7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in [4,8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Is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9 in [4,8]? </a:t>
                </a:r>
                <a:endParaRPr lang="en-US" sz="20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 Does (9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 smtClean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overlap [4,8]?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4" t="-1067" b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76877" y="2667000"/>
            <a:ext cx="2315033" cy="1563895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2770763" y="167640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searchRange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4275" y="167640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treeRange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75860" y="2455144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258110" y="3154042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546860" y="3894547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5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8111" y="2085945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4272504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868578" y="3554152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4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391834" y="4572000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15000" y="5657910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809191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502795" y="5311985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736906" y="4972110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7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16120" y="4953000"/>
            <a:ext cx="141577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results: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4,5,7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504770" y="5712095"/>
            <a:ext cx="178812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cs typeface="Courier New" pitchFamily="49" charset="0"/>
              </a:rPr>
              <a:t>Note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: results</a:t>
            </a:r>
            <a:br>
              <a:rPr lang="en-US" sz="24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are in order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(‘3',</a:t>
                </a:r>
              </a:p>
              <a:p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4,8</a:t>
                </a:r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],(-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,5),results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(‘9',</a:t>
                </a:r>
              </a:p>
              <a:p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CN" b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4,8</a:t>
                </a:r>
                <a:r>
                  <a:rPr lang="en-US" altLang="zh-CN" b="1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],(5,+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),results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 animBg="1"/>
      <p:bldP spid="26" grpId="0" animBg="1"/>
      <p:bldP spid="20" grpId="0" animBg="1"/>
      <p:bldP spid="23" grpId="0" animBg="1"/>
      <p:bldP spid="24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22" grpId="0" animBg="1"/>
      <p:bldP spid="33" grpId="0" animBg="1"/>
      <p:bldP spid="19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 Search</a:t>
            </a:r>
            <a:br>
              <a:rPr lang="en-US" dirty="0" smtClean="0"/>
            </a:br>
            <a:r>
              <a:rPr lang="en-US" sz="2700" dirty="0" smtClean="0"/>
              <a:t>Supporting Functions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node is in the search range, add node to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dirty="0" smtClean="0"/>
              <a:t> list.</a:t>
            </a:r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subtree’s</a:t>
            </a:r>
            <a:r>
              <a:rPr lang="en-US" dirty="0" smtClean="0"/>
              <a:t> range:</a:t>
            </a:r>
          </a:p>
          <a:p>
            <a:pPr lvl="1"/>
            <a:r>
              <a:rPr lang="en-US" dirty="0" smtClean="0"/>
              <a:t>Replace upper bound of left </a:t>
            </a:r>
            <a:r>
              <a:rPr lang="en-US" dirty="0" err="1" smtClean="0"/>
              <a:t>subtree</a:t>
            </a:r>
            <a:r>
              <a:rPr lang="en-US" dirty="0" smtClean="0"/>
              <a:t> by node’s key</a:t>
            </a:r>
          </a:p>
          <a:p>
            <a:pPr lvl="2"/>
            <a:r>
              <a:rPr lang="en-US" sz="2400" dirty="0" smtClean="0"/>
              <a:t>If possible, node’s key “minus one”.</a:t>
            </a:r>
          </a:p>
          <a:p>
            <a:pPr lvl="1"/>
            <a:r>
              <a:rPr lang="en-US" dirty="0" smtClean="0"/>
              <a:t>Replace lower bound of right </a:t>
            </a:r>
            <a:r>
              <a:rPr lang="en-US" dirty="0" err="1" smtClean="0"/>
              <a:t>subtree</a:t>
            </a:r>
            <a:r>
              <a:rPr lang="en-US" dirty="0" smtClean="0"/>
              <a:t> by node’s key</a:t>
            </a:r>
          </a:p>
          <a:p>
            <a:pPr lvl="2"/>
            <a:r>
              <a:rPr lang="en-US" sz="2400" dirty="0" smtClean="0"/>
              <a:t>If possible, node’s key “plus one”.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search range covers all or part of </a:t>
            </a:r>
            <a:r>
              <a:rPr lang="en-US" dirty="0" err="1"/>
              <a:t>subtree</a:t>
            </a:r>
            <a:r>
              <a:rPr lang="en-US" dirty="0" smtClean="0"/>
              <a:t>, search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Recursive calls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range of left </a:t>
            </a:r>
            <a:r>
              <a:rPr lang="en-US" dirty="0" smtClean="0"/>
              <a:t>subtree.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search range covers all </a:t>
            </a:r>
            <a:r>
              <a:rPr lang="en-US" dirty="0" smtClean="0"/>
              <a:t>or part </a:t>
            </a:r>
            <a:r>
              <a:rPr lang="en-US" dirty="0"/>
              <a:t>of left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smtClean="0"/>
              <a:t>left. (</a:t>
            </a:r>
            <a:r>
              <a:rPr lang="en-US" b="1" dirty="0" smtClean="0">
                <a:solidFill>
                  <a:srgbClr val="C00000"/>
                </a:solidFill>
              </a:rPr>
              <a:t>recursive call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root </a:t>
            </a:r>
            <a:r>
              <a:rPr lang="en-US" dirty="0"/>
              <a:t>is in search </a:t>
            </a:r>
            <a:r>
              <a:rPr lang="en-US" dirty="0" smtClean="0"/>
              <a:t>range, </a:t>
            </a:r>
            <a:r>
              <a:rPr lang="en-US" dirty="0"/>
              <a:t>add </a:t>
            </a:r>
            <a:r>
              <a:rPr lang="en-US" dirty="0" smtClean="0"/>
              <a:t>root </a:t>
            </a:r>
            <a:r>
              <a:rPr lang="en-US" dirty="0"/>
              <a:t>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range of right </a:t>
            </a:r>
            <a:r>
              <a:rPr lang="en-US" dirty="0" smtClean="0"/>
              <a:t>subtree.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search range covers all </a:t>
            </a:r>
            <a:r>
              <a:rPr lang="en-US" dirty="0" smtClean="0"/>
              <a:t>or part </a:t>
            </a:r>
            <a:r>
              <a:rPr lang="en-US" dirty="0"/>
              <a:t>of right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smtClean="0"/>
              <a:t>right.</a:t>
            </a:r>
            <a:r>
              <a:rPr lang="en-US" dirty="0"/>
              <a:t>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results.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67000" y="5427784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Time complexity?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6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Average-Case 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109333" r="-2420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109333" r="-10201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109333" r="-2016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206579" r="-24202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206579" r="-10201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206579" r="-2016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005" t="-310667" r="-242029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516" t="-310667" r="-1020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4516" t="-310667" r="-201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410667" r="-24202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410667" r="-1020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410667" r="-20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599" y="4796135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So, why we use BST, not hash table?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BST?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Operations Supported by BST</a:t>
            </a:r>
            <a:endParaRPr lang="en-US" dirty="0" smtClean="0"/>
          </a:p>
          <a:p>
            <a:pPr lvl="1"/>
            <a:r>
              <a:rPr lang="en-US" dirty="0" smtClean="0"/>
              <a:t>Output in Sorted Order</a:t>
            </a:r>
          </a:p>
          <a:p>
            <a:pPr lvl="1"/>
            <a:r>
              <a:rPr lang="en-US" dirty="0" smtClean="0"/>
              <a:t>Get Min/Max</a:t>
            </a:r>
          </a:p>
          <a:p>
            <a:pPr lvl="1"/>
            <a:r>
              <a:rPr lang="en-US" dirty="0" smtClean="0"/>
              <a:t>Get Predecessor/Successor</a:t>
            </a:r>
          </a:p>
          <a:p>
            <a:pPr lvl="1"/>
            <a:r>
              <a:rPr lang="en-US" dirty="0" smtClean="0"/>
              <a:t>Rank Search</a:t>
            </a:r>
          </a:p>
          <a:p>
            <a:pPr lvl="1"/>
            <a:r>
              <a:rPr lang="en-US" dirty="0" smtClean="0"/>
              <a:t>Range Search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76555" y="1455003"/>
            <a:ext cx="222444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Average-Case Time Complexity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3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95400" y="5181600"/>
            <a:ext cx="679109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 smtClean="0"/>
              <a:t>Note</a:t>
            </a:r>
            <a:r>
              <a:rPr lang="en-US" sz="2400" dirty="0" smtClean="0"/>
              <a:t>: Hash table does not support efficient implementation</a:t>
            </a:r>
            <a:br>
              <a:rPr lang="en-US" sz="2400" dirty="0" smtClean="0"/>
            </a:br>
            <a:r>
              <a:rPr lang="en-US" sz="2400" dirty="0" smtClean="0"/>
              <a:t>of the above methods.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7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in Sorted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Output: 1, 3, 4, 5, 7, 9</a:t>
                </a:r>
                <a:endParaRPr lang="en-US" dirty="0"/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How?</a:t>
                </a:r>
              </a:p>
              <a:p>
                <a:pPr lvl="1"/>
                <a:r>
                  <a:rPr lang="en-US" dirty="0" smtClean="0"/>
                  <a:t>In-order depth-first traversal.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116287" y="160020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129988" y="4800600"/>
            <a:ext cx="36015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 smtClean="0"/>
              <a:t>Visit </a:t>
            </a:r>
            <a:r>
              <a:rPr lang="en-US" sz="2400" dirty="0"/>
              <a:t>the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 smtClean="0"/>
              <a:t>Visit </a:t>
            </a:r>
            <a:r>
              <a:rPr lang="en-US" sz="2400" dirty="0"/>
              <a:t>the node</a:t>
            </a:r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 smtClean="0"/>
              <a:t>Visit </a:t>
            </a:r>
            <a:r>
              <a:rPr lang="en-US" sz="2400" dirty="0"/>
              <a:t>the 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8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Min/Max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get </a:t>
            </a:r>
            <a:r>
              <a:rPr lang="en-US" b="1" dirty="0" smtClean="0">
                <a:solidFill>
                  <a:srgbClr val="C00000"/>
                </a:solidFill>
              </a:rPr>
              <a:t>min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max</a:t>
            </a:r>
            <a:r>
              <a:rPr lang="en-US" dirty="0" smtClean="0"/>
              <a:t>) key of the tree:</a:t>
            </a:r>
          </a:p>
          <a:p>
            <a:pPr lvl="1"/>
            <a:r>
              <a:rPr lang="en-US" dirty="0" smtClean="0"/>
              <a:t>Start at root.</a:t>
            </a:r>
          </a:p>
          <a:p>
            <a:pPr lvl="1"/>
            <a:r>
              <a:rPr lang="en-US" dirty="0" smtClean="0"/>
              <a:t>Follow </a:t>
            </a:r>
            <a:r>
              <a:rPr lang="en-US" b="1" dirty="0" smtClean="0">
                <a:solidFill>
                  <a:srgbClr val="C00000"/>
                </a:solidFill>
              </a:rPr>
              <a:t>left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child pointer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right for max</a:t>
            </a:r>
            <a:r>
              <a:rPr lang="en-US" dirty="0" smtClean="0"/>
              <a:t>) until you cannot go anymore.</a:t>
            </a:r>
          </a:p>
          <a:p>
            <a:pPr lvl="1"/>
            <a:r>
              <a:rPr lang="en-US" dirty="0" smtClean="0"/>
              <a:t>Return the last key found.</a:t>
            </a:r>
          </a:p>
          <a:p>
            <a:r>
              <a:rPr lang="en-US" dirty="0" smtClean="0"/>
              <a:t>Time complexity?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43611" y="15565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4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smtClean="0"/>
              <a:t>Predecessor/Successor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b="1" dirty="0" smtClean="0">
                <a:solidFill>
                  <a:srgbClr val="C00000"/>
                </a:solidFill>
              </a:rPr>
              <a:t>a node </a:t>
            </a:r>
            <a:r>
              <a:rPr lang="en-US" dirty="0" smtClean="0"/>
              <a:t>in the BST, get its predecessor/successor.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Predecessor</a:t>
            </a:r>
            <a:r>
              <a:rPr lang="en-US" dirty="0" smtClean="0"/>
              <a:t>: the node with the </a:t>
            </a:r>
            <a:r>
              <a:rPr lang="en-US" b="1" dirty="0" smtClean="0">
                <a:solidFill>
                  <a:srgbClr val="0000FF"/>
                </a:solidFill>
              </a:rPr>
              <a:t>largest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key that is </a:t>
            </a:r>
            <a:r>
              <a:rPr lang="en-US" b="1" dirty="0" smtClean="0">
                <a:solidFill>
                  <a:srgbClr val="C00000"/>
                </a:solidFill>
              </a:rPr>
              <a:t>smaller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than the current key.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Successor</a:t>
            </a:r>
            <a:r>
              <a:rPr lang="en-US" dirty="0"/>
              <a:t>: </a:t>
            </a:r>
            <a:r>
              <a:rPr lang="en-US" dirty="0" smtClean="0"/>
              <a:t>the node with the </a:t>
            </a:r>
            <a:r>
              <a:rPr lang="en-US" b="1" dirty="0" smtClean="0">
                <a:solidFill>
                  <a:srgbClr val="0000FF"/>
                </a:solidFill>
              </a:rPr>
              <a:t>smallest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key </a:t>
            </a:r>
            <a:r>
              <a:rPr lang="en-US" dirty="0" smtClean="0"/>
              <a:t>that </a:t>
            </a:r>
            <a:r>
              <a:rPr lang="en-US" dirty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larger</a:t>
            </a:r>
            <a:r>
              <a:rPr lang="en-US" dirty="0" smtClean="0"/>
              <a:t> </a:t>
            </a:r>
            <a:r>
              <a:rPr lang="en-US" dirty="0"/>
              <a:t>than the current key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Predecessor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0000FF"/>
                </a:solidFill>
              </a:rPr>
              <a:t>Successor</a:t>
            </a:r>
            <a:r>
              <a:rPr lang="en-US" dirty="0" smtClean="0"/>
              <a:t> is </a:t>
            </a:r>
            <a:r>
              <a:rPr lang="en-US" dirty="0"/>
              <a:t>in the sense of in-order depth-first traversal.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2417" y="431072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53000" y="4264486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What’s predecessor of key 5?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4974494"/>
            <a:ext cx="311021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What’s successor of key 5?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8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Predecessor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Easy case</a:t>
            </a:r>
            <a:r>
              <a:rPr lang="en-US" dirty="0" smtClean="0"/>
              <a:t>: left </a:t>
            </a:r>
            <a:r>
              <a:rPr lang="en-US" dirty="0" err="1" smtClean="0"/>
              <a:t>subtree</a:t>
            </a:r>
            <a:r>
              <a:rPr lang="en-US" dirty="0" smtClean="0"/>
              <a:t> of the node is </a:t>
            </a:r>
            <a:r>
              <a:rPr lang="en-US" b="1" dirty="0" smtClean="0">
                <a:solidFill>
                  <a:srgbClr val="0000FF"/>
                </a:solidFill>
              </a:rPr>
              <a:t>nonempty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… return </a:t>
            </a:r>
            <a:r>
              <a:rPr lang="en-US" b="1" dirty="0" smtClean="0">
                <a:solidFill>
                  <a:srgbClr val="0000FF"/>
                </a:solidFill>
              </a:rPr>
              <a:t>max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key in left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Otherwise</a:t>
            </a:r>
            <a:r>
              <a:rPr lang="en-US" dirty="0" smtClean="0"/>
              <a:t>: left </a:t>
            </a:r>
            <a:r>
              <a:rPr lang="en-US" dirty="0" err="1" smtClean="0"/>
              <a:t>subtree</a:t>
            </a:r>
            <a:r>
              <a:rPr lang="en-US" dirty="0" smtClean="0"/>
              <a:t> is </a:t>
            </a:r>
            <a:r>
              <a:rPr lang="en-US" b="1" dirty="0" err="1" smtClean="0">
                <a:solidFill>
                  <a:srgbClr val="0000FF"/>
                </a:solidFill>
              </a:rPr>
              <a:t>emtpy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follow </a:t>
            </a:r>
            <a:r>
              <a:rPr lang="en-US" b="1" dirty="0" smtClean="0">
                <a:solidFill>
                  <a:srgbClr val="0000FF"/>
                </a:solidFill>
              </a:rPr>
              <a:t>parent pointers </a:t>
            </a:r>
            <a:r>
              <a:rPr lang="en-US" dirty="0" smtClean="0"/>
              <a:t>until you get to a key less than the current key.</a:t>
            </a:r>
          </a:p>
          <a:p>
            <a:pPr lvl="1"/>
            <a:r>
              <a:rPr lang="en-US" dirty="0" smtClean="0"/>
              <a:t>Equivalent: its first </a:t>
            </a:r>
            <a:r>
              <a:rPr lang="en-US" b="1" u="sng" dirty="0" smtClean="0"/>
              <a:t>left</a:t>
            </a:r>
            <a:r>
              <a:rPr lang="en-US" dirty="0" smtClean="0"/>
              <a:t> ancestor.</a:t>
            </a:r>
          </a:p>
          <a:p>
            <a:r>
              <a:rPr lang="en-US" dirty="0" smtClean="0"/>
              <a:t>Time complexity?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1632752"/>
            <a:ext cx="3244383" cy="1948648"/>
            <a:chOff x="2400317" y="2514600"/>
            <a:chExt cx="3244383" cy="1948648"/>
          </a:xfrm>
        </p:grpSpPr>
        <p:sp>
          <p:nvSpPr>
            <p:cNvPr id="7" name="Oval 6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9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7" idx="5"/>
              <a:endCxn id="12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8" idx="5"/>
              <a:endCxn id="14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2" idx="3"/>
              <a:endCxn id="16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34000" y="1824335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What’s predecessor of key 5?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7037" y="2586335"/>
            <a:ext cx="338932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What’s predecessor of key 7?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Rank</a:t>
            </a:r>
            <a:r>
              <a:rPr lang="en-US" dirty="0" smtClean="0"/>
              <a:t>: the index of the key in the </a:t>
            </a:r>
            <a:r>
              <a:rPr lang="en-US" b="1" dirty="0" smtClean="0">
                <a:solidFill>
                  <a:srgbClr val="C00000"/>
                </a:solidFill>
              </a:rPr>
              <a:t>ascending order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assume that the smallest key has </a:t>
            </a:r>
            <a:r>
              <a:rPr lang="en-US" dirty="0" smtClean="0"/>
              <a:t>rank </a:t>
            </a:r>
            <a:r>
              <a:rPr lang="en-US" dirty="0"/>
              <a:t>0.</a:t>
            </a:r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Rank search</a:t>
            </a:r>
            <a:r>
              <a:rPr lang="en-US" dirty="0" smtClean="0"/>
              <a:t>: get the key with rank k (i.e., the k-</a:t>
            </a:r>
            <a:r>
              <a:rPr lang="en-US" dirty="0" err="1" smtClean="0"/>
              <a:t>th</a:t>
            </a:r>
            <a:r>
              <a:rPr lang="en-US" dirty="0" smtClean="0"/>
              <a:t> smallest key).</a:t>
            </a:r>
          </a:p>
          <a:p>
            <a:pPr lvl="1"/>
            <a:r>
              <a:rPr lang="en-US" dirty="0" smtClean="0"/>
              <a:t>Hash table does not support efficient rank search.</a:t>
            </a:r>
          </a:p>
          <a:p>
            <a:pPr lvl="1"/>
            <a:r>
              <a:rPr lang="en-US" dirty="0" smtClean="0"/>
              <a:t>How to do rank search with a BST?</a:t>
            </a:r>
          </a:p>
          <a:p>
            <a:pPr lvl="2"/>
            <a:r>
              <a:rPr lang="en-US" sz="2400" u="sng" dirty="0" smtClean="0"/>
              <a:t>Simple solution</a:t>
            </a:r>
            <a:r>
              <a:rPr lang="en-US" sz="2400" dirty="0" smtClean="0"/>
              <a:t>: keep counting during an in-order depth-first traversal.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95600" y="4495800"/>
            <a:ext cx="3244383" cy="1948648"/>
            <a:chOff x="2400317" y="2514600"/>
            <a:chExt cx="3244383" cy="1948648"/>
          </a:xfrm>
        </p:grpSpPr>
        <p:sp>
          <p:nvSpPr>
            <p:cNvPr id="35" name="Oval 34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553200" y="5634335"/>
            <a:ext cx="220483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Can we do better?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63958" y="4572000"/>
            <a:ext cx="26276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What’s the average-</a:t>
            </a:r>
            <a:br>
              <a:rPr lang="en-US" sz="2400" dirty="0" smtClean="0"/>
            </a:br>
            <a:r>
              <a:rPr lang="en-US" sz="2400" dirty="0" smtClean="0"/>
              <a:t>case time complexity?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5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with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leftSize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has an additional </a:t>
            </a:r>
            <a:r>
              <a:rPr lang="en-US" dirty="0" smtClean="0"/>
              <a:t>field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 smtClean="0">
                <a:cs typeface="Courier New" pitchFamily="49" charset="0"/>
              </a:rPr>
              <a:t>, indicating the </a:t>
            </a:r>
            <a:r>
              <a:rPr lang="en-US" dirty="0" smtClean="0"/>
              <a:t>number </a:t>
            </a:r>
            <a:r>
              <a:rPr lang="en-US" dirty="0"/>
              <a:t>of nodes in its left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417" y="3199239"/>
            <a:ext cx="3244383" cy="2652805"/>
            <a:chOff x="2927817" y="3301893"/>
            <a:chExt cx="3244383" cy="2652805"/>
          </a:xfrm>
        </p:grpSpPr>
        <p:grpSp>
          <p:nvGrpSpPr>
            <p:cNvPr id="8" name="Group 7"/>
            <p:cNvGrpSpPr/>
            <p:nvPr/>
          </p:nvGrpSpPr>
          <p:grpSpPr>
            <a:xfrm>
              <a:off x="2927817" y="3301893"/>
              <a:ext cx="3244383" cy="1948648"/>
              <a:chOff x="2400317" y="2514600"/>
              <a:chExt cx="3244383" cy="194864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29419" y="2514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53813" y="3309799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00317" y="411479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3484053" y="2829731"/>
                <a:ext cx="799434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697737" y="3640039"/>
                <a:ext cx="512736" cy="525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257800" y="3189192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2" idx="5"/>
                <a:endCxn id="17" idx="1"/>
              </p:cNvCxnSpPr>
              <p:nvPr/>
            </p:nvCxnSpPr>
            <p:spPr>
              <a:xfrm>
                <a:off x="4544550" y="2829731"/>
                <a:ext cx="769910" cy="41612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842923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/>
              <p:cNvCxnSpPr>
                <a:stCxn id="13" idx="5"/>
                <a:endCxn id="19" idx="1"/>
              </p:cNvCxnSpPr>
              <p:nvPr/>
            </p:nvCxnSpPr>
            <p:spPr>
              <a:xfrm>
                <a:off x="3484053" y="3640039"/>
                <a:ext cx="409899" cy="48214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4680751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/>
              <p:cNvCxnSpPr>
                <a:stCxn id="17" idx="3"/>
                <a:endCxn id="21" idx="7"/>
              </p:cNvCxnSpPr>
              <p:nvPr/>
            </p:nvCxnSpPr>
            <p:spPr>
              <a:xfrm flipH="1">
                <a:off x="4978171" y="3519432"/>
                <a:ext cx="336289" cy="6027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486400" y="5155864"/>
              <a:ext cx="653249" cy="798834"/>
              <a:chOff x="4112298" y="5155864"/>
              <a:chExt cx="653249" cy="79883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417098" y="560624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112298" y="5155864"/>
                <a:ext cx="392647" cy="48293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7038514" y="315300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7400" y="39570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0417" y="50744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3023" y="504193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38909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5323" y="46644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9489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34448</TotalTime>
  <Words>1674</Words>
  <Application>Microsoft Office PowerPoint</Application>
  <PresentationFormat>On-screen Show (4:3)</PresentationFormat>
  <Paragraphs>389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Recap: Average-Case Time Complexity</vt:lpstr>
      <vt:lpstr>Why BST?</vt:lpstr>
      <vt:lpstr>Output in Sorted Order</vt:lpstr>
      <vt:lpstr>Get Min/Max</vt:lpstr>
      <vt:lpstr>Get Predecessor/Successor</vt:lpstr>
      <vt:lpstr>Get Predecessor of a Node</vt:lpstr>
      <vt:lpstr>Rank Search</vt:lpstr>
      <vt:lpstr>BST with leftSize</vt:lpstr>
      <vt:lpstr>Which Statements Are Correct?</vt:lpstr>
      <vt:lpstr>Rank Search</vt:lpstr>
      <vt:lpstr>Rank Search</vt:lpstr>
      <vt:lpstr>Rank Search Example</vt:lpstr>
      <vt:lpstr>Rank Search</vt:lpstr>
      <vt:lpstr>Range Search</vt:lpstr>
      <vt:lpstr>Range Search Algorithm</vt:lpstr>
      <vt:lpstr>Range Search Example</vt:lpstr>
      <vt:lpstr>Range Search Supporting Functions</vt:lpstr>
      <vt:lpstr>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2653</cp:revision>
  <dcterms:created xsi:type="dcterms:W3CDTF">2008-09-02T17:19:50Z</dcterms:created>
  <dcterms:modified xsi:type="dcterms:W3CDTF">2018-11-05T11:49:43Z</dcterms:modified>
</cp:coreProperties>
</file>