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8632" autoAdjust="0"/>
  </p:normalViewPr>
  <p:slideViewPr>
    <p:cSldViewPr>
      <p:cViewPr varScale="1">
        <p:scale>
          <a:sx n="81" d="100"/>
          <a:sy n="81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Right subtree could have</a:t>
            </a:r>
            <a:r>
              <a:rPr lang="en-US" altLang="zh-CN" baseline="0" dirty="0" smtClean="0"/>
              <a:t> keys that are equal to the key of the root for the current dimension.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Dimension starts from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insert(B,</a:t>
            </a:r>
            <a:r>
              <a:rPr lang="en-US" altLang="zh-CN" baseline="0" dirty="0" smtClean="0"/>
              <a:t> H, 1</a:t>
            </a:r>
            <a:r>
              <a:rPr lang="en-US" altLang="zh-CN" dirty="0" smtClean="0"/>
              <a:t>); insert(D, H, 0)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Wrong! Because we</a:t>
            </a:r>
            <a:r>
              <a:rPr lang="en-US" altLang="zh-CN" baseline="0" dirty="0" smtClean="0"/>
              <a:t> change the dimension to </a:t>
            </a:r>
            <a:r>
              <a:rPr lang="en-US" altLang="zh-CN" baseline="0" smtClean="0"/>
              <a:t>compare with.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 smtClean="0"/>
              <a:t>the node with minimum y in the following tree</a:t>
            </a:r>
          </a:p>
          <a:p>
            <a:r>
              <a:rPr lang="en-US" altLang="zh-CN" dirty="0" smtClean="0"/>
              <a:t>Function call: </a:t>
            </a:r>
            <a:r>
              <a:rPr lang="en-US" altLang="zh-CN" dirty="0" err="1" smtClean="0"/>
              <a:t>findMin</a:t>
            </a:r>
            <a:r>
              <a:rPr lang="en-US" altLang="zh-CN" dirty="0" smtClean="0"/>
              <a:t>(root, 1,</a:t>
            </a:r>
            <a:r>
              <a:rPr lang="en-US" altLang="zh-CN" baseline="0" dirty="0" smtClean="0"/>
              <a:t> 0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35,60                </a:t>
            </a:r>
            <a:r>
              <a:rPr lang="en-US" altLang="zh-CN" baseline="0" dirty="0" smtClean="0"/>
              <a:t> x</a:t>
            </a:r>
            <a:endParaRPr lang="en-US" altLang="zh-CN" dirty="0" smtClean="0"/>
          </a:p>
          <a:p>
            <a:r>
              <a:rPr lang="en-US" altLang="zh-CN" dirty="0" smtClean="0"/>
              <a:t>       /         \</a:t>
            </a:r>
          </a:p>
          <a:p>
            <a:r>
              <a:rPr lang="en-US" altLang="zh-CN" dirty="0" smtClean="0"/>
              <a:t>   20,45     80,30        y</a:t>
            </a:r>
          </a:p>
          <a:p>
            <a:r>
              <a:rPr lang="en-US" altLang="zh-CN" dirty="0" smtClean="0"/>
              <a:t>   /</a:t>
            </a:r>
            <a:r>
              <a:rPr lang="en-US" altLang="zh-CN" baseline="0" dirty="0" smtClean="0"/>
              <a:t>             /    \</a:t>
            </a:r>
          </a:p>
          <a:p>
            <a:r>
              <a:rPr lang="en-US" altLang="zh-CN" dirty="0" smtClean="0"/>
              <a:t>10,40    50,20  90,60  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dimCmp</a:t>
            </a:r>
            <a:r>
              <a:rPr lang="en-US" altLang="zh-CN" baseline="0" dirty="0" smtClean="0"/>
              <a:t> = min, there is no need to get </a:t>
            </a:r>
            <a:r>
              <a:rPr lang="en-US" altLang="zh-CN" baseline="0" dirty="0" err="1" smtClean="0"/>
              <a:t>rightMin</a:t>
            </a:r>
            <a:r>
              <a:rPr lang="en-US" altLang="zh-CN" baseline="0" dirty="0" smtClean="0"/>
              <a:t>, since it will definitely be larger than min.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k-d </a:t>
            </a:r>
            <a:r>
              <a:rPr lang="en-US" b="1" dirty="0" smtClean="0">
                <a:solidFill>
                  <a:schemeClr val="tx1"/>
                </a:solidFill>
              </a:rPr>
              <a:t>Trees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a k-d tree is and its difference over basic binary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implement search, insertion, and removal for a </a:t>
            </a:r>
            <a:r>
              <a:rPr lang="en-US" smtClean="0"/>
              <a:t>k-d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</a:t>
            </a:r>
            <a:r>
              <a:rPr lang="en-US" altLang="zh-CN" dirty="0" smtClean="0"/>
              <a:t>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r>
              <a:rPr lang="en-US" altLang="zh-CN" sz="2400" dirty="0" smtClean="0"/>
              <a:t>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en-US" altLang="zh-CN" sz="2400" dirty="0" smtClean="0"/>
              <a:t>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r>
              <a:rPr lang="en-US" altLang="zh-CN" sz="2400" dirty="0" smtClean="0"/>
              <a:t>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r>
              <a:rPr lang="en-US" altLang="zh-CN" sz="2400" dirty="0" smtClean="0"/>
              <a:t>0, 10</a:t>
            </a:r>
            <a:endParaRPr lang="zh-CN" alt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r>
              <a:rPr lang="en-US" altLang="zh-CN" sz="2400" dirty="0" smtClean="0"/>
              <a:t>0, 20</a:t>
            </a:r>
            <a:endParaRPr lang="zh-CN" altLang="en-US" sz="2400" dirty="0"/>
          </a:p>
        </p:txBody>
      </p:sp>
      <p:cxnSp>
        <p:nvCxnSpPr>
          <p:cNvPr id="22" name="Straight Connector 21"/>
          <p:cNvCxnSpPr>
            <a:stCxn id="10" idx="2"/>
            <a:endCxn id="21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  <a:endCxn id="20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28916" y="4017875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4516" y="40124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494" y="1752600"/>
            <a:ext cx="3657600" cy="4343400"/>
            <a:chOff x="4821494" y="1752600"/>
            <a:chExt cx="3657600" cy="4343400"/>
          </a:xfrm>
        </p:grpSpPr>
        <p:sp>
          <p:nvSpPr>
            <p:cNvPr id="40" name="Rounded Rectangle 39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</a:t>
              </a:r>
              <a:r>
                <a:rPr lang="en-US" altLang="zh-CN" sz="2400" dirty="0" smtClean="0"/>
                <a:t>0, 30</a:t>
              </a:r>
              <a:endParaRPr lang="zh-CN" altLang="en-US" sz="2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47" name="Straight Connector 46"/>
            <p:cNvCxnSpPr>
              <a:stCxn id="40" idx="2"/>
              <a:endCxn id="41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44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2"/>
              <a:endCxn id="43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2"/>
              <a:endCxn id="45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</a:t>
              </a:r>
              <a:r>
                <a:rPr lang="en-US" altLang="zh-CN" sz="2400" dirty="0" smtClean="0"/>
                <a:t>0, 10</a:t>
              </a:r>
              <a:endParaRPr lang="zh-CN" altLang="en-US" sz="2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0, 20</a:t>
              </a:r>
              <a:endParaRPr lang="zh-CN" altLang="en-US" sz="2400" dirty="0"/>
            </a:p>
          </p:txBody>
        </p:sp>
        <p:cxnSp>
          <p:nvCxnSpPr>
            <p:cNvPr id="55" name="Straight Connector 54"/>
            <p:cNvCxnSpPr>
              <a:stCxn id="45" idx="2"/>
              <a:endCxn id="54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3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5832989" y="40386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18589" y="40331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4904" y="1676400"/>
            <a:ext cx="3657600" cy="4343400"/>
            <a:chOff x="4821494" y="1752600"/>
            <a:chExt cx="3657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</a:t>
              </a:r>
              <a:r>
                <a:rPr lang="en-US" altLang="zh-CN" sz="2400" dirty="0" smtClean="0"/>
                <a:t>0, 30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1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</a:t>
              </a:r>
              <a:r>
                <a:rPr lang="en-US" altLang="zh-CN" sz="2400" dirty="0" smtClean="0"/>
                <a:t>0, 10</a:t>
              </a:r>
              <a:endParaRPr lang="zh-CN" alt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0, 20</a:t>
              </a:r>
              <a:endParaRPr lang="zh-CN" altLang="en-US" sz="2400" dirty="0"/>
            </a:p>
          </p:txBody>
        </p:sp>
        <p:cxnSp>
          <p:nvCxnSpPr>
            <p:cNvPr id="21" name="Straight Connector 20"/>
            <p:cNvCxnSpPr>
              <a:stCxn id="11" idx="2"/>
              <a:endCxn id="20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2"/>
              <a:endCxn id="19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371600" y="3962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20" y="395905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074" y="4724400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36770" y="478328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max 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3612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3612" y="23653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8894" y="32776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8894" y="40427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7866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5306" y="55015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03479" y="1676400"/>
            <a:ext cx="3657600" cy="4343400"/>
            <a:chOff x="4821494" y="1752600"/>
            <a:chExt cx="3657600" cy="4343400"/>
          </a:xfrm>
        </p:grpSpPr>
        <p:sp>
          <p:nvSpPr>
            <p:cNvPr id="34" name="Rounded Rectangle 33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60, 20</a:t>
              </a:r>
              <a:endParaRPr lang="zh-CN" alt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8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7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  <a:endCxn id="39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2"/>
              <a:endCxn id="40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</a:t>
              </a:r>
              <a:r>
                <a:rPr lang="en-US" altLang="zh-CN" sz="2400" dirty="0" smtClean="0"/>
                <a:t>0, 10</a:t>
              </a:r>
              <a:endParaRPr lang="zh-CN" alt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0, 20</a:t>
              </a:r>
              <a:endParaRPr lang="zh-CN" altLang="en-US" sz="2400" dirty="0"/>
            </a:p>
          </p:txBody>
        </p:sp>
        <p:cxnSp>
          <p:nvCxnSpPr>
            <p:cNvPr id="49" name="Straight Connector 48"/>
            <p:cNvCxnSpPr>
              <a:stCxn id="39" idx="2"/>
              <a:endCxn id="48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2"/>
              <a:endCxn id="47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336830" y="4730978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2109" y="47770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600200"/>
            <a:ext cx="3657600" cy="4343400"/>
            <a:chOff x="4821494" y="1752600"/>
            <a:chExt cx="3657600" cy="4343400"/>
          </a:xfrm>
        </p:grpSpPr>
        <p:sp>
          <p:nvSpPr>
            <p:cNvPr id="7" name="Rounded Rectangle 6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60, 20</a:t>
              </a:r>
              <a:endParaRPr lang="zh-CN" alt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3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</a:t>
              </a:r>
              <a:r>
                <a:rPr lang="en-US" altLang="zh-CN" sz="2400" dirty="0" smtClean="0"/>
                <a:t>0, 10</a:t>
              </a:r>
              <a:endParaRPr lang="zh-CN" alt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0, 20</a:t>
              </a:r>
              <a:endParaRPr lang="zh-CN" altLang="en-US" sz="2400" dirty="0"/>
            </a:p>
          </p:txBody>
        </p:sp>
        <p:cxnSp>
          <p:nvCxnSpPr>
            <p:cNvPr id="22" name="Straight Connector 21"/>
            <p:cNvCxnSpPr>
              <a:stCxn id="12" idx="2"/>
              <a:endCxn id="21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0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600200"/>
            <a:ext cx="3657600" cy="4343400"/>
            <a:chOff x="4821494" y="1752600"/>
            <a:chExt cx="3657600" cy="4343400"/>
          </a:xfrm>
        </p:grpSpPr>
        <p:sp>
          <p:nvSpPr>
            <p:cNvPr id="25" name="Rounded Rectangle 24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60, 20</a:t>
              </a:r>
              <a:endParaRPr lang="zh-CN" alt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32" name="Straight Connector 31"/>
            <p:cNvCxnSpPr>
              <a:stCxn id="25" idx="2"/>
              <a:endCxn id="26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2"/>
              <a:endCxn id="27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8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2"/>
              <a:endCxn id="31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16894" y="5638800"/>
              <a:ext cx="10668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7</a:t>
              </a:r>
              <a:r>
                <a:rPr lang="en-US" altLang="zh-CN" sz="2400" dirty="0" smtClean="0"/>
                <a:t>0, 10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70, 10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0" idx="2"/>
              <a:endCxn id="39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2"/>
              <a:endCxn id="38" idx="0"/>
            </p:cNvCxnSpPr>
            <p:nvPr/>
          </p:nvCxnSpPr>
          <p:spPr>
            <a:xfrm>
              <a:off x="6159861" y="5334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9812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9812" y="22891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5094" y="32014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5094" y="396654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47104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1506" y="54253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5279" y="4630212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558" y="46763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6849" y="5422374"/>
            <a:ext cx="1610032" cy="64557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2449" y="548193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min x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86616" y="5389475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5461" y="54057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5248" y="5425388"/>
            <a:ext cx="7457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Leaf!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91632" y="55946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Removal </a:t>
            </a:r>
            <a:r>
              <a:rPr lang="en-US" altLang="zh-CN" dirty="0" smtClean="0"/>
              <a:t>Example: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13156" y="1752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43449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37388" y="25146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r>
              <a:rPr lang="en-US" altLang="zh-CN" sz="2400" dirty="0" smtClean="0"/>
              <a:t>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72032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352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en-US" altLang="zh-CN" sz="2400" dirty="0" smtClean="0"/>
              <a:t>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r>
              <a:rPr lang="en-US" altLang="zh-CN" sz="2400" dirty="0" smtClean="0"/>
              <a:t>0, 30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90, 60</a:t>
            </a:r>
            <a:endParaRPr lang="zh-CN" altLang="en-US" sz="2400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 flipH="1">
            <a:off x="1576849" y="2209800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>
            <a:off x="2546556" y="2209800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flipH="1">
            <a:off x="1066800" y="2971800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2905432" y="2971800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2362200" y="3810000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>
            <a:off x="2905432" y="3810000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28800" y="5638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r>
              <a:rPr lang="en-US" altLang="zh-CN" sz="2400" dirty="0" smtClean="0"/>
              <a:t>0, 10</a:t>
            </a:r>
            <a:endParaRPr lang="zh-CN" alt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67" y="4876800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r>
              <a:rPr lang="en-US" altLang="zh-CN" sz="2400" dirty="0" smtClean="0"/>
              <a:t>0, 20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1871767" y="4572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>
            <a:off x="1871767" y="5334000"/>
            <a:ext cx="490433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812" y="16709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9812" y="243606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094" y="3348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5094" y="411347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4857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506" y="55723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1676400"/>
            <a:ext cx="1610032" cy="6455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16709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76800" y="1752600"/>
            <a:ext cx="3657600" cy="3581400"/>
            <a:chOff x="4821494" y="1752600"/>
            <a:chExt cx="36576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6301250" y="17526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50, 30</a:t>
              </a:r>
              <a:endParaRPr lang="zh-CN" altLang="en-US" sz="2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31543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25482" y="2514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6</a:t>
              </a:r>
              <a:r>
                <a:rPr lang="en-US" altLang="zh-CN" sz="2400" dirty="0" smtClean="0"/>
                <a:t>0, 80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60126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21494" y="3352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16894" y="4114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60, 20</a:t>
              </a:r>
              <a:endParaRPr lang="zh-CN" alt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12294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40" name="Straight Connector 39"/>
            <p:cNvCxnSpPr>
              <a:stCxn id="33" idx="2"/>
              <a:endCxn id="34" idx="0"/>
            </p:cNvCxnSpPr>
            <p:nvPr/>
          </p:nvCxnSpPr>
          <p:spPr>
            <a:xfrm flipH="1">
              <a:off x="5864943" y="2209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6834650" y="2209800"/>
              <a:ext cx="924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7" idx="0"/>
            </p:cNvCxnSpPr>
            <p:nvPr/>
          </p:nvCxnSpPr>
          <p:spPr>
            <a:xfrm flipH="1">
              <a:off x="5354894" y="2971800"/>
              <a:ext cx="510049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6" idx="0"/>
            </p:cNvCxnSpPr>
            <p:nvPr/>
          </p:nvCxnSpPr>
          <p:spPr>
            <a:xfrm flipH="1">
              <a:off x="7193526" y="2971800"/>
              <a:ext cx="565356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6650294" y="3810000"/>
              <a:ext cx="543232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2"/>
              <a:endCxn id="39" idx="0"/>
            </p:cNvCxnSpPr>
            <p:nvPr/>
          </p:nvCxnSpPr>
          <p:spPr>
            <a:xfrm>
              <a:off x="7193526" y="3810000"/>
              <a:ext cx="75216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626461" y="4876800"/>
              <a:ext cx="1066800" cy="457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70, 10</a:t>
              </a:r>
              <a:endParaRPr lang="zh-CN" altLang="en-US" sz="2400" dirty="0"/>
            </a:p>
          </p:txBody>
        </p:sp>
        <p:cxnSp>
          <p:nvCxnSpPr>
            <p:cNvPr id="48" name="Straight Connector 47"/>
            <p:cNvCxnSpPr>
              <a:stCxn id="38" idx="2"/>
              <a:endCxn id="47" idx="0"/>
            </p:cNvCxnSpPr>
            <p:nvPr/>
          </p:nvCxnSpPr>
          <p:spPr>
            <a:xfrm flipH="1">
              <a:off x="6159861" y="4572000"/>
              <a:ext cx="490433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Different from the basic BST, because it may not be the left-most descendent.</a:t>
            </a:r>
          </a:p>
          <a:p>
            <a:endParaRPr lang="zh-CN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9600" y="2455635"/>
            <a:ext cx="4346752" cy="2121247"/>
            <a:chOff x="1066800" y="2645718"/>
            <a:chExt cx="4346752" cy="2121247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2705100"/>
              <a:ext cx="3886200" cy="2057400"/>
              <a:chOff x="5029200" y="3657600"/>
              <a:chExt cx="3886200" cy="2057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92834" y="3657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35, 60</a:t>
                </a:r>
                <a:endParaRPr lang="zh-CN" alt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23127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20, 45</a:t>
                </a:r>
                <a:endParaRPr lang="zh-CN" alt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96432" y="44196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80, 30</a:t>
                </a:r>
                <a:endParaRPr lang="zh-CN" altLang="en-US" sz="2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029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</a:t>
                </a:r>
                <a:r>
                  <a:rPr lang="en-US" altLang="zh-CN" sz="2400" dirty="0" smtClean="0"/>
                  <a:t>0, 40</a:t>
                </a:r>
                <a:endParaRPr lang="zh-CN" altLang="en-US" sz="2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5532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5</a:t>
                </a:r>
                <a:r>
                  <a:rPr lang="en-US" altLang="zh-CN" sz="2400" dirty="0" smtClean="0"/>
                  <a:t>0, 20</a:t>
                </a:r>
                <a:endParaRPr lang="zh-CN" altLang="en-US" sz="2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848600" y="5257800"/>
                <a:ext cx="10668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90, 60</a:t>
                </a:r>
                <a:endParaRPr lang="zh-CN" altLang="en-US" sz="2400" dirty="0"/>
              </a:p>
            </p:txBody>
          </p:sp>
          <p:cxnSp>
            <p:nvCxnSpPr>
              <p:cNvPr id="12" name="Straight Connector 11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056527" y="4114800"/>
                <a:ext cx="969707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8" idx="0"/>
              </p:cNvCxnSpPr>
              <p:nvPr/>
            </p:nvCxnSpPr>
            <p:spPr>
              <a:xfrm>
                <a:off x="7026234" y="4114800"/>
                <a:ext cx="603598" cy="30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  <a:endCxn id="9" idx="0"/>
              </p:cNvCxnSpPr>
              <p:nvPr/>
            </p:nvCxnSpPr>
            <p:spPr>
              <a:xfrm flipH="1">
                <a:off x="5562600" y="4876800"/>
                <a:ext cx="493927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7086600" y="4876800"/>
                <a:ext cx="543232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1" idx="0"/>
              </p:cNvCxnSpPr>
              <p:nvPr/>
            </p:nvCxnSpPr>
            <p:spPr>
              <a:xfrm>
                <a:off x="7629832" y="4876800"/>
                <a:ext cx="752168" cy="381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072540" y="33864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7822" y="4305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26457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6150" y="2438400"/>
            <a:ext cx="34357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Find the node with minimum</a:t>
            </a:r>
          </a:p>
          <a:p>
            <a:r>
              <a:rPr lang="en-US" altLang="zh-CN" sz="2400" dirty="0" smtClean="0"/>
              <a:t>value in dimension y</a:t>
            </a:r>
            <a:endParaRPr lang="zh-CN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941727" y="4039017"/>
            <a:ext cx="1412988" cy="6477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Minimum Value in a Dimension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*root,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dimension for comparison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if(!root) return NULL;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 *min = 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(root-&gt;left,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(dim+1)%numDim);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dim) {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(root-&gt;right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(dim+1)%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numDim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min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rightMin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(min, root,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dimCmp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minNode</a:t>
            </a:r>
            <a:r>
              <a:rPr lang="en-US" altLang="zh-CN" sz="2400" dirty="0">
                <a:cs typeface="Courier New" panose="02070309020205020404" pitchFamily="49" charset="0"/>
              </a:rPr>
              <a:t> takes two nodes and a </a:t>
            </a:r>
            <a:r>
              <a:rPr lang="en-US" altLang="zh-CN" sz="2400" dirty="0" smtClean="0">
                <a:cs typeface="Courier New" panose="02070309020205020404" pitchFamily="49" charset="0"/>
              </a:rPr>
              <a:t>dimension as </a:t>
            </a:r>
            <a:r>
              <a:rPr lang="en-US" altLang="zh-CN" sz="2400" dirty="0">
                <a:cs typeface="Courier New" panose="02070309020205020404" pitchFamily="49" charset="0"/>
              </a:rPr>
              <a:t>input, and returns the node with the smaller value in that </a:t>
            </a:r>
            <a:r>
              <a:rPr lang="en-US" altLang="zh-CN" sz="2400" dirty="0" smtClean="0">
                <a:cs typeface="Courier New" panose="02070309020205020404" pitchFamily="49" charset="0"/>
              </a:rPr>
              <a:t>dimension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Range 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Buy ticket for travel between certain dates and certain times</a:t>
            </a:r>
          </a:p>
          <a:p>
            <a:pPr lvl="1"/>
            <a:r>
              <a:rPr lang="en-US" altLang="zh-CN" dirty="0" smtClean="0"/>
              <a:t>Look for </a:t>
            </a:r>
            <a:r>
              <a:rPr lang="en-US" altLang="zh-CN" dirty="0"/>
              <a:t>apartments within certain price </a:t>
            </a:r>
            <a:r>
              <a:rPr lang="en-US" altLang="zh-CN" dirty="0" smtClean="0"/>
              <a:t>range, certain districts, and number of bedrooms</a:t>
            </a:r>
          </a:p>
          <a:p>
            <a:pPr lvl="1"/>
            <a:r>
              <a:rPr lang="en-US" altLang="zh-CN" dirty="0" smtClean="0"/>
              <a:t>Find all restaurants near you</a:t>
            </a:r>
          </a:p>
          <a:p>
            <a:endParaRPr lang="en-US" altLang="zh-CN" dirty="0"/>
          </a:p>
          <a:p>
            <a:r>
              <a:rPr lang="en-US" altLang="zh-CN" dirty="0" smtClean="0"/>
              <a:t>k-d tree supports efficient range search, which is similar to that of basic BST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Range </a:t>
            </a:r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(node *root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Key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[], Key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List results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 smtClean="0"/>
              <a:t>Cycle through the dimensions as we go down the level</a:t>
            </a:r>
          </a:p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 smtClean="0"/>
              <a:t> holds two values (min, max) per dimension</a:t>
            </a:r>
          </a:p>
          <a:p>
            <a:pPr lvl="1"/>
            <a:r>
              <a:rPr lang="en-US" altLang="zh-CN" dirty="0" smtClean="0"/>
              <a:t>Define a hyper-cube</a:t>
            </a:r>
          </a:p>
          <a:p>
            <a:pPr lvl="1"/>
            <a:r>
              <a:rPr lang="en-US" altLang="zh-CN" dirty="0" smtClean="0"/>
              <a:t>min of dimension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 smtClean="0"/>
              <a:t> at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[2*j]</a:t>
            </a:r>
            <a:r>
              <a:rPr lang="en-US" altLang="zh-CN" dirty="0" smtClean="0"/>
              <a:t>, max at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searchRange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[2*j+1]</a:t>
            </a:r>
          </a:p>
          <a:p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/>
              <a:t> holds </a:t>
            </a:r>
            <a:r>
              <a:rPr lang="en-US" altLang="zh-CN" dirty="0" smtClean="0"/>
              <a:t>lower bound and upper bound </a:t>
            </a:r>
            <a:r>
              <a:rPr lang="en-US" altLang="zh-CN" dirty="0"/>
              <a:t>per </a:t>
            </a:r>
            <a:r>
              <a:rPr lang="en-US" altLang="zh-CN" dirty="0" smtClean="0"/>
              <a:t>dimension for the tree rooted at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Need </a:t>
            </a:r>
            <a:r>
              <a:rPr lang="en-US" altLang="zh-CN" dirty="0"/>
              <a:t>to be updated as we go down the </a:t>
            </a:r>
            <a:r>
              <a:rPr lang="en-US" altLang="zh-CN" dirty="0" smtClean="0"/>
              <a:t>levels</a:t>
            </a:r>
          </a:p>
          <a:p>
            <a:pPr lvl="1"/>
            <a:r>
              <a:rPr lang="en-US" altLang="zh-CN" dirty="0" smtClean="0"/>
              <a:t>Need to check if a search range overlaps a subtree range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Multidimensional </a:t>
            </a:r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Example applications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find </a:t>
                </a:r>
                <a:r>
                  <a:rPr lang="en-US" altLang="zh-CN" dirty="0"/>
                  <a:t>person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last name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first name</a:t>
                </a:r>
                <a:r>
                  <a:rPr lang="en-US" altLang="zh-CN" dirty="0"/>
                  <a:t> (2D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find </a:t>
                </a:r>
                <a:r>
                  <a:rPr lang="en-US" altLang="zh-CN" dirty="0"/>
                  <a:t>location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latitude</a:t>
                </a:r>
                <a:r>
                  <a:rPr lang="en-US" altLang="zh-CN" dirty="0"/>
                  <a:t>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longitude</a:t>
                </a:r>
                <a:r>
                  <a:rPr lang="en-US" altLang="zh-CN" dirty="0"/>
                  <a:t> (2D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find </a:t>
                </a:r>
                <a:r>
                  <a:rPr lang="en-US" altLang="zh-CN" dirty="0"/>
                  <a:t>book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author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title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year published</a:t>
                </a:r>
                <a:r>
                  <a:rPr lang="en-US" altLang="zh-CN" dirty="0"/>
                  <a:t> (3D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find </a:t>
                </a:r>
                <a:r>
                  <a:rPr lang="en-US" altLang="zh-CN" dirty="0"/>
                  <a:t>restaurant by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cuisine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popularity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sanitation</a:t>
                </a:r>
                <a:r>
                  <a:rPr lang="en-US" altLang="zh-CN" dirty="0"/>
                  <a:t>,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price</a:t>
                </a:r>
                <a:r>
                  <a:rPr lang="en-US" altLang="zh-CN" dirty="0"/>
                  <a:t> (5D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Solution: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-d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insert </a:t>
                </a:r>
                <a:r>
                  <a:rPr lang="en-US" altLang="zh-CN" dirty="0"/>
                  <a:t>and search </a:t>
                </a:r>
                <a:r>
                  <a:rPr lang="en-US" altLang="zh-CN" dirty="0" smtClean="0"/>
                  <a:t>times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-d Tree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k-d tree is a </a:t>
            </a:r>
            <a:r>
              <a:rPr lang="en-US" altLang="zh-CN" b="1" dirty="0" smtClean="0">
                <a:solidFill>
                  <a:srgbClr val="C00000"/>
                </a:solidFill>
              </a:rPr>
              <a:t>binary search tree</a:t>
            </a:r>
          </a:p>
          <a:p>
            <a:r>
              <a:rPr lang="en-US" altLang="zh-CN" dirty="0"/>
              <a:t>At each level, keys from a different </a:t>
            </a:r>
            <a:r>
              <a:rPr lang="en-US" altLang="zh-CN" dirty="0" smtClean="0"/>
              <a:t>search dimension </a:t>
            </a:r>
            <a:r>
              <a:rPr lang="en-US" altLang="zh-CN" dirty="0"/>
              <a:t>is used as the </a:t>
            </a:r>
            <a:r>
              <a:rPr lang="en-US" altLang="zh-CN" b="1" dirty="0" smtClean="0">
                <a:solidFill>
                  <a:srgbClr val="0000FF"/>
                </a:solidFill>
              </a:rPr>
              <a:t>discriminator</a:t>
            </a:r>
          </a:p>
          <a:p>
            <a:pPr lvl="1"/>
            <a:r>
              <a:rPr lang="en-US" altLang="zh-CN" dirty="0" smtClean="0"/>
              <a:t>Nodes </a:t>
            </a:r>
            <a:r>
              <a:rPr lang="en-US" altLang="zh-CN" dirty="0"/>
              <a:t>on the left subtree of a node have keys with value &lt; </a:t>
            </a:r>
            <a:r>
              <a:rPr lang="en-US" altLang="zh-CN" dirty="0" smtClean="0"/>
              <a:t>the node’s </a:t>
            </a:r>
            <a:r>
              <a:rPr lang="en-US" altLang="zh-CN" dirty="0"/>
              <a:t>key value </a:t>
            </a:r>
            <a:r>
              <a:rPr lang="en-US" altLang="zh-CN" b="1" dirty="0">
                <a:solidFill>
                  <a:srgbClr val="C00000"/>
                </a:solidFill>
              </a:rPr>
              <a:t>along this </a:t>
            </a:r>
            <a:r>
              <a:rPr lang="en-US" altLang="zh-CN" b="1" dirty="0" smtClean="0">
                <a:solidFill>
                  <a:srgbClr val="C00000"/>
                </a:solidFill>
              </a:rPr>
              <a:t>dimension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Nodes </a:t>
            </a:r>
            <a:r>
              <a:rPr lang="en-US" altLang="zh-CN" dirty="0"/>
              <a:t>on the right subtree have keys with value </a:t>
            </a:r>
            <a:r>
              <a:rPr lang="en-US" altLang="zh-CN" dirty="0">
                <a:solidFill>
                  <a:srgbClr val="0000FF"/>
                </a:solidFill>
              </a:rPr>
              <a:t>≥</a:t>
            </a:r>
            <a:r>
              <a:rPr lang="en-US" altLang="zh-CN" dirty="0" smtClean="0"/>
              <a:t> </a:t>
            </a:r>
            <a:r>
              <a:rPr lang="en-US" altLang="zh-CN" dirty="0"/>
              <a:t>the node’s </a:t>
            </a:r>
            <a:r>
              <a:rPr lang="en-US" altLang="zh-CN" dirty="0" smtClean="0"/>
              <a:t>key value </a:t>
            </a:r>
            <a:r>
              <a:rPr lang="en-US" altLang="zh-CN" b="1" dirty="0">
                <a:solidFill>
                  <a:srgbClr val="C00000"/>
                </a:solidFill>
              </a:rPr>
              <a:t>along this </a:t>
            </a:r>
            <a:r>
              <a:rPr lang="en-US" altLang="zh-CN" b="1" dirty="0" smtClean="0">
                <a:solidFill>
                  <a:srgbClr val="C00000"/>
                </a:solidFill>
              </a:rPr>
              <a:t>dimension</a:t>
            </a:r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rgbClr val="0000FF"/>
                </a:solidFill>
              </a:rPr>
              <a:t>cycle</a:t>
            </a:r>
            <a:r>
              <a:rPr lang="en-US" altLang="zh-CN" dirty="0"/>
              <a:t> through the dimensions as we go down the </a:t>
            </a:r>
            <a:r>
              <a:rPr lang="en-US" altLang="zh-CN" dirty="0" smtClean="0"/>
              <a:t>tree</a:t>
            </a:r>
            <a:endParaRPr lang="en-US" altLang="zh-CN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example, given keys consisting of x- and y-coordinates, level </a:t>
            </a:r>
            <a:r>
              <a:rPr lang="en-US" altLang="zh-CN" dirty="0" smtClean="0"/>
              <a:t>0 discriminates </a:t>
            </a:r>
            <a:r>
              <a:rPr lang="en-US" altLang="zh-CN" dirty="0"/>
              <a:t>by the x-coordinate, level 1 by the y-coordinate</a:t>
            </a:r>
            <a:r>
              <a:rPr lang="en-US" altLang="zh-CN" dirty="0" smtClean="0"/>
              <a:t>, level </a:t>
            </a:r>
            <a:r>
              <a:rPr lang="en-US" altLang="zh-CN" dirty="0"/>
              <a:t>2 again by the x-coordinate, </a:t>
            </a:r>
            <a:r>
              <a:rPr lang="en-US" altLang="zh-CN" dirty="0" smtClean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k-d tree for points in a 2-D plane</a:t>
            </a:r>
            <a:endParaRPr lang="zh-CN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834" y="2268794"/>
            <a:ext cx="3765656" cy="3603071"/>
            <a:chOff x="513834" y="2268794"/>
            <a:chExt cx="3765656" cy="360307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14400" y="5410200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914400" y="2286000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8568" y="5410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834" y="226879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90800" y="2385540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90092" y="350262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29581" y="2847205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2730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590800" y="4410636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34193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0592" y="350073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4640" y="236220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623" y="426720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</a:t>
              </a:r>
              <a:endParaRPr lang="zh-CN" altLang="en-US" sz="24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634750" y="2870233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4363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43445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38743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38554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477735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470262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287023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2795497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15762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15572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76800" y="2438618"/>
            <a:ext cx="2895600" cy="2590582"/>
            <a:chOff x="5791200" y="2177467"/>
            <a:chExt cx="2895600" cy="2590582"/>
          </a:xfrm>
        </p:grpSpPr>
        <p:sp>
          <p:nvSpPr>
            <p:cNvPr id="35" name="Oval 34"/>
            <p:cNvSpPr/>
            <p:nvPr/>
          </p:nvSpPr>
          <p:spPr>
            <a:xfrm>
              <a:off x="7085301" y="217746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29400" y="29726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91200" y="3690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6559640" y="2492598"/>
              <a:ext cx="579729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6088620" y="3302906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850151" y="28956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7400432" y="2492598"/>
              <a:ext cx="506379" cy="4596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96425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6559640" y="3302906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423951" y="3657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7721371" y="3225840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338351" y="3613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40" idx="5"/>
              <a:endCxn id="46" idx="1"/>
            </p:cNvCxnSpPr>
            <p:nvPr/>
          </p:nvCxnSpPr>
          <p:spPr>
            <a:xfrm>
              <a:off x="8180391" y="3225840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04751" y="4419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37" idx="5"/>
              <a:endCxn id="48" idx="1"/>
            </p:cNvCxnSpPr>
            <p:nvPr/>
          </p:nvCxnSpPr>
          <p:spPr>
            <a:xfrm>
              <a:off x="6088620" y="3987571"/>
              <a:ext cx="167160" cy="4830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7543800" y="1905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dimension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980070" y="2278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80070" y="30435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5352" y="3805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352" y="441094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</a:t>
            </a:r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If new item’s key is equal to the root’s key, return;</a:t>
            </a:r>
          </a:p>
          <a:p>
            <a:r>
              <a:rPr lang="en-US" altLang="zh-CN" sz="3800" dirty="0" smtClean="0"/>
              <a:t>If new item has a key smaller than that of root’s along the dimension of the current level, recursive call on left subtree</a:t>
            </a:r>
          </a:p>
          <a:p>
            <a:r>
              <a:rPr lang="en-US" altLang="zh-CN" sz="3800" dirty="0" smtClean="0"/>
              <a:t>Else, recursive call on the right subtree</a:t>
            </a:r>
          </a:p>
          <a:p>
            <a:r>
              <a:rPr lang="en-US" altLang="zh-CN" sz="3800" dirty="0" smtClean="0"/>
              <a:t>In recursive call, cyclically increment the dimension</a:t>
            </a:r>
          </a:p>
          <a:p>
            <a:endParaRPr lang="en-US" altLang="zh-CN" sz="34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insert(node 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root-&gt;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equal in all</a:t>
            </a:r>
            <a:b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                      // dimensions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root-&gt;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left, item, 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item, </a:t>
            </a:r>
            <a:r>
              <a:rPr lang="en-US" altLang="zh-CN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33800"/>
            <a:ext cx="36727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400" dirty="0" smtClean="0"/>
              <a:t> refers to the dimension of</a:t>
            </a:r>
            <a:br>
              <a:rPr lang="en-US" altLang="zh-CN" sz="2400" dirty="0" smtClean="0"/>
            </a:br>
            <a:r>
              <a:rPr lang="en-US" altLang="zh-CN" sz="2400" dirty="0" smtClean="0"/>
              <a:t>the root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3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 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altLang="zh-CN" dirty="0" smtClean="0"/>
              <a:t>Insert H</a:t>
            </a:r>
          </a:p>
          <a:p>
            <a:r>
              <a:rPr lang="en-US" altLang="zh-CN" dirty="0" smtClean="0"/>
              <a:t>Initial function call: insert(A, H, 0) // 0 indicates dimension 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834" y="2589909"/>
            <a:ext cx="3765656" cy="3586756"/>
            <a:chOff x="513834" y="2589909"/>
            <a:chExt cx="3765656" cy="35867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14400" y="5731315"/>
              <a:ext cx="335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914400" y="2607115"/>
              <a:ext cx="0" cy="3124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8568" y="57150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834" y="25899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2706655"/>
              <a:ext cx="0" cy="302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490092" y="38237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929581" y="3168320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72905" y="305157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90800" y="4731751"/>
              <a:ext cx="1676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52800" y="466305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592" y="3821850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4640" y="268331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1623" y="458831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</a:t>
              </a:r>
              <a:endParaRPr lang="zh-CN" alt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34750" y="3191348"/>
              <a:ext cx="0" cy="253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62100" y="475745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750" y="475556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58540" y="2708549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9040" y="2706655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829747" y="5098473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570" y="502373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</a:t>
              </a:r>
              <a:endParaRPr lang="zh-CN" alt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61733" y="3191348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556" y="311661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G</a:t>
              </a:r>
              <a:endParaRPr lang="zh-CN" alt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43100" y="3478735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4750" y="347684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H</a:t>
              </a:r>
              <a:endParaRPr lang="zh-CN" alt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76800" y="3124418"/>
            <a:ext cx="2895600" cy="1861133"/>
            <a:chOff x="4876800" y="2895818"/>
            <a:chExt cx="2895600" cy="1861133"/>
          </a:xfrm>
        </p:grpSpPr>
        <p:sp>
          <p:nvSpPr>
            <p:cNvPr id="30" name="Oval 29"/>
            <p:cNvSpPr/>
            <p:nvPr/>
          </p:nvSpPr>
          <p:spPr>
            <a:xfrm>
              <a:off x="6170901" y="289581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44085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315000" y="3210949"/>
              <a:ext cx="909969" cy="866968"/>
              <a:chOff x="5315000" y="3210949"/>
              <a:chExt cx="909969" cy="86696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15000" y="369101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1" idx="7"/>
              </p:cNvCxnSpPr>
              <p:nvPr/>
            </p:nvCxnSpPr>
            <p:spPr>
              <a:xfrm flipH="1">
                <a:off x="5645240" y="3210949"/>
                <a:ext cx="579729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stCxn id="31" idx="3"/>
              <a:endCxn id="32" idx="7"/>
            </p:cNvCxnSpPr>
            <p:nvPr/>
          </p:nvCxnSpPr>
          <p:spPr>
            <a:xfrm flipH="1">
              <a:off x="5174220" y="4021257"/>
              <a:ext cx="197440" cy="438274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486032" y="3210949"/>
              <a:ext cx="836619" cy="789902"/>
              <a:chOff x="6486032" y="3210949"/>
              <a:chExt cx="836619" cy="7899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5751" y="3613951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1"/>
              </p:cNvCxnSpPr>
              <p:nvPr/>
            </p:nvCxnSpPr>
            <p:spPr>
              <a:xfrm>
                <a:off x="6486032" y="3210949"/>
                <a:ext cx="506379" cy="459662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782025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1" idx="5"/>
              <a:endCxn id="37" idx="1"/>
            </p:cNvCxnSpPr>
            <p:nvPr/>
          </p:nvCxnSpPr>
          <p:spPr>
            <a:xfrm>
              <a:off x="5645240" y="4021257"/>
              <a:ext cx="187814" cy="4057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509551" y="4375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5" idx="3"/>
              <a:endCxn id="39" idx="7"/>
            </p:cNvCxnSpPr>
            <p:nvPr/>
          </p:nvCxnSpPr>
          <p:spPr>
            <a:xfrm flipH="1">
              <a:off x="6806971" y="3944191"/>
              <a:ext cx="185440" cy="482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423951" y="4332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>
              <a:stCxn id="35" idx="5"/>
              <a:endCxn id="41" idx="1"/>
            </p:cNvCxnSpPr>
            <p:nvPr/>
          </p:nvCxnSpPr>
          <p:spPr>
            <a:xfrm>
              <a:off x="7265991" y="3944191"/>
              <a:ext cx="208989" cy="4391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74220" y="4953000"/>
            <a:ext cx="464580" cy="704278"/>
            <a:chOff x="5174220" y="4782122"/>
            <a:chExt cx="464580" cy="704278"/>
          </a:xfrm>
        </p:grpSpPr>
        <p:sp>
          <p:nvSpPr>
            <p:cNvPr id="43" name="Oval 42"/>
            <p:cNvSpPr/>
            <p:nvPr/>
          </p:nvSpPr>
          <p:spPr>
            <a:xfrm>
              <a:off x="5290351" y="5137951"/>
              <a:ext cx="348449" cy="34844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32" idx="5"/>
              <a:endCxn id="43" idx="1"/>
            </p:cNvCxnSpPr>
            <p:nvPr/>
          </p:nvCxnSpPr>
          <p:spPr>
            <a:xfrm>
              <a:off x="5174220" y="4782122"/>
              <a:ext cx="167160" cy="406858"/>
            </a:xfrm>
            <a:prstGeom prst="line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696200" y="2590800"/>
            <a:ext cx="973343" cy="2362200"/>
            <a:chOff x="7696200" y="2362200"/>
            <a:chExt cx="973343" cy="2362200"/>
          </a:xfrm>
        </p:grpSpPr>
        <p:sp>
          <p:nvSpPr>
            <p:cNvPr id="45" name="TextBox 44"/>
            <p:cNvSpPr txBox="1"/>
            <p:nvPr/>
          </p:nvSpPr>
          <p:spPr>
            <a:xfrm>
              <a:off x="7696200" y="2362200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dimen</a:t>
              </a:r>
              <a:r>
                <a:rPr lang="en-US" altLang="zh-CN" sz="2400" dirty="0" smtClean="0"/>
                <a:t>.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80070" y="2735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80070" y="3500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y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95352" y="4262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x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</a:t>
            </a:r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Search works similarly to </a:t>
            </a:r>
            <a:r>
              <a:rPr lang="en-US" altLang="zh-CN" dirty="0" smtClean="0"/>
              <a:t>insert</a:t>
            </a:r>
          </a:p>
          <a:p>
            <a:pPr lvl="1"/>
            <a:r>
              <a:rPr lang="en-US" altLang="zh-CN" dirty="0"/>
              <a:t>In recursive call, cyclically increment the </a:t>
            </a:r>
            <a:r>
              <a:rPr lang="en-US" altLang="zh-CN" dirty="0" smtClean="0"/>
              <a:t>dimension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*search(node *root,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 k,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dim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if(k 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root-&gt;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root;</a:t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if(k[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root-&gt;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search(root-&gt;left,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k,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(dim+1)%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search(root-&gt;right, 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k,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dim+1)%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numDim</a:t>
            </a: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Time complexities of insert and search are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19129"/>
                <a:ext cx="6397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Remove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If the node is a leaf, simply remove it (e.g., remove (50,50))</a:t>
            </a:r>
          </a:p>
          <a:p>
            <a:r>
              <a:rPr lang="en-US" altLang="zh-CN" dirty="0" smtClean="0"/>
              <a:t>If the node has only one child, can we do the same thing as BST (i.e., connect the node’s parent to the node’s child)?</a:t>
            </a:r>
          </a:p>
          <a:p>
            <a:pPr lvl="1"/>
            <a:r>
              <a:rPr lang="en-US" altLang="zh-CN" dirty="0" smtClean="0"/>
              <a:t>Consider remove (60, 80)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1756" y="3662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35, 60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272049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20, 45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65988" y="44240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r>
              <a:rPr lang="en-US" altLang="zh-CN" sz="2400" dirty="0" smtClean="0"/>
              <a:t>0, 80</a:t>
            </a:r>
            <a:endParaRPr lang="zh-CN" alt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00632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80, 40</a:t>
            </a:r>
            <a:endParaRPr lang="zh-CN" alt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262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en-US" altLang="zh-CN" sz="2400" dirty="0" smtClean="0"/>
              <a:t>0, 35</a:t>
            </a:r>
            <a:endParaRPr lang="zh-CN" alt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r>
              <a:rPr lang="en-US" altLang="zh-CN" sz="2400" dirty="0" smtClean="0"/>
              <a:t>0, 50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024265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90, 60</a:t>
            </a:r>
            <a:endParaRPr lang="zh-CN" altLang="en-US" sz="2400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1805449" y="4119265"/>
            <a:ext cx="969707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2775156" y="4119265"/>
            <a:ext cx="924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1295400" y="4881265"/>
            <a:ext cx="510049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3134032" y="4881265"/>
            <a:ext cx="565356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590800" y="5719465"/>
            <a:ext cx="543232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134032" y="5719465"/>
            <a:ext cx="752168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8678" y="3200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dimension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4948" y="3573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948" y="433893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230" y="5257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230" y="59436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674" y="44363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5" idx="2"/>
            <a:endCxn id="8" idx="0"/>
          </p:cNvCxnSpPr>
          <p:nvPr/>
        </p:nvCxnSpPr>
        <p:spPr>
          <a:xfrm>
            <a:off x="2775156" y="4119265"/>
            <a:ext cx="358876" cy="1143000"/>
          </a:xfrm>
          <a:prstGeom prst="line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29200" y="3657600"/>
            <a:ext cx="3886200" cy="2057400"/>
            <a:chOff x="5029200" y="3657600"/>
            <a:chExt cx="3886200" cy="2057400"/>
          </a:xfrm>
        </p:grpSpPr>
        <p:sp>
          <p:nvSpPr>
            <p:cNvPr id="32" name="Rounded Rectangle 31"/>
            <p:cNvSpPr/>
            <p:nvPr/>
          </p:nvSpPr>
          <p:spPr>
            <a:xfrm>
              <a:off x="6492834" y="3657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35, 60</a:t>
              </a:r>
              <a:endParaRPr lang="zh-CN" alt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23127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20, 45</a:t>
              </a:r>
              <a:endParaRPr lang="zh-CN" altLang="en-US" sz="2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96432" y="4419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80, 40</a:t>
              </a:r>
              <a:endParaRPr lang="zh-CN" altLang="en-US" sz="24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9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r>
                <a:rPr lang="en-US" altLang="zh-CN" sz="2400" dirty="0" smtClean="0"/>
                <a:t>0, 35</a:t>
              </a:r>
              <a:endParaRPr lang="zh-CN" alt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532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</a:t>
              </a:r>
              <a:r>
                <a:rPr lang="en-US" altLang="zh-CN" sz="2400" dirty="0" smtClean="0"/>
                <a:t>0, 50</a:t>
              </a:r>
              <a:endParaRPr lang="zh-CN" alt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48600" y="5257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90, 60</a:t>
              </a:r>
              <a:endParaRPr lang="zh-CN" altLang="en-US" sz="2400" dirty="0"/>
            </a:p>
          </p:txBody>
        </p: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6056527" y="4114800"/>
              <a:ext cx="969707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5" idx="0"/>
            </p:cNvCxnSpPr>
            <p:nvPr/>
          </p:nvCxnSpPr>
          <p:spPr>
            <a:xfrm>
              <a:off x="7026234" y="4114800"/>
              <a:ext cx="603598" cy="304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6" idx="0"/>
            </p:cNvCxnSpPr>
            <p:nvPr/>
          </p:nvCxnSpPr>
          <p:spPr>
            <a:xfrm flipH="1">
              <a:off x="5562600" y="4876800"/>
              <a:ext cx="493927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 flipH="1">
              <a:off x="7086600" y="4876800"/>
              <a:ext cx="543232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2"/>
              <a:endCxn id="38" idx="0"/>
            </p:cNvCxnSpPr>
            <p:nvPr/>
          </p:nvCxnSpPr>
          <p:spPr>
            <a:xfrm>
              <a:off x="7629832" y="4876800"/>
              <a:ext cx="752168" cy="381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>
            <a:off x="4308988" y="4876800"/>
            <a:ext cx="796412" cy="29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6914" y="2743200"/>
            <a:ext cx="16030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Answer: 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-d Tree </a:t>
            </a:r>
            <a:r>
              <a:rPr lang="en-US" altLang="zh-CN" dirty="0" smtClean="0"/>
              <a:t>Removal of Non-leaf Node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If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to be removed has right subtree,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in right subtree with the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minimum</a:t>
                </a:r>
                <a:r>
                  <a:rPr lang="en-US" altLang="zh-CN" dirty="0" smtClean="0"/>
                  <a:t> value of the current dimension</a:t>
                </a:r>
              </a:p>
              <a:p>
                <a:pPr lvl="1"/>
                <a:r>
                  <a:rPr lang="en-US" altLang="zh-CN" dirty="0" smtClean="0"/>
                  <a:t>Replace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with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Recurse</a:t>
                </a:r>
                <a:r>
                  <a:rPr lang="en-US" altLang="zh-CN" dirty="0" smtClean="0"/>
                  <a:t>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until a leaf is reached. Then remove the leaf</a:t>
                </a:r>
              </a:p>
              <a:p>
                <a:r>
                  <a:rPr lang="en-US" altLang="zh-CN" dirty="0" smtClean="0"/>
                  <a:t>Else, find the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in left subtree with the 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maximum</a:t>
                </a:r>
                <a:r>
                  <a:rPr lang="en-US" altLang="zh-CN" dirty="0" smtClean="0"/>
                  <a:t> value of the current dimension. Then replace and </a:t>
                </a:r>
                <a:r>
                  <a:rPr lang="en-US" altLang="zh-CN" dirty="0" err="1" smtClean="0"/>
                  <a:t>recurse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34509</TotalTime>
  <Words>1110</Words>
  <Application>Microsoft Office PowerPoint</Application>
  <PresentationFormat>On-screen Show (4:3)</PresentationFormat>
  <Paragraphs>294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Multidimensional Search</vt:lpstr>
      <vt:lpstr>k-d Tree</vt:lpstr>
      <vt:lpstr>Example</vt:lpstr>
      <vt:lpstr>k-d Tree Insert</vt:lpstr>
      <vt:lpstr>Insert Example</vt:lpstr>
      <vt:lpstr>k-d Tree Search</vt:lpstr>
      <vt:lpstr>k-d Tree Remove</vt:lpstr>
      <vt:lpstr>k-d Tree Removal of Non-leaf Node</vt:lpstr>
      <vt:lpstr>k-d Tree Removal Example</vt:lpstr>
      <vt:lpstr>k-d Tree Removal Example</vt:lpstr>
      <vt:lpstr>k-d Tree Removal Example</vt:lpstr>
      <vt:lpstr>k-d Tree Removal Example: Summary</vt:lpstr>
      <vt:lpstr>Find Minimum Value in a Dimension</vt:lpstr>
      <vt:lpstr>Find Minimum Value in a Dimension</vt:lpstr>
      <vt:lpstr>Multidimensional Range Search</vt:lpstr>
      <vt:lpstr>k-d Tree 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2538</cp:revision>
  <dcterms:created xsi:type="dcterms:W3CDTF">2008-09-02T17:19:50Z</dcterms:created>
  <dcterms:modified xsi:type="dcterms:W3CDTF">2018-11-05T12:23:31Z</dcterms:modified>
</cp:coreProperties>
</file>