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313" r:id="rId9"/>
    <p:sldId id="310" r:id="rId10"/>
    <p:sldId id="311" r:id="rId11"/>
    <p:sldId id="31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8632" autoAdjust="0"/>
  </p:normalViewPr>
  <p:slideViewPr>
    <p:cSldViewPr>
      <p:cViewPr varScale="1">
        <p:scale>
          <a:sx n="81" d="100"/>
          <a:sy n="81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example, we</a:t>
            </a:r>
            <a:r>
              <a:rPr lang="en-US" baseline="0" dirty="0" smtClean="0"/>
              <a:t> directly put duck below edge “u”.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integers</a:t>
            </a:r>
            <a:r>
              <a:rPr lang="en-US" baseline="0" dirty="0" smtClean="0"/>
              <a:t> with BST, worst case is height 32; with </a:t>
            </a:r>
            <a:r>
              <a:rPr lang="en-US" baseline="0" dirty="0" err="1" smtClean="0"/>
              <a:t>trie</a:t>
            </a:r>
            <a:r>
              <a:rPr lang="en-US" baseline="0" dirty="0" smtClean="0"/>
              <a:t>, it is 7 (7 bits for integers in the range [0, 127]).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1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553200" cy="3124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Tries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what a </a:t>
            </a:r>
            <a:r>
              <a:rPr lang="en-US" dirty="0" err="1" smtClean="0"/>
              <a:t>trie</a:t>
            </a:r>
            <a:r>
              <a:rPr lang="en-US" dirty="0" smtClean="0"/>
              <a:t> is and understand its difference between binary search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to implement search, insertion, and removal for a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Trie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Removal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key to be removed is always at the leaf.</a:t>
            </a:r>
            <a:endParaRPr lang="en-US" dirty="0"/>
          </a:p>
          <a:p>
            <a:r>
              <a:rPr lang="en-US" dirty="0" smtClean="0"/>
              <a:t>After deleting the key, if the parent of that key now has only one child </a:t>
            </a:r>
            <a:r>
              <a:rPr lang="en-US" i="1" dirty="0" smtClean="0"/>
              <a:t>C</a:t>
            </a:r>
            <a:r>
              <a:rPr lang="en-US" dirty="0" smtClean="0"/>
              <a:t>, remove the parent node and move key </a:t>
            </a:r>
            <a:r>
              <a:rPr lang="en-US" i="1" dirty="0" smtClean="0"/>
              <a:t>C</a:t>
            </a:r>
            <a:r>
              <a:rPr lang="en-US" dirty="0" smtClean="0"/>
              <a:t> one level up.</a:t>
            </a:r>
          </a:p>
          <a:p>
            <a:pPr lvl="1"/>
            <a:r>
              <a:rPr lang="en-US" dirty="0" smtClean="0"/>
              <a:t>If key </a:t>
            </a:r>
            <a:r>
              <a:rPr lang="en-US" i="1" dirty="0" smtClean="0"/>
              <a:t>C</a:t>
            </a:r>
            <a:r>
              <a:rPr lang="en-US" dirty="0" smtClean="0"/>
              <a:t> is the only child of its new parent, repeat the above procedure again.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4200336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cat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5800" y="4614768"/>
            <a:ext cx="15792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remove “cat”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00200" y="5076433"/>
            <a:ext cx="283110" cy="351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24600" y="4114800"/>
            <a:ext cx="2021624" cy="1676400"/>
            <a:chOff x="3963912" y="2362200"/>
            <a:chExt cx="2021624" cy="1676400"/>
          </a:xfrm>
        </p:grpSpPr>
        <p:sp>
          <p:nvSpPr>
            <p:cNvPr id="29" name="Oval 28"/>
            <p:cNvSpPr/>
            <p:nvPr/>
          </p:nvSpPr>
          <p:spPr>
            <a:xfrm>
              <a:off x="4353472" y="2362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</p:cNvCxnSpPr>
            <p:nvPr/>
          </p:nvCxnSpPr>
          <p:spPr>
            <a:xfrm flipH="1">
              <a:off x="4297968" y="2677331"/>
              <a:ext cx="109572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95451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29" idx="5"/>
              <a:endCxn id="31" idx="1"/>
            </p:cNvCxnSpPr>
            <p:nvPr/>
          </p:nvCxnSpPr>
          <p:spPr>
            <a:xfrm>
              <a:off x="4668603" y="2677331"/>
              <a:ext cx="34256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5"/>
            </p:cNvCxnSpPr>
            <p:nvPr/>
          </p:nvCxnSpPr>
          <p:spPr>
            <a:xfrm>
              <a:off x="5284752" y="3302040"/>
              <a:ext cx="23415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3"/>
            </p:cNvCxnSpPr>
            <p:nvPr/>
          </p:nvCxnSpPr>
          <p:spPr>
            <a:xfrm flipH="1">
              <a:off x="480063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63912" y="2446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55077" y="2446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8782" y="31194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1712" y="312391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4558" y="2971800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7312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931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7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the worst case, inserting or finding a key that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symbols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This does not depend on the number of keys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Comparison: </a:t>
                </a:r>
                <a:r>
                  <a:rPr lang="en-US" dirty="0" err="1" smtClean="0"/>
                  <a:t>stroring</a:t>
                </a:r>
                <a:r>
                  <a:rPr lang="en-US" dirty="0" smtClean="0"/>
                  <a:t> 32 integers in the range [0, 127] using a </a:t>
                </a:r>
                <a:r>
                  <a:rPr lang="en-US" dirty="0" err="1" smtClean="0"/>
                  <a:t>trie</a:t>
                </a:r>
                <a:r>
                  <a:rPr lang="en-US" dirty="0" smtClean="0"/>
                  <a:t> versus using a BST. What are heights in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 smtClean="0"/>
                  <a:t>?</a:t>
                </a:r>
              </a:p>
              <a:p>
                <a:pPr lvl="2"/>
                <a:r>
                  <a:rPr lang="en-US" sz="2400" dirty="0" smtClean="0"/>
                  <a:t>BST: 32; </a:t>
                </a:r>
                <a:r>
                  <a:rPr lang="en-US" sz="2400" dirty="0" err="1" smtClean="0"/>
                  <a:t>Trie</a:t>
                </a:r>
                <a:r>
                  <a:rPr lang="en-US" sz="2400" dirty="0" smtClean="0"/>
                  <a:t>: 7</a:t>
                </a:r>
              </a:p>
              <a:p>
                <a:r>
                  <a:rPr lang="en-US" dirty="0" smtClean="0"/>
                  <a:t>Sometimes we can access records even </a:t>
                </a:r>
                <a:r>
                  <a:rPr lang="en-US" b="1" u="sng" dirty="0" smtClean="0">
                    <a:solidFill>
                      <a:srgbClr val="0000FF"/>
                    </a:solidFill>
                  </a:rPr>
                  <a:t>faster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 key is stored at the depth which is enough to distinguish it with others.</a:t>
                </a:r>
              </a:p>
              <a:p>
                <a:pPr lvl="1"/>
                <a:r>
                  <a:rPr lang="en-US" dirty="0" smtClean="0"/>
                  <a:t>For example, in the previous example, we can find the word “duck” with just “du”.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b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word “</a:t>
            </a:r>
            <a:r>
              <a:rPr lang="en-US" dirty="0" err="1" smtClean="0"/>
              <a:t>trie</a:t>
            </a:r>
            <a:r>
              <a:rPr lang="en-US" dirty="0" smtClean="0"/>
              <a:t>” comes from re</a:t>
            </a:r>
            <a:r>
              <a:rPr lang="en-US" dirty="0" smtClean="0">
                <a:solidFill>
                  <a:srgbClr val="0000FF"/>
                </a:solidFill>
              </a:rPr>
              <a:t>trie</a:t>
            </a:r>
            <a:r>
              <a:rPr lang="en-US" dirty="0" smtClean="0"/>
              <a:t>val.</a:t>
            </a:r>
          </a:p>
          <a:p>
            <a:pPr lvl="1"/>
            <a:r>
              <a:rPr lang="en-US" dirty="0" smtClean="0"/>
              <a:t>To distinguish with “tree”, it is pronounced as “try”.</a:t>
            </a:r>
          </a:p>
          <a:p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is a tree that uses parts of the key, as opposed to the whole key, to perform search.</a:t>
            </a:r>
          </a:p>
          <a:p>
            <a:r>
              <a:rPr lang="en-US" dirty="0" smtClean="0"/>
              <a:t>Data records are only stored in </a:t>
            </a:r>
            <a:r>
              <a:rPr lang="en-US" b="1" dirty="0">
                <a:solidFill>
                  <a:srgbClr val="C00000"/>
                </a:solidFill>
              </a:rPr>
              <a:t>leaf</a:t>
            </a:r>
            <a:r>
              <a:rPr lang="en-US" dirty="0"/>
              <a:t> nodes. Internal </a:t>
            </a:r>
            <a:r>
              <a:rPr lang="en-US" dirty="0" smtClean="0"/>
              <a:t>nodes do not store records; they are “</a:t>
            </a:r>
            <a:r>
              <a:rPr lang="en-US" b="1" dirty="0" smtClean="0">
                <a:solidFill>
                  <a:srgbClr val="0000FF"/>
                </a:solidFill>
              </a:rPr>
              <a:t>branch</a:t>
            </a:r>
            <a:r>
              <a:rPr lang="en-US" dirty="0" smtClean="0"/>
              <a:t>” points to </a:t>
            </a:r>
            <a:r>
              <a:rPr lang="en-US" dirty="0"/>
              <a:t>direct the search process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94722" y="42672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cat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6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Trie</a:t>
            </a:r>
            <a:r>
              <a:rPr lang="en-US" dirty="0" smtClean="0"/>
              <a:t> usually is used to store a set of strings from an </a:t>
            </a:r>
            <a:r>
              <a:rPr lang="en-US" dirty="0" smtClean="0">
                <a:solidFill>
                  <a:srgbClr val="C00000"/>
                </a:solidFill>
              </a:rPr>
              <a:t>alphabet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alphabet is in the general sense, not </a:t>
            </a:r>
            <a:r>
              <a:rPr lang="en-US" dirty="0"/>
              <a:t>necessarily </a:t>
            </a:r>
            <a:r>
              <a:rPr lang="en-US" dirty="0" smtClean="0"/>
              <a:t>the English alphabet.</a:t>
            </a:r>
          </a:p>
          <a:p>
            <a:r>
              <a:rPr lang="en-US" dirty="0" smtClean="0"/>
              <a:t>For example, {0, 1} is an alphabet for binary codes {0010, 0111, 101}. We can store these three codes using a </a:t>
            </a:r>
            <a:r>
              <a:rPr lang="en-US" dirty="0" err="1" smtClean="0"/>
              <a:t>trie</a:t>
            </a:r>
            <a:r>
              <a:rPr lang="en-US" dirty="0" smtClean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49297" y="12954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cat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02850" y="4953000"/>
            <a:ext cx="2488350" cy="1676400"/>
            <a:chOff x="3150450" y="4800600"/>
            <a:chExt cx="2488350" cy="1676400"/>
          </a:xfrm>
        </p:grpSpPr>
        <p:sp>
          <p:nvSpPr>
            <p:cNvPr id="26" name="Oval 25"/>
            <p:cNvSpPr/>
            <p:nvPr/>
          </p:nvSpPr>
          <p:spPr>
            <a:xfrm>
              <a:off x="4536274" y="48006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698074" y="54572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6" idx="3"/>
              <a:endCxn id="27" idx="7"/>
            </p:cNvCxnSpPr>
            <p:nvPr/>
          </p:nvCxnSpPr>
          <p:spPr>
            <a:xfrm flipH="1">
              <a:off x="4028314" y="51157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462094" y="57874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5"/>
            </p:cNvCxnSpPr>
            <p:nvPr/>
          </p:nvCxnSpPr>
          <p:spPr>
            <a:xfrm>
              <a:off x="4851405" y="51157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5"/>
            </p:cNvCxnSpPr>
            <p:nvPr/>
          </p:nvCxnSpPr>
          <p:spPr>
            <a:xfrm>
              <a:off x="4028314" y="57874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28314" y="488489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37879" y="48848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2684" y="560091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7198" y="55662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50450" y="6015335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0010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62400" y="6013855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0111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30941" y="547485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101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63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edge of the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dirty="0"/>
              <a:t>is labeled with symbols from the </a:t>
            </a:r>
            <a:r>
              <a:rPr lang="en-US" dirty="0" smtClean="0"/>
              <a:t>alphabet.</a:t>
            </a:r>
            <a:endParaRPr lang="en-US" dirty="0"/>
          </a:p>
          <a:p>
            <a:r>
              <a:rPr lang="en-US" dirty="0" smtClean="0"/>
              <a:t>Labels </a:t>
            </a:r>
            <a:r>
              <a:rPr lang="en-US" dirty="0"/>
              <a:t>of edges on the path from the root to </a:t>
            </a:r>
            <a:r>
              <a:rPr lang="en-US" dirty="0" smtClean="0"/>
              <a:t>any leaf </a:t>
            </a:r>
            <a:r>
              <a:rPr lang="en-US" dirty="0"/>
              <a:t>in the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dirty="0"/>
              <a:t>forms a </a:t>
            </a:r>
            <a:r>
              <a:rPr lang="en-US" b="1" dirty="0">
                <a:solidFill>
                  <a:srgbClr val="0000FF"/>
                </a:solidFill>
              </a:rPr>
              <a:t>prefix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string </a:t>
            </a:r>
            <a:r>
              <a:rPr lang="en-US" dirty="0" smtClean="0"/>
              <a:t>in that leaf.</a:t>
            </a:r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is also called </a:t>
            </a:r>
            <a:r>
              <a:rPr lang="en-US" b="1" dirty="0" smtClean="0">
                <a:solidFill>
                  <a:srgbClr val="C00000"/>
                </a:solidFill>
              </a:rPr>
              <a:t>prefix-tree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83036" y="41148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cat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5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significant symbol in a string determines the branch direction at the root.</a:t>
            </a:r>
          </a:p>
          <a:p>
            <a:r>
              <a:rPr lang="en-US" dirty="0" smtClean="0"/>
              <a:t>Each internal node is a “</a:t>
            </a:r>
            <a:r>
              <a:rPr lang="en-US" b="1" dirty="0" smtClean="0">
                <a:solidFill>
                  <a:srgbClr val="C00000"/>
                </a:solidFill>
              </a:rPr>
              <a:t>branch</a:t>
            </a:r>
            <a:r>
              <a:rPr lang="en-US" dirty="0" smtClean="0"/>
              <a:t>” point.</a:t>
            </a:r>
          </a:p>
          <a:p>
            <a:r>
              <a:rPr lang="en-US" dirty="0" smtClean="0"/>
              <a:t>As long as there is only one key in a branch, we do not need any further internal node below that branch; we can put the word directly as the leaf of that branch.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83036" y="45720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cat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2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Implementation Issue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Sometimes, a string in the set is exactly a </a:t>
            </a:r>
            <a:r>
              <a:rPr lang="en-US" b="1" dirty="0" smtClean="0">
                <a:solidFill>
                  <a:srgbClr val="C00000"/>
                </a:solidFill>
              </a:rPr>
              <a:t>prefix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another string.</a:t>
            </a:r>
          </a:p>
          <a:p>
            <a:pPr lvl="1"/>
            <a:r>
              <a:rPr lang="en-US" dirty="0" smtClean="0"/>
              <a:t>For example, “ant” is a prefix of “anteater”.</a:t>
            </a:r>
          </a:p>
          <a:p>
            <a:pPr lvl="1"/>
            <a:r>
              <a:rPr lang="en-US" dirty="0" smtClean="0"/>
              <a:t>How can we make “ant” as a leaf in the </a:t>
            </a:r>
            <a:r>
              <a:rPr lang="en-US" dirty="0" err="1" smtClean="0"/>
              <a:t>trie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add a symbol to the alphabet to indicate the end of a string. For example, use “$” to indicate the end. 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920477" y="4024961"/>
            <a:ext cx="4908185" cy="2572893"/>
            <a:chOff x="1920477" y="4024961"/>
            <a:chExt cx="4908185" cy="2572893"/>
          </a:xfrm>
        </p:grpSpPr>
        <p:sp>
          <p:nvSpPr>
            <p:cNvPr id="6" name="Oval 5"/>
            <p:cNvSpPr/>
            <p:nvPr/>
          </p:nvSpPr>
          <p:spPr>
            <a:xfrm>
              <a:off x="4371106" y="4024961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6225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4"/>
              <a:endCxn id="7" idx="0"/>
            </p:cNvCxnSpPr>
            <p:nvPr/>
          </p:nvCxnSpPr>
          <p:spPr>
            <a:xfrm>
              <a:off x="4555706" y="4394160"/>
              <a:ext cx="0" cy="52965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412627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693108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686237" y="4340092"/>
              <a:ext cx="1063531" cy="59336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6023348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469249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5539228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643397" y="4431114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613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207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2862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1739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253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9505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cat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2488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5150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02438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/>
            <p:cNvCxnSpPr>
              <a:stCxn id="6" idx="3"/>
              <a:endCxn id="36" idx="6"/>
            </p:cNvCxnSpPr>
            <p:nvPr/>
          </p:nvCxnSpPr>
          <p:spPr>
            <a:xfrm flipH="1">
              <a:off x="3962400" y="4340092"/>
              <a:ext cx="462774" cy="3432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575500" y="44899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0000" y="4114800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6" idx="3"/>
              <a:endCxn id="42" idx="7"/>
            </p:cNvCxnSpPr>
            <p:nvPr/>
          </p:nvCxnSpPr>
          <p:spPr>
            <a:xfrm flipH="1">
              <a:off x="3372340" y="4820140"/>
              <a:ext cx="259820" cy="25982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042100" y="50233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508700" y="55567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42" idx="3"/>
              <a:endCxn id="44" idx="7"/>
            </p:cNvCxnSpPr>
            <p:nvPr/>
          </p:nvCxnSpPr>
          <p:spPr>
            <a:xfrm flipH="1">
              <a:off x="2838940" y="5353540"/>
              <a:ext cx="259820" cy="25982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79470" y="454408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1166" y="5085676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Connector 49"/>
            <p:cNvCxnSpPr>
              <a:stCxn id="44" idx="3"/>
            </p:cNvCxnSpPr>
            <p:nvPr/>
          </p:nvCxnSpPr>
          <p:spPr>
            <a:xfrm flipH="1">
              <a:off x="2280100" y="5886940"/>
              <a:ext cx="285260" cy="29639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4" idx="5"/>
            </p:cNvCxnSpPr>
            <p:nvPr/>
          </p:nvCxnSpPr>
          <p:spPr>
            <a:xfrm>
              <a:off x="2838940" y="5886940"/>
              <a:ext cx="278029" cy="27736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2970" y="561336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$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5850" y="5613360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20477" y="6113221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ant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01065" y="6136189"/>
              <a:ext cx="1082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anteater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6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696464"/>
                </a:solidFill>
              </a:rPr>
              <a:t>Trie</a:t>
            </a:r>
            <a:r>
              <a:rPr lang="en-US" sz="3600" dirty="0">
                <a:solidFill>
                  <a:srgbClr val="696464"/>
                </a:solidFill>
              </a:rPr>
              <a:t/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Implementation Issue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keep an array of pointers in a node, which corresponds to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dirty="0"/>
              <a:t> possible symbols in the alphabet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However, most </a:t>
            </a:r>
            <a:r>
              <a:rPr lang="en-US" dirty="0" smtClean="0"/>
              <a:t>internal nodes </a:t>
            </a:r>
            <a:r>
              <a:rPr lang="en-US" dirty="0"/>
              <a:t>have branches to only a small fraction of </a:t>
            </a:r>
            <a:r>
              <a:rPr lang="en-US" dirty="0" smtClean="0"/>
              <a:t>the possible symbols in </a:t>
            </a:r>
            <a:r>
              <a:rPr lang="en-US" dirty="0"/>
              <a:t>the </a:t>
            </a:r>
            <a:r>
              <a:rPr lang="en-US" dirty="0" smtClean="0"/>
              <a:t>alphabet.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alternate implementation is to </a:t>
            </a:r>
            <a:r>
              <a:rPr lang="en-US" dirty="0" smtClean="0"/>
              <a:t>store </a:t>
            </a:r>
            <a:r>
              <a:rPr lang="en-US" dirty="0"/>
              <a:t>a linked list </a:t>
            </a:r>
            <a:r>
              <a:rPr lang="en-US" dirty="0" smtClean="0"/>
              <a:t>of pointers </a:t>
            </a:r>
            <a:r>
              <a:rPr lang="en-US" dirty="0"/>
              <a:t>to the child </a:t>
            </a:r>
            <a:r>
              <a:rPr lang="en-US" dirty="0" smtClean="0"/>
              <a:t>nodes.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09430" y="2391751"/>
            <a:ext cx="1723090" cy="1083108"/>
            <a:chOff x="3525306" y="2286000"/>
            <a:chExt cx="1723090" cy="1083108"/>
          </a:xfrm>
        </p:grpSpPr>
        <p:sp>
          <p:nvSpPr>
            <p:cNvPr id="5" name="Oval 4"/>
            <p:cNvSpPr/>
            <p:nvPr/>
          </p:nvSpPr>
          <p:spPr>
            <a:xfrm>
              <a:off x="4186135" y="22860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H="1">
              <a:off x="3810000" y="2601131"/>
              <a:ext cx="430203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 flipH="1">
              <a:off x="4123248" y="2655199"/>
              <a:ext cx="247487" cy="35878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5"/>
            </p:cNvCxnSpPr>
            <p:nvPr/>
          </p:nvCxnSpPr>
          <p:spPr>
            <a:xfrm>
              <a:off x="4501266" y="2601131"/>
              <a:ext cx="451734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25306" y="290744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12952" y="290744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b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51520" y="2888146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z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4338" y="28638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…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400" y="5181600"/>
            <a:ext cx="1632287" cy="1083108"/>
            <a:chOff x="4343400" y="5181600"/>
            <a:chExt cx="1632287" cy="1083108"/>
          </a:xfrm>
        </p:grpSpPr>
        <p:sp>
          <p:nvSpPr>
            <p:cNvPr id="22" name="Oval 21"/>
            <p:cNvSpPr/>
            <p:nvPr/>
          </p:nvSpPr>
          <p:spPr>
            <a:xfrm>
              <a:off x="5004229" y="51816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flipH="1">
              <a:off x="4628094" y="5496731"/>
              <a:ext cx="430203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4"/>
            </p:cNvCxnSpPr>
            <p:nvPr/>
          </p:nvCxnSpPr>
          <p:spPr>
            <a:xfrm>
              <a:off x="5188829" y="5550799"/>
              <a:ext cx="16116" cy="35878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5"/>
            </p:cNvCxnSpPr>
            <p:nvPr/>
          </p:nvCxnSpPr>
          <p:spPr>
            <a:xfrm>
              <a:off x="5319360" y="5496731"/>
              <a:ext cx="451734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343400" y="5803043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5089" y="5803043"/>
              <a:ext cx="255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i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9957" y="5783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628094" y="6019800"/>
              <a:ext cx="47969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257800" y="6019800"/>
              <a:ext cx="47969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3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Trie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Search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 the search path, starting from the root.</a:t>
            </a:r>
          </a:p>
          <a:p>
            <a:r>
              <a:rPr lang="en-US" dirty="0" smtClean="0"/>
              <a:t>When there is no branch, return false.</a:t>
            </a:r>
            <a:endParaRPr lang="en-US" dirty="0" smtClean="0"/>
          </a:p>
          <a:p>
            <a:r>
              <a:rPr lang="en-US" dirty="0" smtClean="0"/>
              <a:t>When the search leads to a leaf, </a:t>
            </a:r>
            <a:r>
              <a:rPr lang="en-US" dirty="0" smtClean="0"/>
              <a:t>further compare with the key at the leaf.</a:t>
            </a:r>
            <a:endParaRPr 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583804" y="3883967"/>
            <a:ext cx="201420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search “monkey”</a:t>
            </a:r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33600" y="4114800"/>
            <a:ext cx="3277478" cy="1676400"/>
            <a:chOff x="2894722" y="4267200"/>
            <a:chExt cx="3277478" cy="1676400"/>
          </a:xfrm>
        </p:grpSpPr>
        <p:sp>
          <p:nvSpPr>
            <p:cNvPr id="53" name="Oval 52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53" idx="3"/>
              <a:endCxn id="54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3" idx="5"/>
              <a:endCxn id="57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cat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583804" y="4575981"/>
            <a:ext cx="14498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search “cat”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3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Trie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Insertion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 the search path, starting from the root.</a:t>
            </a:r>
          </a:p>
          <a:p>
            <a:r>
              <a:rPr lang="en-US" dirty="0" smtClean="0"/>
              <a:t>If a new branch is needed, add it.</a:t>
            </a:r>
          </a:p>
          <a:p>
            <a:r>
              <a:rPr lang="en-US" dirty="0" smtClean="0"/>
              <a:t>When the search leads to a leaf, a conflict occurs. We need to branch.</a:t>
            </a:r>
          </a:p>
          <a:p>
            <a:pPr lvl="1"/>
            <a:r>
              <a:rPr lang="en-US" dirty="0" smtClean="0"/>
              <a:t>Use the next symbol in the key</a:t>
            </a:r>
          </a:p>
          <a:p>
            <a:pPr lvl="1"/>
            <a:r>
              <a:rPr lang="en-US" dirty="0" smtClean="0"/>
              <a:t>The originally-unique </a:t>
            </a:r>
            <a:r>
              <a:rPr lang="en-US" dirty="0"/>
              <a:t>word must be moved to </a:t>
            </a:r>
            <a:r>
              <a:rPr lang="en-US" dirty="0" smtClean="0"/>
              <a:t>lower level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505200" y="4156426"/>
            <a:ext cx="2021624" cy="1676400"/>
            <a:chOff x="3963912" y="2362200"/>
            <a:chExt cx="2021624" cy="1676400"/>
          </a:xfrm>
        </p:grpSpPr>
        <p:sp>
          <p:nvSpPr>
            <p:cNvPr id="6" name="Oval 5"/>
            <p:cNvSpPr/>
            <p:nvPr/>
          </p:nvSpPr>
          <p:spPr>
            <a:xfrm>
              <a:off x="4353472" y="2362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</p:cNvCxnSpPr>
            <p:nvPr/>
          </p:nvCxnSpPr>
          <p:spPr>
            <a:xfrm flipH="1">
              <a:off x="4297968" y="2677331"/>
              <a:ext cx="109572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95451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668603" y="2677331"/>
              <a:ext cx="34256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284752" y="3302040"/>
              <a:ext cx="23415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0063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63912" y="2446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55077" y="2446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28782" y="31194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712" y="312391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4558" y="2971800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7312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931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72206" y="4559010"/>
            <a:ext cx="152856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“cow”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9585" y="4186940"/>
            <a:ext cx="1613512" cy="1772236"/>
            <a:chOff x="4631614" y="2266364"/>
            <a:chExt cx="1613512" cy="1772236"/>
          </a:xfrm>
        </p:grpSpPr>
        <p:sp>
          <p:nvSpPr>
            <p:cNvPr id="29" name="Oval 28"/>
            <p:cNvSpPr/>
            <p:nvPr/>
          </p:nvSpPr>
          <p:spPr>
            <a:xfrm>
              <a:off x="5109572" y="2266364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10957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29" idx="4"/>
              <a:endCxn id="31" idx="0"/>
            </p:cNvCxnSpPr>
            <p:nvPr/>
          </p:nvCxnSpPr>
          <p:spPr>
            <a:xfrm>
              <a:off x="5294172" y="2635563"/>
              <a:ext cx="8850" cy="33623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5"/>
            </p:cNvCxnSpPr>
            <p:nvPr/>
          </p:nvCxnSpPr>
          <p:spPr>
            <a:xfrm>
              <a:off x="5439812" y="3302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3"/>
            </p:cNvCxnSpPr>
            <p:nvPr/>
          </p:nvCxnSpPr>
          <p:spPr>
            <a:xfrm flipH="1">
              <a:off x="495569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34000" y="25666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2671" y="31000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9326" y="31000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1614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1890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02404" y="4547211"/>
            <a:ext cx="139044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“cat”</a:t>
            </a:r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00191" y="4876800"/>
            <a:ext cx="3277478" cy="1676400"/>
            <a:chOff x="2894722" y="4267200"/>
            <a:chExt cx="3277478" cy="1676400"/>
          </a:xfrm>
        </p:grpSpPr>
        <p:sp>
          <p:nvSpPr>
            <p:cNvPr id="53" name="Oval 52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53" idx="3"/>
              <a:endCxn id="54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3" idx="5"/>
              <a:endCxn id="57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cat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cow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duck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2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34499</TotalTime>
  <Words>863</Words>
  <Application>Microsoft Office PowerPoint</Application>
  <PresentationFormat>On-screen Show (4:3)</PresentationFormat>
  <Paragraphs>201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Trie</vt:lpstr>
      <vt:lpstr>Trie</vt:lpstr>
      <vt:lpstr>Trie</vt:lpstr>
      <vt:lpstr>Trie</vt:lpstr>
      <vt:lpstr>Trie Implementation Issue</vt:lpstr>
      <vt:lpstr>Trie Implementation Issue</vt:lpstr>
      <vt:lpstr>Trie Search</vt:lpstr>
      <vt:lpstr>Trie Insertion</vt:lpstr>
      <vt:lpstr>Trie Removal</vt:lpstr>
      <vt:lpstr>Time Complexity of Trie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2541</cp:revision>
  <dcterms:created xsi:type="dcterms:W3CDTF">2008-09-02T17:19:50Z</dcterms:created>
  <dcterms:modified xsi:type="dcterms:W3CDTF">2018-11-10T07:46:09Z</dcterms:modified>
</cp:coreProperties>
</file>