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630" r:id="rId3"/>
    <p:sldId id="631" r:id="rId4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663" r:id="rId15"/>
    <p:sldId id="643" r:id="rId16"/>
    <p:sldId id="644" r:id="rId17"/>
    <p:sldId id="645" r:id="rId18"/>
    <p:sldId id="646" r:id="rId19"/>
    <p:sldId id="647" r:id="rId20"/>
    <p:sldId id="648" r:id="rId21"/>
    <p:sldId id="592" r:id="rId22"/>
    <p:sldId id="593" r:id="rId23"/>
    <p:sldId id="594" r:id="rId24"/>
    <p:sldId id="595" r:id="rId25"/>
    <p:sldId id="610" r:id="rId26"/>
    <p:sldId id="596" r:id="rId27"/>
    <p:sldId id="597" r:id="rId28"/>
    <p:sldId id="598" r:id="rId29"/>
    <p:sldId id="655" r:id="rId30"/>
    <p:sldId id="656" r:id="rId31"/>
    <p:sldId id="657" r:id="rId32"/>
    <p:sldId id="658" r:id="rId33"/>
    <p:sldId id="664" r:id="rId34"/>
    <p:sldId id="659" r:id="rId35"/>
    <p:sldId id="660" r:id="rId36"/>
    <p:sldId id="661" r:id="rId37"/>
    <p:sldId id="6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0645" autoAdjust="0"/>
  </p:normalViewPr>
  <p:slideViewPr>
    <p:cSldViewPr>
      <p:cViewPr varScale="1">
        <p:scale>
          <a:sx n="73" d="100"/>
          <a:sy n="73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recursive</a:t>
            </a:r>
            <a:r>
              <a:rPr lang="en-US" baseline="0" dirty="0" smtClean="0"/>
              <a:t> definition. As a result, a necessary condition is that every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is AVL balanced.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65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the first rotation only on node A &amp;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second rotation on node B &amp; 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BST order: A_L &lt; A &lt; B_L &lt; B &lt; B_R &lt; P &lt; P_R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Do a </a:t>
            </a:r>
            <a:r>
              <a:rPr lang="en-US" sz="1200" b="1" dirty="0" smtClean="0">
                <a:solidFill>
                  <a:srgbClr val="C00000"/>
                </a:solidFill>
              </a:rPr>
              <a:t>right</a:t>
            </a:r>
            <a:r>
              <a:rPr lang="en-US" sz="1200" dirty="0" smtClean="0"/>
              <a:t> rotation on node A; then a </a:t>
            </a:r>
            <a:r>
              <a:rPr lang="en-US" sz="1200" b="1" dirty="0" smtClean="0">
                <a:solidFill>
                  <a:srgbClr val="0000FF"/>
                </a:solidFill>
              </a:rPr>
              <a:t>left</a:t>
            </a:r>
            <a:r>
              <a:rPr lang="en-US" sz="1200" dirty="0" smtClean="0"/>
              <a:t> rotation on node P.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BST order: P_L &lt; P &lt; B_L &lt; B &lt; B_R &lt; A &lt; A_R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Left-left insertion at 35. Right </a:t>
            </a:r>
            <a:r>
              <a:rPr lang="en-US" dirty="0" err="1" smtClean="0"/>
              <a:t>subtree</a:t>
            </a:r>
            <a:r>
              <a:rPr lang="en-US" dirty="0" smtClean="0"/>
              <a:t> of 21 (which is empty) is</a:t>
            </a:r>
            <a:r>
              <a:rPr lang="en-US" baseline="0" dirty="0" smtClean="0"/>
              <a:t> connected as the left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of 35. Then 35 is connected as the right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of 21.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7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Right-left insertion at 69.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 rotation on 83: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71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\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83</a:t>
            </a:r>
            <a:endParaRPr lang="en-US" dirty="0" smtClean="0"/>
          </a:p>
          <a:p>
            <a:r>
              <a:rPr lang="en-US" dirty="0" smtClean="0"/>
              <a:t>   /   \</a:t>
            </a:r>
          </a:p>
          <a:p>
            <a:r>
              <a:rPr lang="en-US" dirty="0" smtClean="0"/>
              <a:t>  75  95</a:t>
            </a:r>
          </a:p>
          <a:p>
            <a:endParaRPr lang="en-US" dirty="0" smtClean="0"/>
          </a:p>
          <a:p>
            <a:r>
              <a:rPr lang="en-US" dirty="0" smtClean="0"/>
              <a:t>    69</a:t>
            </a:r>
          </a:p>
          <a:p>
            <a:r>
              <a:rPr lang="en-US" dirty="0" smtClean="0"/>
              <a:t>   /   \</a:t>
            </a:r>
          </a:p>
          <a:p>
            <a:r>
              <a:rPr lang="en-US" dirty="0" smtClean="0"/>
              <a:t> 55    71</a:t>
            </a:r>
          </a:p>
          <a:p>
            <a:r>
              <a:rPr lang="en-US" dirty="0" smtClean="0"/>
              <a:t>          \</a:t>
            </a:r>
          </a:p>
          <a:p>
            <a:r>
              <a:rPr lang="en-US" dirty="0" smtClean="0"/>
              <a:t>           83</a:t>
            </a:r>
          </a:p>
          <a:p>
            <a:r>
              <a:rPr lang="en-US" dirty="0" smtClean="0"/>
              <a:t>           /  \</a:t>
            </a:r>
          </a:p>
          <a:p>
            <a:r>
              <a:rPr lang="en-US" dirty="0" smtClean="0"/>
              <a:t>         75  95</a:t>
            </a:r>
          </a:p>
          <a:p>
            <a:endParaRPr lang="en-US" dirty="0" smtClean="0"/>
          </a:p>
          <a:p>
            <a:r>
              <a:rPr lang="en-US" dirty="0" smtClean="0"/>
              <a:t>Left Rotation on 69:</a:t>
            </a:r>
          </a:p>
          <a:p>
            <a:r>
              <a:rPr lang="en-US" dirty="0" smtClean="0"/>
              <a:t>     </a:t>
            </a:r>
            <a:r>
              <a:rPr lang="en-US" baseline="0" dirty="0" smtClean="0"/>
              <a:t>     71</a:t>
            </a:r>
          </a:p>
          <a:p>
            <a:r>
              <a:rPr lang="en-US" baseline="0" dirty="0" smtClean="0"/>
              <a:t>         /   \</a:t>
            </a:r>
          </a:p>
          <a:p>
            <a:r>
              <a:rPr lang="en-US" baseline="0" dirty="0" smtClean="0"/>
              <a:t>       69   83</a:t>
            </a:r>
            <a:endParaRPr lang="en-US" dirty="0" smtClean="0"/>
          </a:p>
          <a:p>
            <a:r>
              <a:rPr lang="en-US" dirty="0" smtClean="0"/>
              <a:t>       /</a:t>
            </a:r>
            <a:r>
              <a:rPr lang="en-US" baseline="0" dirty="0" smtClean="0"/>
              <a:t>     /  \</a:t>
            </a:r>
          </a:p>
          <a:p>
            <a:r>
              <a:rPr lang="en-US" baseline="0" dirty="0" smtClean="0"/>
              <a:t>     55   75  95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4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6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Height function is the first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2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argument</a:t>
            </a:r>
            <a:r>
              <a:rPr lang="en-US" baseline="0" dirty="0" smtClean="0"/>
              <a:t> is a </a:t>
            </a:r>
            <a:r>
              <a:rPr lang="en-US" dirty="0" smtClean="0"/>
              <a:t>reference to a pointer. For</a:t>
            </a:r>
            <a:r>
              <a:rPr lang="en-US" baseline="0" dirty="0" smtClean="0"/>
              <a:t> the first “else”, the </a:t>
            </a:r>
            <a:r>
              <a:rPr lang="en-US" baseline="0" dirty="0" err="1" smtClean="0"/>
              <a:t>BalFactor</a:t>
            </a:r>
            <a:r>
              <a:rPr lang="en-US" baseline="0" dirty="0" smtClean="0"/>
              <a:t> cannot be 0. Therefore, </a:t>
            </a:r>
            <a:r>
              <a:rPr lang="en-US" baseline="0" dirty="0" err="1" smtClean="0"/>
              <a:t>BalFactor</a:t>
            </a:r>
            <a:r>
              <a:rPr lang="en-US" baseline="0" dirty="0" smtClean="0"/>
              <a:t> must &lt; 0 and it satisfies the LR insertion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Overall behavior: Balance and </a:t>
            </a:r>
            <a:r>
              <a:rPr lang="en-US" dirty="0" err="1" smtClean="0"/>
              <a:t>Adjust</a:t>
            </a:r>
            <a:r>
              <a:rPr lang="en-US" baseline="0" dirty="0" err="1" smtClean="0"/>
              <a:t>Height</a:t>
            </a:r>
            <a:r>
              <a:rPr lang="en-US" baseline="0" dirty="0" smtClean="0"/>
              <a:t> start from the leaf node on the access path towards the root node. Once the unbalance condition is fixed at a node, its ancestors do not need to be fixed anymore.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A, B, &amp;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87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0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BST ordering on keys are preserved: A_L &lt; A &lt; A_R &lt; P &lt; P_R for both the original and the modified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Similarly,</a:t>
            </a:r>
            <a:r>
              <a:rPr lang="en-US" baseline="0" dirty="0" smtClean="0"/>
              <a:t> we have left rotation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1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7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P is the first node from the leaf that has balance</a:t>
            </a:r>
            <a:r>
              <a:rPr lang="en-US" baseline="0" dirty="0" smtClean="0"/>
              <a:t> factor &gt; 1 or &lt; -1.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(Optional) Assume the height of AL is h. The height of PR must &gt; h-1, because we assume that before insertion the tree is AVL balanced.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height of AL will be increased by 1. Then the height of AR must &gt; h-1. Otherwise A’s balance factor is 2.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6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11/10/2018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276600"/>
            <a:ext cx="7696200" cy="3276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AVL Trees</a:t>
            </a:r>
          </a:p>
          <a:p>
            <a:pPr algn="l"/>
            <a:r>
              <a:rPr lang="en-US" b="1" dirty="0" smtClean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general balanced condition for a balanced search tree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balance condition of an AVL tree and balance factor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Know the four types of rotation operations for an AVL tree and how to apply them during insertion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VE281</a:t>
            </a:r>
            <a:br>
              <a:rPr dirty="0" smtClean="0"/>
            </a:br>
            <a:r>
              <a:rPr sz="2200" dirty="0" smtClean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Re-Balance the Tree via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rotation operation:</a:t>
            </a:r>
          </a:p>
          <a:p>
            <a:pPr lvl="1"/>
            <a:r>
              <a:rPr lang="en-US" dirty="0" smtClean="0"/>
              <a:t>Interchange the role of </a:t>
            </a:r>
            <a:r>
              <a:rPr lang="en-US" b="1" dirty="0" smtClean="0">
                <a:solidFill>
                  <a:srgbClr val="C00000"/>
                </a:solidFill>
              </a:rPr>
              <a:t>a parent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one of its children</a:t>
            </a:r>
            <a:r>
              <a:rPr lang="en-US" dirty="0" smtClean="0"/>
              <a:t>, while still preserving the BST ordering on the keys.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676400" y="1845218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0" name="Isosceles Triangle 9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20" name="Straight Connector 19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10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4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5"/>
              <a:endCxn id="17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14845" y="3505200"/>
            <a:ext cx="813955" cy="1295400"/>
            <a:chOff x="1676400" y="3810000"/>
            <a:chExt cx="813955" cy="1295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824788" y="43389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399868" y="3426767"/>
            <a:ext cx="486332" cy="1145233"/>
            <a:chOff x="1688123" y="3960167"/>
            <a:chExt cx="486332" cy="114523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1688123" y="3960167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828800" y="3960167"/>
              <a:ext cx="11723" cy="11452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861549" y="44958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22626" y="2701316"/>
            <a:ext cx="444892" cy="1295400"/>
            <a:chOff x="1676400" y="3810000"/>
            <a:chExt cx="444892" cy="12954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801974" y="4415135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sz="2400" i="1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09600" y="2620651"/>
            <a:ext cx="879912" cy="2179949"/>
            <a:chOff x="609600" y="2620651"/>
            <a:chExt cx="879912" cy="2179949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09600" y="2620651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1323" y="4800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62000" y="2620651"/>
              <a:ext cx="0" cy="21799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23945" y="2828960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sz="2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791200" y="1863116"/>
            <a:ext cx="2438400" cy="2743200"/>
            <a:chOff x="5943600" y="2362200"/>
            <a:chExt cx="2438400" cy="2743200"/>
          </a:xfrm>
        </p:grpSpPr>
        <p:sp>
          <p:nvSpPr>
            <p:cNvPr id="55" name="Oval 54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66" name="Isosceles Triangle 65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61" name="Straight Connector 60"/>
            <p:cNvCxnSpPr>
              <a:stCxn id="56" idx="3"/>
              <a:endCxn id="68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5" idx="3"/>
              <a:endCxn id="66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5"/>
              <a:endCxn id="64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5"/>
              <a:endCxn id="55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Circular Arrow 78"/>
          <p:cNvSpPr/>
          <p:nvPr/>
        </p:nvSpPr>
        <p:spPr>
          <a:xfrm>
            <a:off x="2590800" y="1447800"/>
            <a:ext cx="1104900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105400" y="3228883"/>
            <a:ext cx="850716" cy="1295400"/>
            <a:chOff x="1676400" y="3810000"/>
            <a:chExt cx="850716" cy="12954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861549" y="4415135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sz="24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229600" y="2514600"/>
            <a:ext cx="879912" cy="2061865"/>
            <a:chOff x="914400" y="3043535"/>
            <a:chExt cx="879912" cy="2061865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914400" y="3043535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926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066800" y="3043535"/>
              <a:ext cx="0" cy="20618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128745" y="3251844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sz="24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381000" y="1748135"/>
            <a:ext cx="2205027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AVL Balanced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239000" y="1671935"/>
            <a:ext cx="172322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AVL Balanced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43600" y="4724400"/>
            <a:ext cx="2599959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BST ordering on keys are preserved.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right link of the </a:t>
            </a:r>
            <a:r>
              <a:rPr lang="en-US" b="1" dirty="0">
                <a:solidFill>
                  <a:srgbClr val="0000FF"/>
                </a:solidFill>
              </a:rPr>
              <a:t>left </a:t>
            </a:r>
            <a:r>
              <a:rPr lang="en-US" b="1" dirty="0" smtClean="0">
                <a:solidFill>
                  <a:srgbClr val="0000FF"/>
                </a:solidFill>
              </a:rPr>
              <a:t>child</a:t>
            </a:r>
            <a:r>
              <a:rPr lang="en-US" dirty="0" smtClean="0"/>
              <a:t> becomes </a:t>
            </a:r>
            <a:r>
              <a:rPr lang="en-US" dirty="0"/>
              <a:t>the left link of the </a:t>
            </a:r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 smtClean="0"/>
              <a:t> becomes </a:t>
            </a:r>
            <a:r>
              <a:rPr lang="en-US" dirty="0"/>
              <a:t>right child of the </a:t>
            </a:r>
            <a:r>
              <a:rPr lang="en-US" b="1" dirty="0">
                <a:solidFill>
                  <a:srgbClr val="0000FF"/>
                </a:solidFill>
              </a:rPr>
              <a:t>old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left </a:t>
            </a:r>
            <a:r>
              <a:rPr lang="en-US" b="1" dirty="0" smtClean="0">
                <a:solidFill>
                  <a:srgbClr val="0000FF"/>
                </a:solidFill>
              </a:rPr>
              <a:t>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08520" y="3125581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970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97000" y="4495800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7000" y="4495800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97000" y="4481686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left link </a:t>
            </a:r>
            <a:r>
              <a:rPr lang="en-US" dirty="0"/>
              <a:t>of the </a:t>
            </a:r>
            <a:r>
              <a:rPr lang="en-US" b="1" dirty="0" smtClean="0">
                <a:solidFill>
                  <a:srgbClr val="0000FF"/>
                </a:solidFill>
              </a:rPr>
              <a:t>right child</a:t>
            </a:r>
            <a:r>
              <a:rPr lang="en-US" dirty="0" smtClean="0"/>
              <a:t> becomes </a:t>
            </a:r>
            <a:r>
              <a:rPr lang="en-US" dirty="0"/>
              <a:t>the </a:t>
            </a:r>
            <a:r>
              <a:rPr lang="en-US" dirty="0" smtClean="0"/>
              <a:t>right </a:t>
            </a:r>
            <a:r>
              <a:rPr lang="en-US" dirty="0"/>
              <a:t>link of the </a:t>
            </a:r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Parent</a:t>
            </a:r>
            <a:r>
              <a:rPr lang="en-US" dirty="0" smtClean="0"/>
              <a:t> becomes left </a:t>
            </a:r>
            <a:r>
              <a:rPr lang="en-US" dirty="0"/>
              <a:t>child of the </a:t>
            </a:r>
            <a:r>
              <a:rPr lang="en-US" b="1" dirty="0">
                <a:solidFill>
                  <a:srgbClr val="0000FF"/>
                </a:solidFill>
              </a:rPr>
              <a:t>old </a:t>
            </a:r>
            <a:r>
              <a:rPr lang="en-US" b="1" dirty="0" smtClean="0">
                <a:solidFill>
                  <a:srgbClr val="0000FF"/>
                </a:solidFill>
              </a:rPr>
              <a:t>right child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 flipH="1">
            <a:off x="1718256" y="3101875"/>
            <a:ext cx="2743200" cy="2989698"/>
            <a:chOff x="1981200" y="2191902"/>
            <a:chExt cx="2743200" cy="2989698"/>
          </a:xfrm>
        </p:grpSpPr>
        <p:sp>
          <p:nvSpPr>
            <p:cNvPr id="6" name="Oval 5"/>
            <p:cNvSpPr/>
            <p:nvPr/>
          </p:nvSpPr>
          <p:spPr>
            <a:xfrm>
              <a:off x="3276600" y="219190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0800" y="2895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981200" y="3733800"/>
              <a:ext cx="685800" cy="1447800"/>
              <a:chOff x="2057400" y="3810000"/>
              <a:chExt cx="685800" cy="14478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057400" y="3810000"/>
                <a:ext cx="685800" cy="14478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43420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933700" y="3733800"/>
              <a:ext cx="685800" cy="1219200"/>
              <a:chOff x="2057400" y="3810000"/>
              <a:chExt cx="685800" cy="12192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057400" y="3810000"/>
                <a:ext cx="685800" cy="12192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37356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38600" y="3048000"/>
              <a:ext cx="685800" cy="1295400"/>
              <a:chOff x="2057400" y="3810000"/>
              <a:chExt cx="685800" cy="1295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75456" y="4495800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905931" y="2507033"/>
              <a:ext cx="424737" cy="4426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2324100" y="3210731"/>
              <a:ext cx="320768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905931" y="3210731"/>
              <a:ext cx="370669" cy="5230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591731" y="2507033"/>
              <a:ext cx="789769" cy="5409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H="1">
            <a:off x="5670999" y="3104308"/>
            <a:ext cx="2438400" cy="2743200"/>
            <a:chOff x="5943600" y="2362200"/>
            <a:chExt cx="2438400" cy="2743200"/>
          </a:xfrm>
        </p:grpSpPr>
        <p:sp>
          <p:nvSpPr>
            <p:cNvPr id="22" name="Oval 21"/>
            <p:cNvSpPr/>
            <p:nvPr/>
          </p:nvSpPr>
          <p:spPr>
            <a:xfrm>
              <a:off x="7403201" y="29836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858000" y="2362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43600" y="3595514"/>
              <a:ext cx="685800" cy="1509886"/>
              <a:chOff x="2057400" y="3810000"/>
              <a:chExt cx="685800" cy="1509886"/>
            </a:xfrm>
          </p:grpSpPr>
          <p:sp>
            <p:nvSpPr>
              <p:cNvPr id="35" name="Isosceles Triangle 34"/>
              <p:cNvSpPr/>
              <p:nvPr/>
            </p:nvSpPr>
            <p:spPr>
              <a:xfrm>
                <a:off x="2057400" y="3810000"/>
                <a:ext cx="685800" cy="1509886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763" y="4495800"/>
                <a:ext cx="4892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858000" y="3810000"/>
              <a:ext cx="685800" cy="1295400"/>
              <a:chOff x="2057400" y="3810000"/>
              <a:chExt cx="685800" cy="1295400"/>
            </a:xfrm>
          </p:grpSpPr>
          <p:sp>
            <p:nvSpPr>
              <p:cNvPr id="33" name="Isosceles Triangle 32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52999" y="4495800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7696200" y="3810000"/>
              <a:ext cx="685800" cy="1295400"/>
              <a:chOff x="2057400" y="3810000"/>
              <a:chExt cx="685800" cy="1295400"/>
            </a:xfrm>
          </p:grpSpPr>
          <p:sp>
            <p:nvSpPr>
              <p:cNvPr id="31" name="Isosceles Triangle 30"/>
              <p:cNvSpPr/>
              <p:nvPr/>
            </p:nvSpPr>
            <p:spPr>
              <a:xfrm>
                <a:off x="2057400" y="3810000"/>
                <a:ext cx="685800" cy="1295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65799" y="4481686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cxnSp>
          <p:nvCxnSpPr>
            <p:cNvPr id="27" name="Straight Connector 26"/>
            <p:cNvCxnSpPr>
              <a:stCxn id="23" idx="3"/>
              <a:endCxn id="35" idx="0"/>
            </p:cNvCxnSpPr>
            <p:nvPr/>
          </p:nvCxnSpPr>
          <p:spPr>
            <a:xfrm flipH="1">
              <a:off x="6286500" y="2677331"/>
              <a:ext cx="625568" cy="918183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33" idx="0"/>
            </p:cNvCxnSpPr>
            <p:nvPr/>
          </p:nvCxnSpPr>
          <p:spPr>
            <a:xfrm flipH="1">
              <a:off x="7200900" y="3298732"/>
              <a:ext cx="256369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31" idx="0"/>
            </p:cNvCxnSpPr>
            <p:nvPr/>
          </p:nvCxnSpPr>
          <p:spPr>
            <a:xfrm>
              <a:off x="7718332" y="3298732"/>
              <a:ext cx="320768" cy="5112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5"/>
              <a:endCxn id="22" idx="1"/>
            </p:cNvCxnSpPr>
            <p:nvPr/>
          </p:nvCxnSpPr>
          <p:spPr>
            <a:xfrm>
              <a:off x="7173131" y="2677331"/>
              <a:ext cx="284138" cy="36033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4572000" y="4552108"/>
            <a:ext cx="838200" cy="34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Factor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be the left and </a:t>
                </a:r>
                <a:r>
                  <a:rPr lang="en-US" dirty="0" smtClean="0"/>
                  <a:t>right </a:t>
                </a:r>
                <a:r>
                  <a:rPr lang="en-US" dirty="0" err="1" smtClean="0"/>
                  <a:t>subtrees</a:t>
                </a:r>
                <a:r>
                  <a:rPr lang="en-US" dirty="0" smtClean="0"/>
                  <a:t> </a:t>
                </a:r>
                <a:r>
                  <a:rPr lang="en-US" dirty="0"/>
                  <a:t>of a tree rooted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be the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Define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balance factor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) of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AVL tree’s balance condition: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b="1" dirty="0">
                    <a:solidFill>
                      <a:srgbClr val="0000FF"/>
                    </a:solidFill>
                  </a:rPr>
                  <a:t>every 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in the tree,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2118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436851" y="3370476"/>
            <a:ext cx="3173749" cy="2482049"/>
            <a:chOff x="4217651" y="3886200"/>
            <a:chExt cx="3173749" cy="2482049"/>
          </a:xfrm>
        </p:grpSpPr>
        <p:sp>
          <p:nvSpPr>
            <p:cNvPr id="5" name="Oval 4"/>
            <p:cNvSpPr/>
            <p:nvPr/>
          </p:nvSpPr>
          <p:spPr>
            <a:xfrm>
              <a:off x="5262050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217651" y="47429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6" idx="7"/>
            </p:cNvCxnSpPr>
            <p:nvPr/>
          </p:nvCxnSpPr>
          <p:spPr>
            <a:xfrm flipH="1">
              <a:off x="4547891" y="4201331"/>
              <a:ext cx="768227" cy="5983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6351251" y="46667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5" idx="5"/>
              <a:endCxn id="8" idx="1"/>
            </p:cNvCxnSpPr>
            <p:nvPr/>
          </p:nvCxnSpPr>
          <p:spPr>
            <a:xfrm>
              <a:off x="5577181" y="4201331"/>
              <a:ext cx="830730" cy="52212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48331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10" idx="1"/>
            </p:cNvCxnSpPr>
            <p:nvPr/>
          </p:nvCxnSpPr>
          <p:spPr>
            <a:xfrm>
              <a:off x="4547891" y="5073237"/>
              <a:ext cx="336289" cy="4124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747551" y="543469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8" idx="3"/>
              <a:endCxn id="12" idx="7"/>
            </p:cNvCxnSpPr>
            <p:nvPr/>
          </p:nvCxnSpPr>
          <p:spPr>
            <a:xfrm flipH="1">
              <a:off x="6044971" y="4997037"/>
              <a:ext cx="362940" cy="4886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5"/>
              <a:endCxn id="15" idx="1"/>
            </p:cNvCxnSpPr>
            <p:nvPr/>
          </p:nvCxnSpPr>
          <p:spPr>
            <a:xfrm>
              <a:off x="6681491" y="4997037"/>
              <a:ext cx="412489" cy="4450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042951" y="539104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42102" y="60198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6" idx="7"/>
            </p:cNvCxnSpPr>
            <p:nvPr/>
          </p:nvCxnSpPr>
          <p:spPr>
            <a:xfrm flipH="1">
              <a:off x="6839522" y="5688468"/>
              <a:ext cx="254458" cy="3823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600200" y="4000729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Balance Factor Example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0301" y="490225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76800" y="418989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9751" y="415250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7586" y="490225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0315" y="548344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0666" y="48057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34200" y="3276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Balanced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AVL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/>
              <a:t>AVL </a:t>
            </a:r>
            <a:r>
              <a:rPr lang="en-US" altLang="zh-CN" dirty="0"/>
              <a:t>Tree </a:t>
            </a:r>
            <a:r>
              <a:rPr lang="en-US" altLang="zh-CN" dirty="0" smtClean="0"/>
              <a:t>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Supporting Data Members and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3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Inserting an item in a </a:t>
            </a:r>
            <a:r>
              <a:rPr lang="en-US" dirty="0" smtClean="0"/>
              <a:t>tree </a:t>
            </a:r>
            <a:r>
              <a:rPr lang="en-US" dirty="0"/>
              <a:t>affects potentially the heights of all of the nodes along the </a:t>
            </a:r>
            <a:r>
              <a:rPr lang="en-US" b="1" dirty="0">
                <a:solidFill>
                  <a:srgbClr val="C00000"/>
                </a:solidFill>
              </a:rPr>
              <a:t>access </a:t>
            </a:r>
            <a:r>
              <a:rPr lang="en-US" b="1" dirty="0" smtClean="0">
                <a:solidFill>
                  <a:srgbClr val="C00000"/>
                </a:solidFill>
              </a:rPr>
              <a:t>path</a:t>
            </a:r>
            <a:r>
              <a:rPr lang="en-US" dirty="0" smtClean="0"/>
              <a:t>, </a:t>
            </a:r>
            <a:r>
              <a:rPr lang="en-US" dirty="0"/>
              <a:t>i.e., the path from the root to that </a:t>
            </a:r>
            <a:r>
              <a:rPr lang="en-US" dirty="0" smtClean="0"/>
              <a:t>leaf.</a:t>
            </a:r>
          </a:p>
          <a:p>
            <a:r>
              <a:rPr lang="en-US" dirty="0" smtClean="0"/>
              <a:t>When an item is inserted in a tree, the height of any node on the access path may increase by one.</a:t>
            </a:r>
          </a:p>
          <a:p>
            <a:r>
              <a:rPr lang="en-US" dirty="0" smtClean="0"/>
              <a:t>To ensure the resulting tree is still AVL balanced, the heights of all the nodes along the access path must be </a:t>
            </a:r>
            <a:r>
              <a:rPr lang="en-US" b="1" dirty="0" smtClean="0">
                <a:solidFill>
                  <a:srgbClr val="C00000"/>
                </a:solidFill>
              </a:rPr>
              <a:t>recomputed</a:t>
            </a:r>
            <a:r>
              <a:rPr lang="en-US" dirty="0" smtClean="0"/>
              <a:t> and the AVL balance condition must be </a:t>
            </a:r>
            <a:r>
              <a:rPr lang="en-US" b="1" dirty="0" smtClean="0">
                <a:solidFill>
                  <a:srgbClr val="0000FF"/>
                </a:solidFill>
              </a:rPr>
              <a:t>checked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Sometimes, increasing the height by one does not violate the AVL balance condition.</a:t>
            </a:r>
          </a:p>
          <a:p>
            <a:pPr lvl="1"/>
            <a:r>
              <a:rPr lang="en-US" dirty="0" smtClean="0"/>
              <a:t>In other cases, the AVL balance condition is violated.</a:t>
            </a:r>
          </a:p>
          <a:p>
            <a:pPr lvl="1"/>
            <a:r>
              <a:rPr lang="en-US" altLang="zh-CN" dirty="0"/>
              <a:t>We </a:t>
            </a:r>
            <a:r>
              <a:rPr lang="en-US" altLang="zh-CN" dirty="0" smtClean="0"/>
              <a:t>will fix </a:t>
            </a:r>
            <a:r>
              <a:rPr lang="en-US" altLang="zh-CN" b="1" dirty="0">
                <a:solidFill>
                  <a:srgbClr val="C00000"/>
                </a:solidFill>
              </a:rPr>
              <a:t>the first unbalanced </a:t>
            </a:r>
            <a:r>
              <a:rPr lang="en-US" altLang="zh-CN" b="1" dirty="0" smtClean="0">
                <a:solidFill>
                  <a:srgbClr val="C00000"/>
                </a:solidFill>
              </a:rPr>
              <a:t>node</a:t>
            </a:r>
            <a:r>
              <a:rPr lang="en-US" altLang="zh-CN" dirty="0" smtClean="0"/>
              <a:t> in the access path </a:t>
            </a:r>
            <a:r>
              <a:rPr lang="en-US" altLang="zh-CN" b="1" dirty="0">
                <a:solidFill>
                  <a:srgbClr val="0000FF"/>
                </a:solidFill>
              </a:rPr>
              <a:t>from the leaf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AVL Balance Condition</a:t>
            </a:r>
            <a:br>
              <a:rPr lang="en-US" dirty="0" smtClean="0"/>
            </a:br>
            <a:r>
              <a:rPr lang="en-US" sz="2700" dirty="0" smtClean="0"/>
              <a:t>Left-Left Insertion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228166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2281668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881594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90193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219098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2032319"/>
            <a:ext cx="1984382" cy="2209800"/>
            <a:chOff x="1587400" y="1828800"/>
            <a:chExt cx="1984382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5847631" y="4242119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5864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9768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893230" y="2627761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4746162" y="2032694"/>
            <a:ext cx="1215423" cy="2839774"/>
            <a:chOff x="4472932" y="1515427"/>
            <a:chExt cx="1215423" cy="2839774"/>
          </a:xfrm>
        </p:grpSpPr>
        <p:sp>
          <p:nvSpPr>
            <p:cNvPr id="99" name="TextBox 98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95" name="Straight Connector 94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+3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/>
          <p:cNvSpPr txBox="1"/>
          <p:nvPr/>
        </p:nvSpPr>
        <p:spPr>
          <a:xfrm>
            <a:off x="6418372" y="44913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 a new item</a:t>
            </a:r>
            <a:endParaRPr lang="en-US" sz="2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91787" y="5333999"/>
            <a:ext cx="539418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Left-left insertion</a:t>
            </a:r>
            <a:r>
              <a:rPr lang="en-US" sz="2400" dirty="0" smtClean="0"/>
              <a:t>: the first two edges in the insertion path from node P both go to the left.</a:t>
            </a:r>
          </a:p>
        </p:txBody>
      </p:sp>
    </p:spTree>
    <p:extLst>
      <p:ext uri="{BB962C8B-B14F-4D97-AF65-F5344CB8AC3E}">
        <p14:creationId xmlns:p14="http://schemas.microsoft.com/office/powerpoint/2010/main" val="4668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87" grpId="0"/>
      <p:bldP spid="88" grpId="0"/>
      <p:bldP spid="169" grpId="0" animBg="1"/>
      <p:bldP spid="1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Restoring </a:t>
            </a:r>
            <a:r>
              <a:rPr lang="en-US" dirty="0"/>
              <a:t>AVL Balance Condition</a:t>
            </a:r>
            <a:br>
              <a:rPr lang="en-US" dirty="0"/>
            </a:br>
            <a:r>
              <a:rPr lang="en-US" sz="2700" dirty="0" smtClean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45" name="Oval 44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56" name="Isosceles Triangle 55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50" name="Straight Connector 49"/>
            <p:cNvCxnSpPr>
              <a:stCxn id="45" idx="0"/>
              <a:endCxn id="46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3"/>
              <a:endCxn id="60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5" idx="3"/>
              <a:endCxn id="58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5" idx="5"/>
              <a:endCxn id="56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4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572000" y="4813289"/>
            <a:ext cx="1123636" cy="1455066"/>
            <a:chOff x="4572000" y="4813289"/>
            <a:chExt cx="1123636" cy="1455066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045417" y="4813289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481" y="5248851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882601" y="481328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572000" y="6268355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582299" y="4191000"/>
            <a:ext cx="883856" cy="2077355"/>
            <a:chOff x="4582299" y="4191000"/>
            <a:chExt cx="883856" cy="2077355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4754513" y="4191000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82299" y="41910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807000" y="42627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521847" y="1490143"/>
            <a:ext cx="2393992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to restore AVL balance?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19878" y="2545970"/>
            <a:ext cx="238124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 a right rotation</a:t>
            </a:r>
            <a:br>
              <a:rPr lang="en-US" sz="2400" dirty="0" smtClean="0"/>
            </a:br>
            <a:r>
              <a:rPr lang="en-US" sz="2400" dirty="0" smtClean="0"/>
              <a:t>at node P.</a:t>
            </a:r>
          </a:p>
        </p:txBody>
      </p: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rotation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left-left (LL) rotation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98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81" grpId="0" animBg="1"/>
      <p:bldP spid="82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Restoring </a:t>
            </a:r>
            <a:r>
              <a:rPr lang="en-US" dirty="0"/>
              <a:t>AVL Balance Condition</a:t>
            </a:r>
            <a:br>
              <a:rPr lang="en-US" dirty="0"/>
            </a:br>
            <a:r>
              <a:rPr lang="en-US" sz="2700" dirty="0" smtClean="0"/>
              <a:t>Left-Left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4903" y="1547108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041364" y="3756908"/>
            <a:ext cx="369199" cy="618548"/>
            <a:chOff x="5574401" y="3724852"/>
            <a:chExt cx="369199" cy="618548"/>
          </a:xfrm>
        </p:grpSpPr>
        <p:sp>
          <p:nvSpPr>
            <p:cNvPr id="22" name="Oval 21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2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791563" y="210125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60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86963" y="2142550"/>
            <a:ext cx="468265" cy="1148209"/>
            <a:chOff x="3730841" y="2703755"/>
            <a:chExt cx="468265" cy="114820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39895" y="1547483"/>
            <a:ext cx="1215423" cy="2839774"/>
            <a:chOff x="4472932" y="1515427"/>
            <a:chExt cx="1215423" cy="2839774"/>
          </a:xfrm>
        </p:grpSpPr>
        <p:sp>
          <p:nvSpPr>
            <p:cNvPr id="32" name="TextBox 31"/>
            <p:cNvSpPr txBox="1"/>
            <p:nvPr/>
          </p:nvSpPr>
          <p:spPr>
            <a:xfrm>
              <a:off x="5029200" y="3022998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72932" y="1515427"/>
              <a:ext cx="1111208" cy="2839774"/>
              <a:chOff x="4472932" y="1515427"/>
              <a:chExt cx="1111208" cy="2839774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475891" y="4355201"/>
                <a:ext cx="76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5085491" y="2810827"/>
                <a:ext cx="0" cy="15325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856891" y="2196993"/>
                <a:ext cx="0" cy="21464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628291" y="1515427"/>
                <a:ext cx="0" cy="2827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4924985" y="228129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631460" y="1653793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+3</a:t>
                </a:r>
                <a:endParaRPr lang="en-US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4472932" y="15154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704491" y="221604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4305" y="2810827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Circular Arrow 81"/>
          <p:cNvSpPr/>
          <p:nvPr/>
        </p:nvSpPr>
        <p:spPr>
          <a:xfrm>
            <a:off x="2667000" y="1219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24400" y="1430686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LL </a:t>
            </a:r>
            <a:r>
              <a:rPr lang="en-US" sz="2400" b="1" dirty="0">
                <a:solidFill>
                  <a:srgbClr val="C00000"/>
                </a:solidFill>
              </a:rPr>
              <a:t>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 smtClean="0">
                <a:solidFill>
                  <a:srgbClr val="C00000"/>
                </a:solidFill>
              </a:rPr>
              <a:t>positive </a:t>
            </a:r>
            <a:r>
              <a:rPr lang="en-US" sz="2400" dirty="0" smtClean="0"/>
              <a:t>balance </a:t>
            </a:r>
            <a:r>
              <a:rPr lang="en-US" sz="2400" dirty="0"/>
              <a:t>factor and the </a:t>
            </a:r>
            <a:r>
              <a:rPr lang="en-US" sz="2400" dirty="0" smtClean="0"/>
              <a:t>left </a:t>
            </a:r>
            <a:r>
              <a:rPr lang="en-US" sz="2400" dirty="0" err="1"/>
              <a:t>subtree</a:t>
            </a:r>
            <a:r>
              <a:rPr lang="en-US" sz="2400" dirty="0"/>
              <a:t> of the node also has a </a:t>
            </a:r>
            <a:r>
              <a:rPr lang="en-US" sz="2400" b="1" dirty="0" smtClean="0">
                <a:solidFill>
                  <a:srgbClr val="C00000"/>
                </a:solidFill>
              </a:rPr>
              <a:t>positive</a:t>
            </a:r>
            <a:r>
              <a:rPr lang="en-US" sz="2400" dirty="0" smtClean="0"/>
              <a:t> </a:t>
            </a:r>
            <a:r>
              <a:rPr lang="en-US" sz="2400" dirty="0"/>
              <a:t>balance factor.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5608000" y="4191000"/>
            <a:ext cx="1895382" cy="2121799"/>
            <a:chOff x="2819400" y="4431401"/>
            <a:chExt cx="1895382" cy="2121799"/>
          </a:xfrm>
        </p:grpSpPr>
        <p:sp>
          <p:nvSpPr>
            <p:cNvPr id="86" name="Oval 85"/>
            <p:cNvSpPr/>
            <p:nvPr/>
          </p:nvSpPr>
          <p:spPr>
            <a:xfrm>
              <a:off x="3962400" y="49648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517001" y="44314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819400" y="5041001"/>
              <a:ext cx="546200" cy="896502"/>
              <a:chOff x="2197000" y="3810000"/>
              <a:chExt cx="546200" cy="896502"/>
            </a:xfrm>
          </p:grpSpPr>
          <p:sp>
            <p:nvSpPr>
              <p:cNvPr id="101" name="Isosceles Triangle 10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581400" y="5516099"/>
              <a:ext cx="533400" cy="896502"/>
              <a:chOff x="2146400" y="3810000"/>
              <a:chExt cx="533400" cy="896502"/>
            </a:xfrm>
          </p:grpSpPr>
          <p:sp>
            <p:nvSpPr>
              <p:cNvPr id="99" name="Isosceles Triangle 9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91000" y="5493736"/>
              <a:ext cx="523782" cy="918865"/>
              <a:chOff x="2133600" y="4441834"/>
              <a:chExt cx="523782" cy="918865"/>
            </a:xfrm>
          </p:grpSpPr>
          <p:sp>
            <p:nvSpPr>
              <p:cNvPr id="97" name="Isosceles Triangle 96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91" name="Straight Connector 90"/>
            <p:cNvCxnSpPr>
              <a:stCxn id="86" idx="0"/>
              <a:endCxn id="87" idx="5"/>
            </p:cNvCxnSpPr>
            <p:nvPr/>
          </p:nvCxnSpPr>
          <p:spPr>
            <a:xfrm flipH="1" flipV="1">
              <a:off x="3832132" y="4746532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7" idx="3"/>
              <a:endCxn id="101" idx="0"/>
            </p:cNvCxnSpPr>
            <p:nvPr/>
          </p:nvCxnSpPr>
          <p:spPr>
            <a:xfrm flipH="1">
              <a:off x="3092500" y="4746532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6" idx="3"/>
              <a:endCxn id="99" idx="0"/>
            </p:cNvCxnSpPr>
            <p:nvPr/>
          </p:nvCxnSpPr>
          <p:spPr>
            <a:xfrm flipH="1">
              <a:off x="3848100" y="5279932"/>
              <a:ext cx="168368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6" idx="5"/>
              <a:endCxn id="97" idx="0"/>
            </p:cNvCxnSpPr>
            <p:nvPr/>
          </p:nvCxnSpPr>
          <p:spPr>
            <a:xfrm>
              <a:off x="4277531" y="5279932"/>
              <a:ext cx="175360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2882679" y="61840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Connector 95"/>
            <p:cNvCxnSpPr>
              <a:stCxn id="95" idx="0"/>
            </p:cNvCxnSpPr>
            <p:nvPr/>
          </p:nvCxnSpPr>
          <p:spPr>
            <a:xfrm flipV="1">
              <a:off x="3067279" y="59346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225570" y="46781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717270" y="4114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589200" y="4724400"/>
            <a:ext cx="1183593" cy="1447800"/>
            <a:chOff x="4912407" y="4964801"/>
            <a:chExt cx="1183593" cy="1447800"/>
          </a:xfrm>
        </p:grpSpPr>
        <p:cxnSp>
          <p:nvCxnSpPr>
            <p:cNvPr id="106" name="Straight Arrow Connector 105"/>
            <p:cNvCxnSpPr/>
            <p:nvPr/>
          </p:nvCxnSpPr>
          <p:spPr>
            <a:xfrm>
              <a:off x="5067767" y="5444235"/>
              <a:ext cx="0" cy="9504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067767" y="5608637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912407" y="544416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916461" y="6412601"/>
              <a:ext cx="6502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5412808" y="4964801"/>
              <a:ext cx="0" cy="1429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436845" y="551609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5266642" y="49648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4572000" y="4191000"/>
            <a:ext cx="1123636" cy="2077355"/>
            <a:chOff x="1783400" y="4431401"/>
            <a:chExt cx="1123636" cy="2077355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2256817" y="5053690"/>
              <a:ext cx="0" cy="1455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247881" y="548925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2094001" y="505369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783400" y="6508756"/>
              <a:ext cx="62987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965913" y="4431401"/>
              <a:ext cx="0" cy="20773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793699" y="443140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018400" y="450313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806089" y="4876800"/>
            <a:ext cx="343002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rotation is also called </a:t>
            </a:r>
            <a:r>
              <a:rPr lang="en-US" sz="2400" b="1" dirty="0" smtClean="0">
                <a:solidFill>
                  <a:srgbClr val="C00000"/>
                </a:solidFill>
              </a:rPr>
              <a:t>left-left (LL) rotation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5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Left-Left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</a:t>
            </a:r>
            <a:r>
              <a:rPr lang="en-US" dirty="0" smtClean="0"/>
              <a:t>property of BST </a:t>
            </a:r>
            <a:r>
              <a:rPr lang="en-US" dirty="0"/>
              <a:t>is kept.</a:t>
            </a:r>
          </a:p>
          <a:p>
            <a:r>
              <a:rPr lang="en-US" dirty="0" smtClean="0"/>
              <a:t>Both nodes A </a:t>
            </a:r>
            <a:r>
              <a:rPr lang="en-US" dirty="0"/>
              <a:t>and P have balance </a:t>
            </a:r>
            <a:r>
              <a:rPr lang="en-US" dirty="0" smtClean="0"/>
              <a:t>factor of </a:t>
            </a:r>
            <a:r>
              <a:rPr lang="en-US" dirty="0"/>
              <a:t>0.</a:t>
            </a:r>
          </a:p>
          <a:p>
            <a:r>
              <a:rPr lang="en-US" dirty="0" smtClean="0"/>
              <a:t>The </a:t>
            </a:r>
            <a:r>
              <a:rPr lang="en-US" dirty="0"/>
              <a:t>height of </a:t>
            </a:r>
            <a:r>
              <a:rPr lang="en-US" dirty="0" smtClean="0"/>
              <a:t>the tree </a:t>
            </a:r>
            <a:r>
              <a:rPr lang="en-US" b="1" dirty="0" smtClean="0">
                <a:solidFill>
                  <a:srgbClr val="C00000"/>
                </a:solidFill>
              </a:rPr>
              <a:t>after </a:t>
            </a:r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rotation</a:t>
            </a:r>
            <a:r>
              <a:rPr lang="en-US" dirty="0" smtClean="0"/>
              <a:t> </a:t>
            </a:r>
            <a:r>
              <a:rPr lang="en-US" dirty="0"/>
              <a:t>is the same </a:t>
            </a:r>
            <a:r>
              <a:rPr lang="en-US" dirty="0" smtClean="0"/>
              <a:t>as the height of the tree </a:t>
            </a:r>
            <a:r>
              <a:rPr lang="en-US" dirty="0"/>
              <a:t>before insertion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4257407" y="3810000"/>
            <a:ext cx="4200793" cy="2197999"/>
            <a:chOff x="3789502" y="3541066"/>
            <a:chExt cx="4200793" cy="2197999"/>
          </a:xfrm>
        </p:grpSpPr>
        <p:grpSp>
          <p:nvGrpSpPr>
            <p:cNvPr id="5" name="Group 4"/>
            <p:cNvGrpSpPr/>
            <p:nvPr/>
          </p:nvGrpSpPr>
          <p:grpSpPr>
            <a:xfrm>
              <a:off x="4825502" y="3617266"/>
              <a:ext cx="1895382" cy="2121799"/>
              <a:chOff x="2819400" y="4431401"/>
              <a:chExt cx="1895382" cy="212179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P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273200" y="4213234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190564" y="4213234"/>
                  <a:ext cx="4892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17" name="Isosceles Triangle 16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197000" y="4899034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11" name="Straight Connector 10"/>
              <p:cNvCxnSpPr>
                <a:stCxn id="6" idx="0"/>
                <a:endCxn id="7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21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3"/>
                <a:endCxn id="19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6" idx="5"/>
                <a:endCxn id="17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5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43072" y="410443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34772" y="35410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806702" y="4150666"/>
              <a:ext cx="1183593" cy="1447800"/>
              <a:chOff x="4912407" y="4964801"/>
              <a:chExt cx="1183593" cy="144780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067767" y="5608637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5436845" y="5516099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789502" y="3617266"/>
              <a:ext cx="1123636" cy="2077355"/>
              <a:chOff x="1783400" y="4431401"/>
              <a:chExt cx="1123636" cy="2077355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58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Balanced </a:t>
            </a:r>
            <a:r>
              <a:rPr lang="en-US" altLang="zh-CN" dirty="0"/>
              <a:t>Search </a:t>
            </a:r>
            <a:r>
              <a:rPr lang="en-US" altLang="zh-CN" dirty="0" smtClean="0"/>
              <a:t>Trees</a:t>
            </a:r>
          </a:p>
          <a:p>
            <a:pPr lvl="1"/>
            <a:r>
              <a:rPr lang="en-US" altLang="zh-CN" dirty="0" smtClean="0"/>
              <a:t>AVL </a:t>
            </a:r>
            <a:r>
              <a:rPr lang="en-US" altLang="zh-CN" dirty="0"/>
              <a:t>Trees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AVL </a:t>
            </a:r>
            <a:r>
              <a:rPr lang="en-US" altLang="zh-CN" dirty="0"/>
              <a:t>Tree </a:t>
            </a:r>
            <a:r>
              <a:rPr lang="en-US" altLang="zh-CN" dirty="0" smtClean="0"/>
              <a:t>Insertion</a:t>
            </a:r>
          </a:p>
          <a:p>
            <a:endParaRPr lang="en-US" altLang="zh-CN" dirty="0"/>
          </a:p>
          <a:p>
            <a:r>
              <a:rPr lang="en-US" altLang="zh-CN" dirty="0"/>
              <a:t>Supporting Data Members and </a:t>
            </a:r>
            <a:r>
              <a:rPr lang="en-US" altLang="zh-CN" dirty="0" smtClean="0"/>
              <a:t>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3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Right-Right (RR)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Symmetric to left-left rotation.</a:t>
            </a:r>
          </a:p>
          <a:p>
            <a:r>
              <a:rPr lang="en-US" dirty="0" smtClean="0"/>
              <a:t>An </a:t>
            </a:r>
            <a:r>
              <a:rPr lang="en-US" dirty="0"/>
              <a:t>RR rotation is called for when the </a:t>
            </a:r>
            <a:r>
              <a:rPr lang="en-US" dirty="0" smtClean="0"/>
              <a:t>node becomes </a:t>
            </a:r>
            <a:r>
              <a:rPr lang="en-US" dirty="0"/>
              <a:t>unbalanced with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</a:t>
            </a:r>
            <a:r>
              <a:rPr lang="en-US" dirty="0" smtClean="0"/>
              <a:t>factor and </a:t>
            </a:r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 of the </a:t>
            </a:r>
            <a:r>
              <a:rPr lang="en-US" dirty="0" smtClean="0"/>
              <a:t>node </a:t>
            </a:r>
            <a:r>
              <a:rPr lang="en-US" dirty="0"/>
              <a:t>also has a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balance factor.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838200" y="3352800"/>
            <a:ext cx="3678677" cy="2909758"/>
            <a:chOff x="838200" y="3657600"/>
            <a:chExt cx="3678677" cy="2909758"/>
          </a:xfrm>
        </p:grpSpPr>
        <p:grpSp>
          <p:nvGrpSpPr>
            <p:cNvPr id="24" name="Group 23"/>
            <p:cNvGrpSpPr/>
            <p:nvPr/>
          </p:nvGrpSpPr>
          <p:grpSpPr>
            <a:xfrm flipH="1">
              <a:off x="1306465" y="3739010"/>
              <a:ext cx="1984382" cy="2828348"/>
              <a:chOff x="1586411" y="3739010"/>
              <a:chExt cx="1984382" cy="282834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86411" y="3739010"/>
                <a:ext cx="1984382" cy="2209800"/>
                <a:chOff x="1587400" y="1828800"/>
                <a:chExt cx="1984382" cy="220980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590800" y="18288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P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06500" y="24562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587400" y="3124200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19" name="Isosceles Triangle 18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253964" y="4244837"/>
                    <a:ext cx="48923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A</a:t>
                    </a:r>
                    <a:r>
                      <a:rPr lang="en-US" sz="2400" baseline="-25000" dirty="0" smtClean="0"/>
                      <a:t>R</a:t>
                    </a:r>
                    <a:endParaRPr lang="en-US" sz="2400" baseline="-25000" dirty="0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286000" y="3124200"/>
                  <a:ext cx="533400" cy="914400"/>
                  <a:chOff x="2146400" y="3810000"/>
                  <a:chExt cx="533400" cy="914400"/>
                </a:xfrm>
              </p:grpSpPr>
              <p:sp>
                <p:nvSpPr>
                  <p:cNvPr id="17" name="Isosceles Triangle 16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209800" y="4262735"/>
                    <a:ext cx="4700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A</a:t>
                    </a:r>
                    <a:r>
                      <a:rPr lang="en-US" sz="2400" baseline="-25000" dirty="0" smtClean="0"/>
                      <a:t>L</a:t>
                    </a:r>
                    <a:endParaRPr lang="en-US" sz="2400" baseline="-25000" dirty="0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2971800" y="2438400"/>
                  <a:ext cx="599982" cy="1147465"/>
                  <a:chOff x="2057400" y="3810000"/>
                  <a:chExt cx="599982" cy="1147465"/>
                </a:xfrm>
              </p:grpSpPr>
              <p:sp>
                <p:nvSpPr>
                  <p:cNvPr id="15" name="Isosceles Triangle 14"/>
                  <p:cNvSpPr/>
                  <p:nvPr/>
                </p:nvSpPr>
                <p:spPr>
                  <a:xfrm>
                    <a:off x="2057400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152836" y="4495800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P</a:t>
                    </a:r>
                    <a:r>
                      <a:rPr lang="en-US" sz="2400" baseline="-25000" dirty="0" smtClean="0"/>
                      <a:t>L</a:t>
                    </a:r>
                    <a:endParaRPr lang="en-US" sz="2400" baseline="-25000" dirty="0"/>
                  </a:p>
                </p:txBody>
              </p:sp>
            </p:grpSp>
            <p:cxnSp>
              <p:nvCxnSpPr>
                <p:cNvPr id="11" name="Straight Connector 10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21631" y="2143931"/>
                  <a:ext cx="32323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3"/>
                  <a:endCxn id="19" idx="0"/>
                </p:cNvCxnSpPr>
                <p:nvPr/>
              </p:nvCxnSpPr>
              <p:spPr>
                <a:xfrm flipH="1">
                  <a:off x="1860500" y="2771429"/>
                  <a:ext cx="200068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7" idx="5"/>
                  <a:endCxn id="17" idx="0"/>
                </p:cNvCxnSpPr>
                <p:nvPr/>
              </p:nvCxnSpPr>
              <p:spPr>
                <a:xfrm>
                  <a:off x="2321631" y="2771429"/>
                  <a:ext cx="231069" cy="35277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>
                  <a:stCxn id="6" idx="5"/>
                  <a:endCxn id="15" idx="0"/>
                </p:cNvCxnSpPr>
                <p:nvPr/>
              </p:nvCxnSpPr>
              <p:spPr>
                <a:xfrm>
                  <a:off x="2905931" y="2143931"/>
                  <a:ext cx="365860" cy="294469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1652872" y="5948810"/>
                <a:ext cx="369199" cy="618548"/>
                <a:chOff x="5574401" y="3724852"/>
                <a:chExt cx="369199" cy="6185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5574401" y="3974201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/>
                <p:cNvCxnSpPr>
                  <a:stCxn id="22" idx="0"/>
                </p:cNvCxnSpPr>
                <p:nvPr/>
              </p:nvCxnSpPr>
              <p:spPr>
                <a:xfrm flipV="1">
                  <a:off x="5759001" y="3724852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2921563" y="4327615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−</a:t>
              </a:r>
              <a:r>
                <a:rPr lang="en-US" sz="2400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10854" y="3657600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−2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838200" y="4332396"/>
              <a:ext cx="468265" cy="1148209"/>
              <a:chOff x="3730841" y="2703755"/>
              <a:chExt cx="468265" cy="11482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886200" y="2703755"/>
                <a:ext cx="0" cy="11303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886200" y="304800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730841" y="270375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4894" y="385196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flipH="1">
              <a:off x="3301454" y="3727584"/>
              <a:ext cx="1215423" cy="2839774"/>
              <a:chOff x="4472932" y="1515427"/>
              <a:chExt cx="1215423" cy="283977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5029200" y="302299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472932" y="1515427"/>
                <a:ext cx="1111208" cy="2839774"/>
                <a:chOff x="4472932" y="1515427"/>
                <a:chExt cx="1111208" cy="2839774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475891" y="4355201"/>
                  <a:ext cx="76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5085491" y="2810827"/>
                  <a:ext cx="0" cy="15325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856891" y="2196993"/>
                  <a:ext cx="0" cy="21464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4628291" y="1515427"/>
                  <a:ext cx="0" cy="28279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/>
                <p:cNvSpPr txBox="1"/>
                <p:nvPr/>
              </p:nvSpPr>
              <p:spPr>
                <a:xfrm>
                  <a:off x="4924985" y="2281291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/>
                    <a:t>h</a:t>
                  </a:r>
                  <a:r>
                    <a:rPr lang="en-US" sz="2400" dirty="0" smtClean="0"/>
                    <a:t>+2</a:t>
                  </a:r>
                  <a:endParaRPr lang="en-US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631460" y="1653793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/>
                    <a:t>h</a:t>
                  </a:r>
                  <a:r>
                    <a:rPr lang="en-US" sz="2400" dirty="0" smtClean="0"/>
                    <a:t>+3</a:t>
                  </a:r>
                  <a:endParaRPr lang="en-US" dirty="0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4472932" y="15154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704491" y="2216049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954305" y="2810827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1" name="Group 80"/>
          <p:cNvGrpSpPr/>
          <p:nvPr/>
        </p:nvGrpSpPr>
        <p:grpSpPr>
          <a:xfrm>
            <a:off x="4876800" y="3500735"/>
            <a:ext cx="3823839" cy="2170265"/>
            <a:chOff x="5017399" y="3773335"/>
            <a:chExt cx="3823839" cy="2170265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5803309" y="3821801"/>
              <a:ext cx="1895382" cy="2121799"/>
              <a:chOff x="2819400" y="4431401"/>
              <a:chExt cx="1895382" cy="2121799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962400" y="49648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P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17001" y="443140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2819400" y="5041001"/>
                <a:ext cx="546200" cy="896502"/>
                <a:chOff x="2197000" y="3810000"/>
                <a:chExt cx="546200" cy="896502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2253964" y="4213234"/>
                  <a:ext cx="4892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581400" y="5516099"/>
                <a:ext cx="533400" cy="896502"/>
                <a:chOff x="2146400" y="3810000"/>
                <a:chExt cx="533400" cy="896502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209800" y="4213234"/>
                  <a:ext cx="4700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191000" y="5493736"/>
                <a:ext cx="523782" cy="918865"/>
                <a:chOff x="2133600" y="4441834"/>
                <a:chExt cx="523782" cy="918865"/>
              </a:xfrm>
            </p:grpSpPr>
            <p:sp>
              <p:nvSpPr>
                <p:cNvPr id="56" name="Isosceles Triangle 55"/>
                <p:cNvSpPr/>
                <p:nvPr/>
              </p:nvSpPr>
              <p:spPr>
                <a:xfrm>
                  <a:off x="2133600" y="4441834"/>
                  <a:ext cx="523782" cy="914400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216236" y="489903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50" name="Straight Connector 49"/>
              <p:cNvCxnSpPr>
                <a:stCxn id="45" idx="0"/>
                <a:endCxn id="46" idx="5"/>
              </p:cNvCxnSpPr>
              <p:nvPr/>
            </p:nvCxnSpPr>
            <p:spPr>
              <a:xfrm flipH="1" flipV="1">
                <a:off x="3832132" y="4746532"/>
                <a:ext cx="314868" cy="2182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6" idx="3"/>
                <a:endCxn id="60" idx="0"/>
              </p:cNvCxnSpPr>
              <p:nvPr/>
            </p:nvCxnSpPr>
            <p:spPr>
              <a:xfrm flipH="1">
                <a:off x="3092500" y="4746532"/>
                <a:ext cx="478569" cy="29446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5" idx="3"/>
                <a:endCxn id="58" idx="0"/>
              </p:cNvCxnSpPr>
              <p:nvPr/>
            </p:nvCxnSpPr>
            <p:spPr>
              <a:xfrm flipH="1">
                <a:off x="3848100" y="5279932"/>
                <a:ext cx="168368" cy="23616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5" idx="5"/>
                <a:endCxn id="56" idx="0"/>
              </p:cNvCxnSpPr>
              <p:nvPr/>
            </p:nvCxnSpPr>
            <p:spPr>
              <a:xfrm>
                <a:off x="4277531" y="5279932"/>
                <a:ext cx="175360" cy="21380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2882679" y="6184001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R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Connector 54"/>
              <p:cNvCxnSpPr>
                <a:stCxn id="54" idx="0"/>
              </p:cNvCxnSpPr>
              <p:nvPr/>
            </p:nvCxnSpPr>
            <p:spPr>
              <a:xfrm flipV="1">
                <a:off x="3067279" y="5934652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/>
            <p:cNvSpPr txBox="1"/>
            <p:nvPr/>
          </p:nvSpPr>
          <p:spPr>
            <a:xfrm>
              <a:off x="6541399" y="430896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977669" y="37733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 flipH="1">
              <a:off x="5017399" y="4343400"/>
              <a:ext cx="836211" cy="1447800"/>
              <a:chOff x="4738190" y="4964801"/>
              <a:chExt cx="836211" cy="1447800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5067767" y="5444235"/>
                <a:ext cx="0" cy="950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4738190" y="5722336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4912407" y="5444169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916461" y="6412601"/>
                <a:ext cx="6502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12808" y="4964801"/>
                <a:ext cx="0" cy="1429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4738190" y="5030551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5266642" y="49648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 flipH="1">
              <a:off x="7717602" y="3790045"/>
              <a:ext cx="1123636" cy="2077355"/>
              <a:chOff x="1783400" y="4431401"/>
              <a:chExt cx="1123636" cy="2077355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>
                <a:off x="2256817" y="5053690"/>
                <a:ext cx="0" cy="1455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2247881" y="5489252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094001" y="505369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783400" y="6508756"/>
                <a:ext cx="62987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965913" y="4431401"/>
                <a:ext cx="0" cy="20773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793699" y="4431401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018400" y="450313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0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Breaking AVL Balance Condition</a:t>
            </a:r>
            <a:br>
              <a:rPr lang="en-US" dirty="0" smtClean="0"/>
            </a:br>
            <a:r>
              <a:rPr lang="en-US" sz="2700" dirty="0" smtClean="0"/>
              <a:t>Left-Right Insertion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873256" y="1905000"/>
            <a:ext cx="1984382" cy="2209800"/>
            <a:chOff x="1587400" y="1828800"/>
            <a:chExt cx="1984382" cy="2209800"/>
          </a:xfrm>
        </p:grpSpPr>
        <p:sp>
          <p:nvSpPr>
            <p:cNvPr id="6" name="Oval 5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971800" y="2438400"/>
              <a:ext cx="599982" cy="1147465"/>
              <a:chOff x="2057400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057400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13360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17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2905931" y="2143931"/>
              <a:ext cx="365860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925097" y="1905000"/>
            <a:ext cx="1111208" cy="2191902"/>
            <a:chOff x="759041" y="2103829"/>
            <a:chExt cx="1111208" cy="2191902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62000" y="4276914"/>
              <a:ext cx="76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371600" y="3399229"/>
              <a:ext cx="0" cy="87768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3000" y="2785395"/>
              <a:ext cx="0" cy="1491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14400" y="2103829"/>
              <a:ext cx="0" cy="2191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4294" y="36114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1094" y="286969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17569" y="224219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59041" y="21038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90600" y="2804451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40414" y="339922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896897" y="2504926"/>
            <a:ext cx="468265" cy="1148209"/>
            <a:chOff x="3730841" y="2703755"/>
            <a:chExt cx="468265" cy="1148209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2659726" y="252526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333856" y="181431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5781170" y="1655651"/>
            <a:ext cx="2143630" cy="2209800"/>
            <a:chOff x="1587400" y="1828800"/>
            <a:chExt cx="2143630" cy="2209800"/>
          </a:xfrm>
        </p:grpSpPr>
        <p:sp>
          <p:nvSpPr>
            <p:cNvPr id="60" name="Oval 59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73" name="Isosceles Triangle 7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71" name="Isosceles Triangle 7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69" name="Isosceles Triangle 68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65" name="Straight Connector 64"/>
            <p:cNvCxnSpPr>
              <a:stCxn id="60" idx="3"/>
              <a:endCxn id="61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1" idx="3"/>
              <a:endCxn id="73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1" idx="5"/>
              <a:endCxn id="71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0" idx="5"/>
              <a:endCxn id="69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6565001" y="3865451"/>
            <a:ext cx="369199" cy="618548"/>
            <a:chOff x="5574401" y="3724852"/>
            <a:chExt cx="369199" cy="618548"/>
          </a:xfrm>
        </p:grpSpPr>
        <p:sp>
          <p:nvSpPr>
            <p:cNvPr id="75" name="Oval 74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5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6597830" y="22098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207430" y="16002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989935" y="2251093"/>
            <a:ext cx="468265" cy="1148209"/>
            <a:chOff x="3730841" y="2703755"/>
            <a:chExt cx="468265" cy="1148209"/>
          </a:xfrm>
        </p:grpSpPr>
        <p:cxnSp>
          <p:nvCxnSpPr>
            <p:cNvPr id="90" name="Straight Arrow Connector 89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060992" y="1656026"/>
            <a:ext cx="1008363" cy="2839774"/>
            <a:chOff x="4746162" y="1656026"/>
            <a:chExt cx="1008363" cy="2839774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+3</a:t>
              </a:r>
              <a:endParaRPr lang="en-US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6418372" y="4643735"/>
            <a:ext cx="2116028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 a new item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3191787" y="5333999"/>
            <a:ext cx="557121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Left-right insertion</a:t>
            </a:r>
            <a:r>
              <a:rPr lang="en-US" sz="2400" dirty="0" smtClean="0"/>
              <a:t>: the first edge in the insertion path goes to the left and the second edge goes to the right.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930415" y="2951426"/>
            <a:ext cx="927929" cy="1532573"/>
            <a:chOff x="6930415" y="2951426"/>
            <a:chExt cx="927929" cy="1532573"/>
          </a:xfrm>
        </p:grpSpPr>
        <p:sp>
          <p:nvSpPr>
            <p:cNvPr id="99" name="TextBox 98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5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0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Restoring AVL Balance Condition</a:t>
            </a:r>
            <a:br>
              <a:rPr lang="en-US" dirty="0"/>
            </a:br>
            <a:r>
              <a:rPr lang="en-US" sz="2700" dirty="0" smtClean="0"/>
              <a:t>Left-Right </a:t>
            </a:r>
            <a:r>
              <a:rPr lang="en-US" sz="2700" dirty="0"/>
              <a:t>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39182" y="2364432"/>
            <a:ext cx="280461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right rotation at node P does not work!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1737789"/>
            <a:ext cx="390791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How to restore AVL balance?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100" y="1579451"/>
            <a:ext cx="2143630" cy="2209800"/>
            <a:chOff x="1587400" y="1828800"/>
            <a:chExt cx="2143630" cy="2209800"/>
          </a:xfrm>
        </p:grpSpPr>
        <p:sp>
          <p:nvSpPr>
            <p:cNvPr id="8" name="Oval 7"/>
            <p:cNvSpPr/>
            <p:nvPr/>
          </p:nvSpPr>
          <p:spPr>
            <a:xfrm>
              <a:off x="2590800" y="1828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006500" y="2456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587400" y="3124200"/>
              <a:ext cx="546200" cy="896502"/>
              <a:chOff x="2197000" y="3810000"/>
              <a:chExt cx="546200" cy="896502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286000" y="3124200"/>
              <a:ext cx="533400" cy="914400"/>
              <a:chOff x="2146400" y="3810000"/>
              <a:chExt cx="533400" cy="914400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90564" y="4262735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131048" y="2438400"/>
              <a:ext cx="599982" cy="1147465"/>
              <a:chOff x="2216648" y="3810000"/>
              <a:chExt cx="599982" cy="1147465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3" name="Straight Connector 12"/>
            <p:cNvCxnSpPr>
              <a:stCxn id="8" idx="3"/>
              <a:endCxn id="9" idx="7"/>
            </p:cNvCxnSpPr>
            <p:nvPr/>
          </p:nvCxnSpPr>
          <p:spPr>
            <a:xfrm flipH="1">
              <a:off x="2321631" y="2143931"/>
              <a:ext cx="32323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21" idx="0"/>
            </p:cNvCxnSpPr>
            <p:nvPr/>
          </p:nvCxnSpPr>
          <p:spPr>
            <a:xfrm flipH="1">
              <a:off x="1860500" y="2771429"/>
              <a:ext cx="200068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9" idx="0"/>
            </p:cNvCxnSpPr>
            <p:nvPr/>
          </p:nvCxnSpPr>
          <p:spPr>
            <a:xfrm>
              <a:off x="2321631" y="2771429"/>
              <a:ext cx="231069" cy="352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7" idx="0"/>
            </p:cNvCxnSpPr>
            <p:nvPr/>
          </p:nvCxnSpPr>
          <p:spPr>
            <a:xfrm>
              <a:off x="2905931" y="2143931"/>
              <a:ext cx="525108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79931" y="3789251"/>
            <a:ext cx="369199" cy="618548"/>
            <a:chOff x="5574401" y="3724852"/>
            <a:chExt cx="369199" cy="618548"/>
          </a:xfrm>
        </p:grpSpPr>
        <p:sp>
          <p:nvSpPr>
            <p:cNvPr id="24" name="Oval 23"/>
            <p:cNvSpPr/>
            <p:nvPr/>
          </p:nvSpPr>
          <p:spPr>
            <a:xfrm>
              <a:off x="5574401" y="3974201"/>
              <a:ext cx="369199" cy="369199"/>
            </a:xfrm>
            <a:prstGeom prst="ellips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>
              <a:stCxn id="24" idx="0"/>
            </p:cNvCxnSpPr>
            <p:nvPr/>
          </p:nvCxnSpPr>
          <p:spPr>
            <a:xfrm flipV="1">
              <a:off x="5759001" y="3724852"/>
              <a:ext cx="0" cy="249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12760" y="21336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2360" y="1524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904865" y="2174893"/>
            <a:ext cx="468265" cy="1148209"/>
            <a:chOff x="3730841" y="2703755"/>
            <a:chExt cx="468265" cy="11482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86200" y="2703755"/>
              <a:ext cx="0" cy="113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886200" y="304800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730841" y="270375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75922" y="1579826"/>
            <a:ext cx="1008363" cy="2839774"/>
            <a:chOff x="4746162" y="1656026"/>
            <a:chExt cx="1008363" cy="2839774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749121" y="4495800"/>
              <a:ext cx="6066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130121" y="2337592"/>
              <a:ext cx="0" cy="21464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901521" y="1656026"/>
              <a:ext cx="0" cy="28279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095370" y="2510135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4690" y="1794392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+3</a:t>
              </a:r>
              <a:endParaRPr lang="en-US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4746162" y="16560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77721" y="2356648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45345" y="2875226"/>
            <a:ext cx="927929" cy="1532573"/>
            <a:chOff x="6930415" y="2951426"/>
            <a:chExt cx="927929" cy="1532573"/>
          </a:xfrm>
        </p:grpSpPr>
        <p:sp>
          <p:nvSpPr>
            <p:cNvPr id="42" name="TextBox 41"/>
            <p:cNvSpPr txBox="1"/>
            <p:nvPr/>
          </p:nvSpPr>
          <p:spPr>
            <a:xfrm>
              <a:off x="7199189" y="3528460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5493053" y="3505200"/>
            <a:ext cx="1974547" cy="2599748"/>
            <a:chOff x="5493053" y="3886200"/>
            <a:chExt cx="1974547" cy="2599748"/>
          </a:xfrm>
        </p:grpSpPr>
        <p:sp>
          <p:nvSpPr>
            <p:cNvPr id="48" name="Oval 47"/>
            <p:cNvSpPr/>
            <p:nvPr/>
          </p:nvSpPr>
          <p:spPr>
            <a:xfrm>
              <a:off x="6636053" y="4419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6190654" y="3886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493053" y="4495800"/>
              <a:ext cx="546200" cy="896502"/>
              <a:chOff x="2197000" y="3810000"/>
              <a:chExt cx="546200" cy="896502"/>
            </a:xfrm>
          </p:grpSpPr>
          <p:sp>
            <p:nvSpPr>
              <p:cNvPr id="63" name="Isosceles Triangle 62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73200" y="4213234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172200" y="4970898"/>
              <a:ext cx="533400" cy="896502"/>
              <a:chOff x="2146400" y="3810000"/>
              <a:chExt cx="533400" cy="896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90564" y="4213234"/>
                <a:ext cx="489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943818" y="4948535"/>
              <a:ext cx="523782" cy="918865"/>
              <a:chOff x="2133600" y="4441834"/>
              <a:chExt cx="523782" cy="918865"/>
            </a:xfrm>
          </p:grpSpPr>
          <p:sp>
            <p:nvSpPr>
              <p:cNvPr id="59" name="Isosceles Triangle 58"/>
              <p:cNvSpPr/>
              <p:nvPr/>
            </p:nvSpPr>
            <p:spPr>
              <a:xfrm>
                <a:off x="2133600" y="4441834"/>
                <a:ext cx="523782" cy="914400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97000" y="4899034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53" name="Straight Connector 52"/>
            <p:cNvCxnSpPr>
              <a:stCxn id="48" idx="0"/>
              <a:endCxn id="49" idx="5"/>
            </p:cNvCxnSpPr>
            <p:nvPr/>
          </p:nvCxnSpPr>
          <p:spPr>
            <a:xfrm flipH="1" flipV="1">
              <a:off x="6505785" y="4201331"/>
              <a:ext cx="314868" cy="2182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3"/>
              <a:endCxn id="63" idx="0"/>
            </p:cNvCxnSpPr>
            <p:nvPr/>
          </p:nvCxnSpPr>
          <p:spPr>
            <a:xfrm flipH="1">
              <a:off x="5766153" y="4201331"/>
              <a:ext cx="478569" cy="29446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3"/>
              <a:endCxn id="61" idx="0"/>
            </p:cNvCxnSpPr>
            <p:nvPr/>
          </p:nvCxnSpPr>
          <p:spPr>
            <a:xfrm flipH="1">
              <a:off x="6438900" y="4734731"/>
              <a:ext cx="251221" cy="23616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5"/>
              <a:endCxn id="59" idx="0"/>
            </p:cNvCxnSpPr>
            <p:nvPr/>
          </p:nvCxnSpPr>
          <p:spPr>
            <a:xfrm>
              <a:off x="6951184" y="4734731"/>
              <a:ext cx="254525" cy="21380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260201" y="5867400"/>
              <a:ext cx="369199" cy="618548"/>
              <a:chOff x="5556332" y="5618051"/>
              <a:chExt cx="369199" cy="61854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5556332" y="586740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57" idx="0"/>
              </p:cNvCxnSpPr>
              <p:nvPr/>
            </p:nvCxnSpPr>
            <p:spPr>
              <a:xfrm flipV="1">
                <a:off x="5740932" y="561805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/>
          <p:cNvSpPr txBox="1"/>
          <p:nvPr/>
        </p:nvSpPr>
        <p:spPr>
          <a:xfrm>
            <a:off x="7012885" y="39579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53200" y="34290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7595551" y="4038600"/>
            <a:ext cx="862649" cy="2066348"/>
            <a:chOff x="7828488" y="4419600"/>
            <a:chExt cx="862649" cy="2066348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7828488" y="6477000"/>
              <a:ext cx="3000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974654" y="4419600"/>
              <a:ext cx="0" cy="2066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8031982" y="5275519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828488" y="4419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629400" y="4581288"/>
            <a:ext cx="810528" cy="1532573"/>
            <a:chOff x="6930415" y="2951426"/>
            <a:chExt cx="810528" cy="1532573"/>
          </a:xfrm>
        </p:grpSpPr>
        <p:sp>
          <p:nvSpPr>
            <p:cNvPr id="85" name="TextBox 84"/>
            <p:cNvSpPr txBox="1"/>
            <p:nvPr/>
          </p:nvSpPr>
          <p:spPr>
            <a:xfrm>
              <a:off x="7081788" y="3843463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099701" y="2951426"/>
              <a:ext cx="0" cy="153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930415" y="2951426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969169" y="4483999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953000" y="4114800"/>
            <a:ext cx="468265" cy="867927"/>
            <a:chOff x="3730841" y="2984037"/>
            <a:chExt cx="468265" cy="867927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886200" y="2984037"/>
              <a:ext cx="0" cy="8500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886200" y="3208172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3730841" y="2984037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734894" y="385196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791200" y="4114800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/>
              </a:rPr>
              <a:t>X</a:t>
            </a:r>
            <a:endParaRPr lang="en-US" sz="9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5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5" grpId="0"/>
      <p:bldP spid="66" grpId="0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Left-Right (LR)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1" name="Straight Connector 10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19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5"/>
              <a:endCxn id="24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5"/>
              <a:endCxn id="15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9" name="Isosceles Triangle 28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31" name="Straight Connector 30"/>
            <p:cNvCxnSpPr>
              <a:stCxn id="24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9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Connector 36"/>
              <p:cNvCxnSpPr>
                <a:stCxn id="3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4876800" y="1676400"/>
            <a:ext cx="40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008000"/>
                </a:solidFill>
              </a:rPr>
              <a:t>double rotation </a:t>
            </a:r>
            <a:r>
              <a:rPr lang="en-US" sz="2400" dirty="0" smtClean="0"/>
              <a:t>to re-balance:</a:t>
            </a:r>
          </a:p>
          <a:p>
            <a:r>
              <a:rPr lang="en-US" sz="2400" dirty="0" smtClean="0"/>
              <a:t>Do a </a:t>
            </a:r>
            <a:r>
              <a:rPr lang="en-US" sz="2400" b="1" dirty="0" smtClean="0">
                <a:solidFill>
                  <a:srgbClr val="C00000"/>
                </a:solidFill>
              </a:rPr>
              <a:t>left</a:t>
            </a:r>
            <a:r>
              <a:rPr lang="en-US" sz="2400" dirty="0" smtClean="0"/>
              <a:t> rotation on node A;</a:t>
            </a:r>
            <a:br>
              <a:rPr lang="en-US" sz="2400" dirty="0" smtClean="0"/>
            </a:br>
            <a:r>
              <a:rPr lang="en-US" sz="2400" dirty="0" smtClean="0"/>
              <a:t>then a </a:t>
            </a:r>
            <a:r>
              <a:rPr lang="en-US" sz="2400" b="1" dirty="0" smtClean="0">
                <a:solidFill>
                  <a:srgbClr val="0000FF"/>
                </a:solidFill>
              </a:rPr>
              <a:t>right</a:t>
            </a:r>
            <a:r>
              <a:rPr lang="en-US" sz="2400" dirty="0" smtClean="0"/>
              <a:t> rotation on node P</a:t>
            </a:r>
            <a:br>
              <a:rPr lang="en-US" sz="2400" dirty="0" smtClean="0"/>
            </a:br>
            <a:r>
              <a:rPr lang="en-US" sz="2400" dirty="0" smtClean="0"/>
              <a:t>(next slide).</a:t>
            </a:r>
            <a:endParaRPr lang="en-US" sz="2400" dirty="0"/>
          </a:p>
        </p:txBody>
      </p:sp>
      <p:sp>
        <p:nvSpPr>
          <p:cNvPr id="64" name="Circular Arrow 63"/>
          <p:cNvSpPr/>
          <p:nvPr/>
        </p:nvSpPr>
        <p:spPr>
          <a:xfrm flipH="1">
            <a:off x="1692673" y="1981200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407019" y="3276600"/>
            <a:ext cx="2517781" cy="3341886"/>
            <a:chOff x="5407019" y="3276600"/>
            <a:chExt cx="2517781" cy="3341886"/>
          </a:xfrm>
        </p:grpSpPr>
        <p:sp>
          <p:nvSpPr>
            <p:cNvPr id="69" name="Oval 68"/>
            <p:cNvSpPr/>
            <p:nvPr/>
          </p:nvSpPr>
          <p:spPr>
            <a:xfrm>
              <a:off x="6867618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5830117" y="44543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5407019" y="5098145"/>
              <a:ext cx="546200" cy="1502554"/>
              <a:chOff x="2197000" y="3810000"/>
              <a:chExt cx="546200" cy="896502"/>
            </a:xfrm>
          </p:grpSpPr>
          <p:sp>
            <p:nvSpPr>
              <p:cNvPr id="95" name="Isosceles Triangle 94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324818" y="4101755"/>
              <a:ext cx="599982" cy="1523694"/>
              <a:chOff x="2216648" y="3810000"/>
              <a:chExt cx="599982" cy="1147465"/>
            </a:xfrm>
          </p:grpSpPr>
          <p:sp>
            <p:nvSpPr>
              <p:cNvPr id="93" name="Isosceles Triangle 92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73" name="Straight Connector 72"/>
            <p:cNvCxnSpPr>
              <a:stCxn id="69" idx="3"/>
              <a:endCxn id="78" idx="7"/>
            </p:cNvCxnSpPr>
            <p:nvPr/>
          </p:nvCxnSpPr>
          <p:spPr>
            <a:xfrm flipH="1">
              <a:off x="6649350" y="359173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3"/>
              <a:endCxn id="95" idx="0"/>
            </p:cNvCxnSpPr>
            <p:nvPr/>
          </p:nvCxnSpPr>
          <p:spPr>
            <a:xfrm flipH="1">
              <a:off x="5680119" y="476949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8" idx="3"/>
              <a:endCxn id="70" idx="7"/>
            </p:cNvCxnSpPr>
            <p:nvPr/>
          </p:nvCxnSpPr>
          <p:spPr>
            <a:xfrm flipH="1">
              <a:off x="6145248" y="419105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9" idx="5"/>
              <a:endCxn id="93" idx="0"/>
            </p:cNvCxnSpPr>
            <p:nvPr/>
          </p:nvCxnSpPr>
          <p:spPr>
            <a:xfrm>
              <a:off x="7182749" y="359173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6181596" y="5999938"/>
              <a:ext cx="369199" cy="618548"/>
              <a:chOff x="381000" y="2846161"/>
              <a:chExt cx="369199" cy="618548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Connector 91"/>
              <p:cNvCxnSpPr>
                <a:stCxn id="91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6334219" y="38759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92819" y="5103436"/>
              <a:ext cx="546200" cy="896502"/>
              <a:chOff x="2197000" y="3810000"/>
              <a:chExt cx="546200" cy="896502"/>
            </a:xfrm>
          </p:grpSpPr>
          <p:sp>
            <p:nvSpPr>
              <p:cNvPr id="89" name="Isosceles Triangle 88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639019" y="4549919"/>
              <a:ext cx="533399" cy="914400"/>
              <a:chOff x="2146400" y="3810000"/>
              <a:chExt cx="533399" cy="914400"/>
            </a:xfrm>
          </p:grpSpPr>
          <p:sp>
            <p:nvSpPr>
              <p:cNvPr id="87" name="Isosceles Triangle 86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81" name="Straight Connector 80"/>
            <p:cNvCxnSpPr>
              <a:stCxn id="70" idx="5"/>
              <a:endCxn id="89" idx="0"/>
            </p:cNvCxnSpPr>
            <p:nvPr/>
          </p:nvCxnSpPr>
          <p:spPr>
            <a:xfrm>
              <a:off x="6145248" y="476949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5"/>
              <a:endCxn id="87" idx="0"/>
            </p:cNvCxnSpPr>
            <p:nvPr/>
          </p:nvCxnSpPr>
          <p:spPr>
            <a:xfrm>
              <a:off x="6649350" y="419105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6727020" y="5455371"/>
              <a:ext cx="369199" cy="618548"/>
              <a:chOff x="381000" y="2846161"/>
              <a:chExt cx="369199" cy="618548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Straight Connector 85"/>
              <p:cNvCxnSpPr>
                <a:stCxn id="85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06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25401" y="2070760"/>
            <a:ext cx="2517781" cy="3341886"/>
            <a:chOff x="825401" y="2070760"/>
            <a:chExt cx="2517781" cy="3341886"/>
          </a:xfrm>
        </p:grpSpPr>
        <p:sp>
          <p:nvSpPr>
            <p:cNvPr id="5" name="Oval 4"/>
            <p:cNvSpPr/>
            <p:nvPr/>
          </p:nvSpPr>
          <p:spPr>
            <a:xfrm>
              <a:off x="2286000" y="207076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248499" y="3248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401" y="3892305"/>
              <a:ext cx="546200" cy="1502554"/>
              <a:chOff x="2197000" y="3810000"/>
              <a:chExt cx="546200" cy="896502"/>
            </a:xfrm>
          </p:grpSpPr>
          <p:sp>
            <p:nvSpPr>
              <p:cNvPr id="8" name="Isosceles Triangle 7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743200" y="2895915"/>
              <a:ext cx="599982" cy="1523694"/>
              <a:chOff x="2216648" y="3810000"/>
              <a:chExt cx="599982" cy="1147465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3" name="Straight Connector 12"/>
            <p:cNvCxnSpPr>
              <a:stCxn id="5" idx="3"/>
              <a:endCxn id="20" idx="7"/>
            </p:cNvCxnSpPr>
            <p:nvPr/>
          </p:nvCxnSpPr>
          <p:spPr>
            <a:xfrm flipH="1">
              <a:off x="2067732" y="2385891"/>
              <a:ext cx="272336" cy="3382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3"/>
              <a:endCxn id="8" idx="0"/>
            </p:cNvCxnSpPr>
            <p:nvPr/>
          </p:nvCxnSpPr>
          <p:spPr>
            <a:xfrm flipH="1">
              <a:off x="1098501" y="3563651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0" idx="3"/>
              <a:endCxn id="6" idx="7"/>
            </p:cNvCxnSpPr>
            <p:nvPr/>
          </p:nvCxnSpPr>
          <p:spPr>
            <a:xfrm flipH="1">
              <a:off x="1563630" y="2985211"/>
              <a:ext cx="243039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1" idx="0"/>
            </p:cNvCxnSpPr>
            <p:nvPr/>
          </p:nvCxnSpPr>
          <p:spPr>
            <a:xfrm>
              <a:off x="2601131" y="2385891"/>
              <a:ext cx="442060" cy="51002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599978" y="4794098"/>
              <a:ext cx="369199" cy="618548"/>
              <a:chOff x="381000" y="2846161"/>
              <a:chExt cx="369199" cy="61854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1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1752601" y="267008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511201" y="3897596"/>
              <a:ext cx="546200" cy="896502"/>
              <a:chOff x="2197000" y="3810000"/>
              <a:chExt cx="546200" cy="896502"/>
            </a:xfrm>
          </p:grpSpPr>
          <p:sp>
            <p:nvSpPr>
              <p:cNvPr id="22" name="Isosceles Triangle 2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57401" y="3344079"/>
              <a:ext cx="533399" cy="914400"/>
              <a:chOff x="2146400" y="3810000"/>
              <a:chExt cx="533399" cy="91440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27" name="Straight Connector 26"/>
            <p:cNvCxnSpPr>
              <a:stCxn id="6" idx="5"/>
              <a:endCxn id="22" idx="0"/>
            </p:cNvCxnSpPr>
            <p:nvPr/>
          </p:nvCxnSpPr>
          <p:spPr>
            <a:xfrm>
              <a:off x="1563630" y="3563651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25" idx="0"/>
            </p:cNvCxnSpPr>
            <p:nvPr/>
          </p:nvCxnSpPr>
          <p:spPr>
            <a:xfrm>
              <a:off x="2067732" y="2985211"/>
              <a:ext cx="256369" cy="35886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45402" y="4249531"/>
              <a:ext cx="369199" cy="618548"/>
              <a:chOff x="381000" y="2846161"/>
              <a:chExt cx="369199" cy="61854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ircular Arrow 31"/>
          <p:cNvSpPr/>
          <p:nvPr/>
        </p:nvSpPr>
        <p:spPr>
          <a:xfrm>
            <a:off x="1937200" y="1727345"/>
            <a:ext cx="1033808" cy="1024916"/>
          </a:xfrm>
          <a:prstGeom prst="circularArrow">
            <a:avLst>
              <a:gd name="adj1" fmla="val 9078"/>
              <a:gd name="adj2" fmla="val 1142319"/>
              <a:gd name="adj3" fmla="val 20371665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181600" y="2500991"/>
            <a:ext cx="2733581" cy="2756809"/>
            <a:chOff x="5181600" y="2500991"/>
            <a:chExt cx="2733581" cy="2756809"/>
          </a:xfrm>
        </p:grpSpPr>
        <p:sp>
          <p:nvSpPr>
            <p:cNvPr id="35" name="Oval 34"/>
            <p:cNvSpPr/>
            <p:nvPr/>
          </p:nvSpPr>
          <p:spPr>
            <a:xfrm>
              <a:off x="7020017" y="305647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604698" y="307943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181600" y="3723216"/>
              <a:ext cx="546200" cy="1502554"/>
              <a:chOff x="2197000" y="3810000"/>
              <a:chExt cx="546200" cy="896502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199" y="3725158"/>
              <a:ext cx="599982" cy="1523694"/>
              <a:chOff x="2216648" y="3810000"/>
              <a:chExt cx="599982" cy="1147465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39" name="Straight Connector 38"/>
            <p:cNvCxnSpPr>
              <a:stCxn id="35" idx="3"/>
              <a:endCxn id="52" idx="0"/>
            </p:cNvCxnSpPr>
            <p:nvPr/>
          </p:nvCxnSpPr>
          <p:spPr>
            <a:xfrm flipH="1">
              <a:off x="6819900" y="3371603"/>
              <a:ext cx="254185" cy="35324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3"/>
              <a:endCxn id="60" idx="0"/>
            </p:cNvCxnSpPr>
            <p:nvPr/>
          </p:nvCxnSpPr>
          <p:spPr>
            <a:xfrm flipH="1">
              <a:off x="5454700" y="3394562"/>
              <a:ext cx="204066" cy="32865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4" idx="3"/>
              <a:endCxn id="36" idx="7"/>
            </p:cNvCxnSpPr>
            <p:nvPr/>
          </p:nvCxnSpPr>
          <p:spPr>
            <a:xfrm flipH="1">
              <a:off x="5919829" y="2816122"/>
              <a:ext cx="394440" cy="31737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5" idx="5"/>
              <a:endCxn id="58" idx="0"/>
            </p:cNvCxnSpPr>
            <p:nvPr/>
          </p:nvCxnSpPr>
          <p:spPr>
            <a:xfrm>
              <a:off x="7335148" y="3371603"/>
              <a:ext cx="280042" cy="35355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5956177" y="4625009"/>
              <a:ext cx="369199" cy="618548"/>
              <a:chOff x="381000" y="2846161"/>
              <a:chExt cx="369199" cy="618548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6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/>
            <p:cNvSpPr/>
            <p:nvPr/>
          </p:nvSpPr>
          <p:spPr>
            <a:xfrm>
              <a:off x="6260201" y="250099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867400" y="3728507"/>
              <a:ext cx="546200" cy="896502"/>
              <a:chOff x="2197000" y="3810000"/>
              <a:chExt cx="546200" cy="896502"/>
            </a:xfrm>
          </p:grpSpPr>
          <p:sp>
            <p:nvSpPr>
              <p:cNvPr id="54" name="Isosceles Triangle 53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553200" y="3724852"/>
              <a:ext cx="533399" cy="914400"/>
              <a:chOff x="2146400" y="3810000"/>
              <a:chExt cx="533399" cy="914400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47" name="Straight Connector 46"/>
            <p:cNvCxnSpPr>
              <a:stCxn id="36" idx="5"/>
              <a:endCxn id="54" idx="0"/>
            </p:cNvCxnSpPr>
            <p:nvPr/>
          </p:nvCxnSpPr>
          <p:spPr>
            <a:xfrm>
              <a:off x="5919829" y="3394562"/>
              <a:ext cx="220671" cy="33394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5"/>
              <a:endCxn id="35" idx="1"/>
            </p:cNvCxnSpPr>
            <p:nvPr/>
          </p:nvCxnSpPr>
          <p:spPr>
            <a:xfrm>
              <a:off x="6575332" y="2816122"/>
              <a:ext cx="498753" cy="29441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6641201" y="4639252"/>
              <a:ext cx="369199" cy="618548"/>
              <a:chOff x="381000" y="2846161"/>
              <a:chExt cx="369199" cy="618548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Connector 50"/>
              <p:cNvCxnSpPr>
                <a:stCxn id="50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 flipH="1">
            <a:off x="7898958" y="3173174"/>
            <a:ext cx="887755" cy="2049448"/>
            <a:chOff x="4419600" y="3169882"/>
            <a:chExt cx="887755" cy="2049448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419600" y="5219330"/>
              <a:ext cx="6713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6641201" y="24262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4191000" y="2468072"/>
            <a:ext cx="1116355" cy="2751258"/>
            <a:chOff x="4191000" y="2468072"/>
            <a:chExt cx="1116355" cy="2751258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934457" y="369398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44894" y="430046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779098" y="369398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191000" y="5219330"/>
              <a:ext cx="8999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4635623" y="3169882"/>
              <a:ext cx="0" cy="2049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481743" y="3169882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648200" y="3202286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+1</a:t>
              </a:r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4191000" y="2468072"/>
              <a:ext cx="795275" cy="2751258"/>
              <a:chOff x="7910571" y="4419600"/>
              <a:chExt cx="795275" cy="2751258"/>
            </a:xfrm>
          </p:grpSpPr>
          <p:cxnSp>
            <p:nvCxnSpPr>
              <p:cNvPr id="96" name="Straight Arrow Connector 95"/>
              <p:cNvCxnSpPr/>
              <p:nvPr/>
            </p:nvCxnSpPr>
            <p:spPr>
              <a:xfrm>
                <a:off x="8062971" y="4419600"/>
                <a:ext cx="0" cy="27512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8046691" y="4542328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  <p:cxnSp>
            <p:nvCxnSpPr>
              <p:cNvPr id="98" name="Straight Connector 97"/>
              <p:cNvCxnSpPr/>
              <p:nvPr/>
            </p:nvCxnSpPr>
            <p:spPr>
              <a:xfrm>
                <a:off x="7910571" y="4419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88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 (LR) 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82600" y="1752600"/>
            <a:ext cx="2832200" cy="3502185"/>
            <a:chOff x="1282600" y="1752600"/>
            <a:chExt cx="2832200" cy="3502185"/>
          </a:xfrm>
        </p:grpSpPr>
        <p:sp>
          <p:nvSpPr>
            <p:cNvPr id="6" name="Oval 5"/>
            <p:cNvSpPr/>
            <p:nvPr/>
          </p:nvSpPr>
          <p:spPr>
            <a:xfrm>
              <a:off x="2819400" y="1752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077470" y="23800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82600" y="3134617"/>
              <a:ext cx="546200" cy="1502554"/>
              <a:chOff x="2197000" y="3810000"/>
              <a:chExt cx="546200" cy="896502"/>
            </a:xfrm>
          </p:grpSpPr>
          <p:sp>
            <p:nvSpPr>
              <p:cNvPr id="32" name="Isosceles Triangle 31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3200" y="4244837"/>
                <a:ext cx="470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14818" y="2507426"/>
              <a:ext cx="599982" cy="1523694"/>
              <a:chOff x="2216648" y="3810000"/>
              <a:chExt cx="599982" cy="1147465"/>
            </a:xfrm>
          </p:grpSpPr>
          <p:sp>
            <p:nvSpPr>
              <p:cNvPr id="30" name="Isosceles Triangle 29"/>
              <p:cNvSpPr/>
              <p:nvPr/>
            </p:nvSpPr>
            <p:spPr>
              <a:xfrm>
                <a:off x="2216648" y="3810000"/>
                <a:ext cx="599982" cy="1147465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283230" y="4495800"/>
                <a:ext cx="460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392601" y="2067731"/>
              <a:ext cx="480867" cy="36643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3"/>
              <a:endCxn id="32" idx="0"/>
            </p:cNvCxnSpPr>
            <p:nvPr/>
          </p:nvCxnSpPr>
          <p:spPr>
            <a:xfrm flipH="1">
              <a:off x="1555700" y="2695229"/>
              <a:ext cx="575838" cy="4393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5"/>
              <a:endCxn id="15" idx="0"/>
            </p:cNvCxnSpPr>
            <p:nvPr/>
          </p:nvCxnSpPr>
          <p:spPr>
            <a:xfrm>
              <a:off x="2392601" y="2695229"/>
              <a:ext cx="276768" cy="3452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5"/>
              <a:endCxn id="30" idx="0"/>
            </p:cNvCxnSpPr>
            <p:nvPr/>
          </p:nvCxnSpPr>
          <p:spPr>
            <a:xfrm>
              <a:off x="3134531" y="2067731"/>
              <a:ext cx="680278" cy="43969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209577" y="4619273"/>
              <a:ext cx="369199" cy="618548"/>
              <a:chOff x="381000" y="2846161"/>
              <a:chExt cx="369199" cy="61854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L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8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2484769" y="304052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20800" y="3722771"/>
              <a:ext cx="546200" cy="896502"/>
              <a:chOff x="2197000" y="3810000"/>
              <a:chExt cx="546200" cy="896502"/>
            </a:xfrm>
          </p:grpSpPr>
          <p:sp>
            <p:nvSpPr>
              <p:cNvPr id="26" name="Isosceles Triangle 25"/>
              <p:cNvSpPr/>
              <p:nvPr/>
            </p:nvSpPr>
            <p:spPr>
              <a:xfrm>
                <a:off x="2197000" y="3810000"/>
                <a:ext cx="546200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273200" y="4244837"/>
                <a:ext cx="44435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L</a:t>
                </a:r>
                <a:endParaRPr lang="en-US" sz="2400" baseline="-25000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819401" y="3722771"/>
              <a:ext cx="533399" cy="914400"/>
              <a:chOff x="2146400" y="3810000"/>
              <a:chExt cx="533399" cy="914400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2146400" y="3810000"/>
                <a:ext cx="533399" cy="896502"/>
              </a:xfrm>
              <a:prstGeom prst="triangle">
                <a:avLst/>
              </a:prstGeom>
              <a:noFill/>
              <a:ln w="28575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190564" y="4262735"/>
                <a:ext cx="463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B</a:t>
                </a:r>
                <a:r>
                  <a:rPr lang="en-US" sz="2400" baseline="-25000" dirty="0" smtClean="0"/>
                  <a:t>R</a:t>
                </a:r>
                <a:endParaRPr lang="en-US" sz="2400" baseline="-25000" dirty="0"/>
              </a:p>
            </p:txBody>
          </p:sp>
        </p:grpSp>
        <p:cxnSp>
          <p:nvCxnSpPr>
            <p:cNvPr id="18" name="Straight Connector 17"/>
            <p:cNvCxnSpPr>
              <a:stCxn id="15" idx="3"/>
              <a:endCxn id="26" idx="0"/>
            </p:cNvCxnSpPr>
            <p:nvPr/>
          </p:nvCxnSpPr>
          <p:spPr>
            <a:xfrm flipH="1">
              <a:off x="2393900" y="3355651"/>
              <a:ext cx="144937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5"/>
              <a:endCxn id="24" idx="0"/>
            </p:cNvCxnSpPr>
            <p:nvPr/>
          </p:nvCxnSpPr>
          <p:spPr>
            <a:xfrm>
              <a:off x="2799900" y="3355651"/>
              <a:ext cx="286201" cy="36712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910759" y="4631772"/>
              <a:ext cx="369199" cy="618548"/>
              <a:chOff x="381000" y="2846161"/>
              <a:chExt cx="369199" cy="61854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81000" y="3095510"/>
                <a:ext cx="369199" cy="369199"/>
              </a:xfrm>
              <a:prstGeom prst="ellipse">
                <a:avLst/>
              </a:prstGeom>
              <a:solidFill>
                <a:srgbClr val="FFFF00"/>
              </a:solidFill>
              <a:ln w="28575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0"/>
              </p:cNvCxnSpPr>
              <p:nvPr/>
            </p:nvCxnSpPr>
            <p:spPr>
              <a:xfrm flipV="1">
                <a:off x="565600" y="2846161"/>
                <a:ext cx="0" cy="2493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2540272" y="4793120"/>
              <a:ext cx="431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or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191000" y="2505773"/>
            <a:ext cx="478702" cy="1525347"/>
            <a:chOff x="4177604" y="3275253"/>
            <a:chExt cx="478702" cy="152534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838200" y="3122853"/>
            <a:ext cx="478702" cy="1525347"/>
            <a:chOff x="4177604" y="3275253"/>
            <a:chExt cx="478702" cy="1525347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43400" y="3881735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2600" y="3712414"/>
            <a:ext cx="480751" cy="1525347"/>
            <a:chOff x="4177604" y="3275253"/>
            <a:chExt cx="480751" cy="1525347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332963" y="3275253"/>
              <a:ext cx="0" cy="15253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45449" y="410587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endParaRPr lang="en-US" i="1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177604" y="3275253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181657" y="4800600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7121" y="2462445"/>
            <a:ext cx="808279" cy="2800059"/>
            <a:chOff x="329249" y="3231925"/>
            <a:chExt cx="808279" cy="2800059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84608" y="3231925"/>
              <a:ext cx="0" cy="27753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78373" y="3334177"/>
              <a:ext cx="6591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h</a:t>
              </a:r>
              <a:r>
                <a:rPr lang="en-US" sz="2400" dirty="0" smtClean="0"/>
                <a:t>+2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29249" y="3231925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8653" y="6031984"/>
              <a:ext cx="3077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440885" y="2362200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79470" y="17063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544246" y="4475087"/>
            <a:ext cx="41846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LR </a:t>
            </a:r>
            <a:r>
              <a:rPr lang="en-US" sz="2400" b="1" dirty="0">
                <a:solidFill>
                  <a:srgbClr val="C00000"/>
                </a:solidFill>
              </a:rPr>
              <a:t>rotation</a:t>
            </a:r>
            <a:r>
              <a:rPr lang="en-US" sz="2400" dirty="0"/>
              <a:t> is called for when the node becomes unbalanced with a </a:t>
            </a:r>
            <a:r>
              <a:rPr lang="en-US" sz="2400" b="1" dirty="0" smtClean="0">
                <a:solidFill>
                  <a:srgbClr val="C00000"/>
                </a:solidFill>
              </a:rPr>
              <a:t>positive </a:t>
            </a:r>
            <a:r>
              <a:rPr lang="en-US" sz="2400" dirty="0" smtClean="0"/>
              <a:t>balance </a:t>
            </a:r>
            <a:r>
              <a:rPr lang="en-US" sz="2400" dirty="0"/>
              <a:t>factor </a:t>
            </a:r>
            <a:r>
              <a:rPr lang="en-US" sz="2400" dirty="0" smtClean="0"/>
              <a:t>but </a:t>
            </a:r>
            <a:r>
              <a:rPr lang="en-US" sz="2400" dirty="0"/>
              <a:t>the </a:t>
            </a:r>
            <a:r>
              <a:rPr lang="en-US" sz="2400" dirty="0" smtClean="0"/>
              <a:t>left </a:t>
            </a:r>
            <a:r>
              <a:rPr lang="en-US" sz="2400" dirty="0" err="1"/>
              <a:t>subtree</a:t>
            </a:r>
            <a:r>
              <a:rPr lang="en-US" sz="2400" dirty="0"/>
              <a:t> of the node </a:t>
            </a:r>
            <a:r>
              <a:rPr lang="en-US" sz="2400" dirty="0" smtClean="0"/>
              <a:t>has </a:t>
            </a:r>
            <a:r>
              <a:rPr lang="en-US" sz="2400" dirty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/>
              <a:t> </a:t>
            </a:r>
            <a:r>
              <a:rPr lang="en-US" sz="2400" dirty="0"/>
              <a:t>balance factor.</a:t>
            </a:r>
          </a:p>
        </p:txBody>
      </p:sp>
    </p:spTree>
    <p:extLst>
      <p:ext uri="{BB962C8B-B14F-4D97-AF65-F5344CB8AC3E}">
        <p14:creationId xmlns:p14="http://schemas.microsoft.com/office/powerpoint/2010/main" val="26131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Left-Right </a:t>
            </a:r>
            <a:r>
              <a:rPr lang="en-US" dirty="0"/>
              <a:t>Rotation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ordering property of BST is kept.</a:t>
            </a:r>
          </a:p>
          <a:p>
            <a:r>
              <a:rPr lang="en-US" dirty="0" smtClean="0"/>
              <a:t>Node B has a </a:t>
            </a:r>
            <a:r>
              <a:rPr lang="en-US" dirty="0"/>
              <a:t>balance factor of 0.</a:t>
            </a:r>
          </a:p>
          <a:p>
            <a:r>
              <a:rPr lang="en-US" dirty="0"/>
              <a:t>The height of the tree </a:t>
            </a:r>
            <a:r>
              <a:rPr lang="en-US" b="1" dirty="0">
                <a:solidFill>
                  <a:srgbClr val="C00000"/>
                </a:solidFill>
              </a:rPr>
              <a:t>after the rotation</a:t>
            </a:r>
            <a:r>
              <a:rPr lang="en-US" dirty="0"/>
              <a:t> is the same as the height of the tree before insertion.</a:t>
            </a:r>
          </a:p>
          <a:p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109887" y="3493080"/>
            <a:ext cx="4595713" cy="2831520"/>
            <a:chOff x="2552243" y="3371273"/>
            <a:chExt cx="4595713" cy="2831520"/>
          </a:xfrm>
        </p:grpSpPr>
        <p:grpSp>
          <p:nvGrpSpPr>
            <p:cNvPr id="5" name="Group 4"/>
            <p:cNvGrpSpPr/>
            <p:nvPr/>
          </p:nvGrpSpPr>
          <p:grpSpPr>
            <a:xfrm>
              <a:off x="3542843" y="3445984"/>
              <a:ext cx="2733581" cy="2756809"/>
              <a:chOff x="5181600" y="2500991"/>
              <a:chExt cx="2733581" cy="275680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P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181600" y="3723216"/>
                <a:ext cx="546200" cy="1502554"/>
                <a:chOff x="2197000" y="3810000"/>
                <a:chExt cx="546200" cy="896502"/>
              </a:xfrm>
            </p:grpSpPr>
            <p:sp>
              <p:nvSpPr>
                <p:cNvPr id="31" name="Isosceles Triangle 3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273200" y="4244837"/>
                  <a:ext cx="4700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283230" y="4495800"/>
                  <a:ext cx="460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10" name="Straight Connector 9"/>
              <p:cNvCxnSpPr>
                <a:stCxn id="6" idx="3"/>
                <a:endCxn id="2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3"/>
                <a:endCxn id="3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5" idx="3"/>
                <a:endCxn id="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6" idx="5"/>
                <a:endCxn id="2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/>
                <p:cNvCxnSpPr>
                  <a:stCxn id="2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Oval 1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273200" y="4244837"/>
                  <a:ext cx="44435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23" name="Isosceles Triangle 2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190564" y="4262735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18" name="Straight Connector 17"/>
              <p:cNvCxnSpPr>
                <a:stCxn id="7" idx="5"/>
                <a:endCxn id="2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5"/>
                <a:endCxn id="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2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32"/>
            <p:cNvGrpSpPr/>
            <p:nvPr/>
          </p:nvGrpSpPr>
          <p:grpSpPr>
            <a:xfrm flipH="1">
              <a:off x="6260201" y="4118167"/>
              <a:ext cx="887755" cy="2049448"/>
              <a:chOff x="4419600" y="3169882"/>
              <a:chExt cx="887755" cy="2049448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02444" y="33712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2552243" y="3413065"/>
              <a:ext cx="1116355" cy="2751258"/>
              <a:chOff x="4191000" y="2468072"/>
              <a:chExt cx="1116355" cy="275125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/>
                    <a:t>h</a:t>
                  </a:r>
                  <a:r>
                    <a:rPr lang="en-US" sz="2400" dirty="0" smtClean="0"/>
                    <a:t>+2</a:t>
                  </a:r>
                  <a:endParaRPr lang="en-US" dirty="0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7396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Right-Left (RL) Rotation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Symmetric to </a:t>
            </a:r>
            <a:r>
              <a:rPr lang="en-US" sz="2400" dirty="0" smtClean="0"/>
              <a:t>left-right rotation; also a double rotation.</a:t>
            </a:r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RL rotation</a:t>
            </a:r>
            <a:r>
              <a:rPr lang="en-US" sz="2400" dirty="0"/>
              <a:t> is called for when the </a:t>
            </a:r>
            <a:r>
              <a:rPr lang="en-US" sz="2400" dirty="0" smtClean="0"/>
              <a:t>node </a:t>
            </a:r>
            <a:r>
              <a:rPr lang="en-US" sz="2400" dirty="0"/>
              <a:t>becomes unbalanced with a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balance factor but the right </a:t>
            </a:r>
            <a:r>
              <a:rPr lang="en-US" sz="2400" dirty="0" err="1"/>
              <a:t>subtree</a:t>
            </a:r>
            <a:r>
              <a:rPr lang="en-US" sz="2400" dirty="0"/>
              <a:t> of the </a:t>
            </a:r>
            <a:r>
              <a:rPr lang="en-US" sz="2400" dirty="0" smtClean="0"/>
              <a:t>node </a:t>
            </a:r>
            <a:r>
              <a:rPr lang="en-US" sz="2400" dirty="0"/>
              <a:t>has a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balance </a:t>
            </a:r>
            <a:r>
              <a:rPr lang="en-US" sz="2400" dirty="0" smtClean="0"/>
              <a:t>factor.</a:t>
            </a:r>
            <a:endParaRPr lang="en-US" sz="2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4396690" y="3124200"/>
            <a:ext cx="4518710" cy="2831520"/>
            <a:chOff x="3989045" y="3345023"/>
            <a:chExt cx="4518710" cy="2831520"/>
          </a:xfrm>
        </p:grpSpPr>
        <p:grpSp>
          <p:nvGrpSpPr>
            <p:cNvPr id="44" name="Group 43"/>
            <p:cNvGrpSpPr/>
            <p:nvPr/>
          </p:nvGrpSpPr>
          <p:grpSpPr>
            <a:xfrm flipH="1">
              <a:off x="4955455" y="3419734"/>
              <a:ext cx="2740745" cy="2756809"/>
              <a:chOff x="5174436" y="2500991"/>
              <a:chExt cx="2740745" cy="2756809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020017" y="3056472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P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604698" y="307943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174436" y="3723216"/>
                <a:ext cx="553364" cy="1502554"/>
                <a:chOff x="2189836" y="3810000"/>
                <a:chExt cx="553364" cy="896502"/>
              </a:xfrm>
            </p:grpSpPr>
            <p:sp>
              <p:nvSpPr>
                <p:cNvPr id="91" name="Isosceles Triangle 90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89836" y="4244837"/>
                  <a:ext cx="489236" cy="27545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A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7315199" y="3725158"/>
                <a:ext cx="599982" cy="1523694"/>
                <a:chOff x="2216648" y="3810000"/>
                <a:chExt cx="599982" cy="1147465"/>
              </a:xfrm>
            </p:grpSpPr>
            <p:sp>
              <p:nvSpPr>
                <p:cNvPr id="89" name="Isosceles Triangle 88"/>
                <p:cNvSpPr/>
                <p:nvPr/>
              </p:nvSpPr>
              <p:spPr>
                <a:xfrm>
                  <a:off x="2216648" y="3810000"/>
                  <a:ext cx="599982" cy="1147465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2302466" y="4495800"/>
                  <a:ext cx="441146" cy="3476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P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70" name="Straight Connector 69"/>
              <p:cNvCxnSpPr>
                <a:stCxn id="66" idx="3"/>
                <a:endCxn id="83" idx="0"/>
              </p:cNvCxnSpPr>
              <p:nvPr/>
            </p:nvCxnSpPr>
            <p:spPr>
              <a:xfrm flipH="1">
                <a:off x="6819900" y="3371603"/>
                <a:ext cx="254185" cy="353249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7" idx="3"/>
                <a:endCxn id="91" idx="0"/>
              </p:cNvCxnSpPr>
              <p:nvPr/>
            </p:nvCxnSpPr>
            <p:spPr>
              <a:xfrm flipH="1">
                <a:off x="5454700" y="3394562"/>
                <a:ext cx="204066" cy="328654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75" idx="3"/>
                <a:endCxn id="67" idx="7"/>
              </p:cNvCxnSpPr>
              <p:nvPr/>
            </p:nvCxnSpPr>
            <p:spPr>
              <a:xfrm flipH="1">
                <a:off x="5919829" y="2816122"/>
                <a:ext cx="394440" cy="31737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66" idx="5"/>
                <a:endCxn id="89" idx="0"/>
              </p:cNvCxnSpPr>
              <p:nvPr/>
            </p:nvCxnSpPr>
            <p:spPr>
              <a:xfrm>
                <a:off x="7335148" y="3371603"/>
                <a:ext cx="280042" cy="35355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/>
              <p:cNvGrpSpPr/>
              <p:nvPr/>
            </p:nvGrpSpPr>
            <p:grpSpPr>
              <a:xfrm>
                <a:off x="5956177" y="4625009"/>
                <a:ext cx="369199" cy="618548"/>
                <a:chOff x="381000" y="2846161"/>
                <a:chExt cx="369199" cy="618548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8" name="Straight Connector 87"/>
                <p:cNvCxnSpPr>
                  <a:stCxn id="87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Oval 74"/>
              <p:cNvSpPr/>
              <p:nvPr/>
            </p:nvSpPr>
            <p:spPr>
              <a:xfrm>
                <a:off x="6260201" y="2500991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B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5867400" y="3728507"/>
                <a:ext cx="546200" cy="896502"/>
                <a:chOff x="2197000" y="3810000"/>
                <a:chExt cx="546200" cy="896502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>
                  <a:off x="2197000" y="3810000"/>
                  <a:ext cx="546200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2253964" y="4244837"/>
                  <a:ext cx="46358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r>
                    <a:rPr lang="en-US" sz="2400" baseline="-25000" dirty="0" smtClean="0"/>
                    <a:t>R</a:t>
                  </a:r>
                  <a:endParaRPr lang="en-US" sz="2400" baseline="-25000" dirty="0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553200" y="3724852"/>
                <a:ext cx="533399" cy="914400"/>
                <a:chOff x="2146400" y="3810000"/>
                <a:chExt cx="533399" cy="914400"/>
              </a:xfrm>
            </p:grpSpPr>
            <p:sp>
              <p:nvSpPr>
                <p:cNvPr id="83" name="Isosceles Triangle 82"/>
                <p:cNvSpPr/>
                <p:nvPr/>
              </p:nvSpPr>
              <p:spPr>
                <a:xfrm>
                  <a:off x="2146400" y="3810000"/>
                  <a:ext cx="533399" cy="896502"/>
                </a:xfrm>
                <a:prstGeom prst="triangle">
                  <a:avLst/>
                </a:prstGeom>
                <a:noFill/>
                <a:ln w="28575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2209800" y="426273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B</a:t>
                  </a:r>
                  <a:r>
                    <a:rPr lang="en-US" sz="2400" baseline="-25000" dirty="0" smtClean="0"/>
                    <a:t>L</a:t>
                  </a:r>
                  <a:endParaRPr lang="en-US" sz="2400" baseline="-25000" dirty="0"/>
                </a:p>
              </p:txBody>
            </p:sp>
          </p:grpSp>
          <p:cxnSp>
            <p:nvCxnSpPr>
              <p:cNvPr id="78" name="Straight Connector 77"/>
              <p:cNvCxnSpPr>
                <a:stCxn id="67" idx="5"/>
                <a:endCxn id="85" idx="0"/>
              </p:cNvCxnSpPr>
              <p:nvPr/>
            </p:nvCxnSpPr>
            <p:spPr>
              <a:xfrm>
                <a:off x="5919829" y="3394562"/>
                <a:ext cx="220671" cy="333945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5" idx="5"/>
                <a:endCxn id="66" idx="1"/>
              </p:cNvCxnSpPr>
              <p:nvPr/>
            </p:nvCxnSpPr>
            <p:spPr>
              <a:xfrm>
                <a:off x="6575332" y="2816122"/>
                <a:ext cx="498753" cy="294418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oup 79"/>
              <p:cNvGrpSpPr/>
              <p:nvPr/>
            </p:nvGrpSpPr>
            <p:grpSpPr>
              <a:xfrm>
                <a:off x="6641201" y="4639252"/>
                <a:ext cx="369199" cy="618548"/>
                <a:chOff x="381000" y="2846161"/>
                <a:chExt cx="369199" cy="618548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381000" y="3095510"/>
                  <a:ext cx="369199" cy="369199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Straight Connector 81"/>
                <p:cNvCxnSpPr>
                  <a:stCxn id="81" idx="0"/>
                </p:cNvCxnSpPr>
                <p:nvPr/>
              </p:nvCxnSpPr>
              <p:spPr>
                <a:xfrm flipV="1">
                  <a:off x="565600" y="2846161"/>
                  <a:ext cx="0" cy="24934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 flipH="1">
              <a:off x="7620000" y="4067122"/>
              <a:ext cx="887755" cy="2049448"/>
              <a:chOff x="4419600" y="3169882"/>
              <a:chExt cx="887755" cy="2049448"/>
            </a:xfrm>
          </p:grpSpPr>
          <p:cxnSp>
            <p:nvCxnSpPr>
              <p:cNvPr id="59" name="Straight Arrow Connector 58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19600" y="5219330"/>
                <a:ext cx="6713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 flipH="1">
              <a:off x="6629400" y="334502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3989045" y="3420942"/>
              <a:ext cx="1116355" cy="2751258"/>
              <a:chOff x="4191000" y="2468072"/>
              <a:chExt cx="1116355" cy="2751258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4934457" y="369398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944894" y="430046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4779098" y="369398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91000" y="5219330"/>
                <a:ext cx="89991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635623" y="3169882"/>
                <a:ext cx="0" cy="20494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4481743" y="3169882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4648200" y="3202286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+1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191000" y="2468072"/>
                <a:ext cx="795275" cy="2751258"/>
                <a:chOff x="7910571" y="4419600"/>
                <a:chExt cx="795275" cy="2751258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8062971" y="4419600"/>
                  <a:ext cx="0" cy="27512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/>
                <p:cNvSpPr txBox="1"/>
                <p:nvPr/>
              </p:nvSpPr>
              <p:spPr>
                <a:xfrm>
                  <a:off x="8046691" y="4542328"/>
                  <a:ext cx="6591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smtClean="0"/>
                    <a:t>h</a:t>
                  </a:r>
                  <a:r>
                    <a:rPr lang="en-US" sz="2400" dirty="0" smtClean="0"/>
                    <a:t>+2</a:t>
                  </a:r>
                  <a:endParaRPr lang="en-US" dirty="0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910571" y="4419600"/>
                  <a:ext cx="307759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/>
          <p:cNvGrpSpPr/>
          <p:nvPr/>
        </p:nvGrpSpPr>
        <p:grpSpPr>
          <a:xfrm>
            <a:off x="533400" y="3080981"/>
            <a:ext cx="3578056" cy="3548419"/>
            <a:chOff x="533400" y="3080981"/>
            <a:chExt cx="3578056" cy="3548419"/>
          </a:xfrm>
        </p:grpSpPr>
        <p:grpSp>
          <p:nvGrpSpPr>
            <p:cNvPr id="42" name="Group 41"/>
            <p:cNvGrpSpPr/>
            <p:nvPr/>
          </p:nvGrpSpPr>
          <p:grpSpPr>
            <a:xfrm>
              <a:off x="914400" y="3080981"/>
              <a:ext cx="2832200" cy="3548419"/>
              <a:chOff x="2532134" y="3178885"/>
              <a:chExt cx="2832200" cy="3548419"/>
            </a:xfrm>
          </p:grpSpPr>
          <p:grpSp>
            <p:nvGrpSpPr>
              <p:cNvPr id="5" name="Group 4"/>
              <p:cNvGrpSpPr/>
              <p:nvPr/>
            </p:nvGrpSpPr>
            <p:grpSpPr>
              <a:xfrm flipH="1">
                <a:off x="2532134" y="3225119"/>
                <a:ext cx="2832200" cy="3502185"/>
                <a:chOff x="1282600" y="1752600"/>
                <a:chExt cx="2832200" cy="350218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819400" y="1752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P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077470" y="2380098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1282600" y="3134617"/>
                  <a:ext cx="546200" cy="1502554"/>
                  <a:chOff x="2197000" y="3810000"/>
                  <a:chExt cx="546200" cy="896502"/>
                </a:xfrm>
              </p:grpSpPr>
              <p:sp>
                <p:nvSpPr>
                  <p:cNvPr id="32" name="Isosceles Triangle 31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227334" y="4244837"/>
                    <a:ext cx="489236" cy="2754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A</a:t>
                    </a:r>
                    <a:r>
                      <a:rPr lang="en-US" sz="2400" baseline="-25000" dirty="0" smtClean="0"/>
                      <a:t>R</a:t>
                    </a:r>
                    <a:endParaRPr lang="en-US" sz="2400" baseline="-25000" dirty="0"/>
                  </a:p>
                </p:txBody>
              </p:sp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3514818" y="2507426"/>
                  <a:ext cx="599982" cy="1523694"/>
                  <a:chOff x="2216648" y="3810000"/>
                  <a:chExt cx="599982" cy="1147465"/>
                </a:xfrm>
              </p:grpSpPr>
              <p:sp>
                <p:nvSpPr>
                  <p:cNvPr id="30" name="Isosceles Triangle 29"/>
                  <p:cNvSpPr/>
                  <p:nvPr/>
                </p:nvSpPr>
                <p:spPr>
                  <a:xfrm>
                    <a:off x="2216648" y="3810000"/>
                    <a:ext cx="599982" cy="1147465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300764" y="4495800"/>
                    <a:ext cx="441146" cy="3476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P</a:t>
                    </a:r>
                    <a:r>
                      <a:rPr lang="en-US" sz="2400" baseline="-25000" dirty="0" smtClean="0"/>
                      <a:t>L</a:t>
                    </a:r>
                    <a:endParaRPr lang="en-US" sz="2400" baseline="-25000" dirty="0"/>
                  </a:p>
                </p:txBody>
              </p:sp>
            </p:grpSp>
            <p:cxnSp>
              <p:nvCxnSpPr>
                <p:cNvPr id="10" name="Straight Connector 9"/>
                <p:cNvCxnSpPr>
                  <a:stCxn id="6" idx="3"/>
                  <a:endCxn id="7" idx="7"/>
                </p:cNvCxnSpPr>
                <p:nvPr/>
              </p:nvCxnSpPr>
              <p:spPr>
                <a:xfrm flipH="1">
                  <a:off x="2392601" y="2067731"/>
                  <a:ext cx="480867" cy="36643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>
                  <a:stCxn id="7" idx="3"/>
                  <a:endCxn id="32" idx="0"/>
                </p:cNvCxnSpPr>
                <p:nvPr/>
              </p:nvCxnSpPr>
              <p:spPr>
                <a:xfrm flipH="1">
                  <a:off x="1555700" y="2695229"/>
                  <a:ext cx="575838" cy="439388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7" idx="5"/>
                  <a:endCxn id="15" idx="0"/>
                </p:cNvCxnSpPr>
                <p:nvPr/>
              </p:nvCxnSpPr>
              <p:spPr>
                <a:xfrm>
                  <a:off x="2392601" y="2695229"/>
                  <a:ext cx="276768" cy="345291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6" idx="5"/>
                  <a:endCxn id="30" idx="0"/>
                </p:cNvCxnSpPr>
                <p:nvPr/>
              </p:nvCxnSpPr>
              <p:spPr>
                <a:xfrm>
                  <a:off x="3134531" y="2067731"/>
                  <a:ext cx="680278" cy="4396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/>
                <p:cNvGrpSpPr/>
                <p:nvPr/>
              </p:nvGrpSpPr>
              <p:grpSpPr>
                <a:xfrm>
                  <a:off x="2209577" y="4619273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 smtClean="0">
                        <a:solidFill>
                          <a:schemeClr val="tx1"/>
                        </a:solidFill>
                      </a:rPr>
                      <a:t>R</a:t>
                    </a:r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9" name="Straight Connector 28"/>
                  <p:cNvCxnSpPr>
                    <a:stCxn id="28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Oval 14"/>
                <p:cNvSpPr/>
                <p:nvPr/>
              </p:nvSpPr>
              <p:spPr>
                <a:xfrm>
                  <a:off x="2484769" y="304052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2120800" y="3722771"/>
                  <a:ext cx="546200" cy="896502"/>
                  <a:chOff x="2197000" y="3810000"/>
                  <a:chExt cx="546200" cy="896502"/>
                </a:xfrm>
              </p:grpSpPr>
              <p:sp>
                <p:nvSpPr>
                  <p:cNvPr id="26" name="Isosceles Triangle 25"/>
                  <p:cNvSpPr/>
                  <p:nvPr/>
                </p:nvSpPr>
                <p:spPr>
                  <a:xfrm>
                    <a:off x="2197000" y="3810000"/>
                    <a:ext cx="546200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253964" y="4244837"/>
                    <a:ext cx="46358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B</a:t>
                    </a:r>
                    <a:r>
                      <a:rPr lang="en-US" sz="2400" baseline="-25000" dirty="0" smtClean="0"/>
                      <a:t>R</a:t>
                    </a:r>
                    <a:endParaRPr lang="en-US" sz="2400" baseline="-25000" dirty="0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819401" y="3722771"/>
                  <a:ext cx="533399" cy="914400"/>
                  <a:chOff x="2146400" y="3810000"/>
                  <a:chExt cx="533399" cy="914400"/>
                </a:xfrm>
              </p:grpSpPr>
              <p:sp>
                <p:nvSpPr>
                  <p:cNvPr id="24" name="Isosceles Triangle 23"/>
                  <p:cNvSpPr/>
                  <p:nvPr/>
                </p:nvSpPr>
                <p:spPr>
                  <a:xfrm>
                    <a:off x="2146400" y="3810000"/>
                    <a:ext cx="533399" cy="896502"/>
                  </a:xfrm>
                  <a:prstGeom prst="triangle">
                    <a:avLst/>
                  </a:prstGeom>
                  <a:noFill/>
                  <a:ln w="28575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209800" y="426273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 smtClean="0"/>
                      <a:t>B</a:t>
                    </a:r>
                    <a:r>
                      <a:rPr lang="en-US" sz="2400" baseline="-25000" dirty="0" smtClean="0"/>
                      <a:t>L</a:t>
                    </a:r>
                    <a:endParaRPr lang="en-US" sz="2400" baseline="-25000" dirty="0"/>
                  </a:p>
                </p:txBody>
              </p:sp>
            </p:grpSp>
            <p:cxnSp>
              <p:nvCxnSpPr>
                <p:cNvPr id="18" name="Straight Connector 17"/>
                <p:cNvCxnSpPr>
                  <a:stCxn id="15" idx="3"/>
                  <a:endCxn id="26" idx="0"/>
                </p:cNvCxnSpPr>
                <p:nvPr/>
              </p:nvCxnSpPr>
              <p:spPr>
                <a:xfrm flipH="1">
                  <a:off x="2393900" y="3355651"/>
                  <a:ext cx="144937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5" idx="5"/>
                  <a:endCxn id="24" idx="0"/>
                </p:cNvCxnSpPr>
                <p:nvPr/>
              </p:nvCxnSpPr>
              <p:spPr>
                <a:xfrm>
                  <a:off x="2799900" y="3355651"/>
                  <a:ext cx="286201" cy="36712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Group 19"/>
                <p:cNvGrpSpPr/>
                <p:nvPr/>
              </p:nvGrpSpPr>
              <p:grpSpPr>
                <a:xfrm>
                  <a:off x="2910759" y="4631772"/>
                  <a:ext cx="369199" cy="618548"/>
                  <a:chOff x="381000" y="2846161"/>
                  <a:chExt cx="369199" cy="618548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81000" y="3095510"/>
                    <a:ext cx="369199" cy="369199"/>
                  </a:xfrm>
                  <a:prstGeom prst="ellipse">
                    <a:avLst/>
                  </a:prstGeom>
                  <a:solidFill>
                    <a:srgbClr val="FFFF00"/>
                  </a:solidFill>
                  <a:ln w="28575"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/>
                  <p:cNvCxnSpPr>
                    <a:stCxn id="22" idx="0"/>
                  </p:cNvCxnSpPr>
                  <p:nvPr/>
                </p:nvCxnSpPr>
                <p:spPr>
                  <a:xfrm flipV="1">
                    <a:off x="565600" y="2846161"/>
                    <a:ext cx="0" cy="2493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540272" y="4793120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or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 flipH="1">
                <a:off x="3810000" y="3178885"/>
                <a:ext cx="530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−2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flipH="1">
                <a:off x="4570591" y="3760151"/>
                <a:ext cx="325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533400" y="3893079"/>
              <a:ext cx="457200" cy="1525347"/>
              <a:chOff x="4126071" y="3275253"/>
              <a:chExt cx="457200" cy="1525347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>
                <a:off x="4278471" y="3275253"/>
                <a:ext cx="0" cy="15253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270365" y="3881735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endParaRPr lang="en-US" i="1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126071" y="3275253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126071" y="4800600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3200400" y="3753141"/>
              <a:ext cx="911056" cy="2800059"/>
              <a:chOff x="-244644" y="3231925"/>
              <a:chExt cx="911056" cy="2800059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484608" y="3231925"/>
                <a:ext cx="0" cy="277537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-244644" y="3399110"/>
                <a:ext cx="6591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h</a:t>
                </a:r>
                <a:r>
                  <a:rPr lang="en-US" sz="2400" dirty="0" smtClean="0"/>
                  <a:t>+2</a:t>
                </a:r>
                <a:endParaRPr lang="en-US" dirty="0"/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329249" y="3231925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58653" y="6031984"/>
                <a:ext cx="30775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8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 AVL tree becomes unbalanced, there </a:t>
            </a:r>
            <a:r>
              <a:rPr lang="en-US" dirty="0" smtClean="0"/>
              <a:t>are four </a:t>
            </a:r>
            <a:r>
              <a:rPr lang="en-US" dirty="0"/>
              <a:t>cases to consider depending on the </a:t>
            </a:r>
            <a:r>
              <a:rPr lang="en-US" b="1" dirty="0" smtClean="0">
                <a:solidFill>
                  <a:srgbClr val="0000FF"/>
                </a:solidFill>
              </a:rPr>
              <a:t>direction</a:t>
            </a:r>
            <a:r>
              <a:rPr lang="en-US" dirty="0" smtClean="0"/>
              <a:t> of the first two edges on the insertion path from the </a:t>
            </a:r>
            <a:r>
              <a:rPr lang="en-US" b="1" u="sng" dirty="0" smtClean="0">
                <a:solidFill>
                  <a:srgbClr val="C00000"/>
                </a:solidFill>
              </a:rPr>
              <a:t>unbalanced node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Left-left</a:t>
            </a:r>
          </a:p>
          <a:p>
            <a:pPr lvl="1"/>
            <a:r>
              <a:rPr lang="en-US" dirty="0" smtClean="0"/>
              <a:t>Right-right</a:t>
            </a:r>
          </a:p>
          <a:p>
            <a:pPr lvl="1"/>
            <a:r>
              <a:rPr lang="en-US" dirty="0" smtClean="0"/>
              <a:t>Left-right</a:t>
            </a:r>
          </a:p>
          <a:p>
            <a:pPr lvl="1"/>
            <a:r>
              <a:rPr lang="en-US" dirty="0" smtClean="0"/>
              <a:t>Right-left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05400" y="2750223"/>
            <a:ext cx="2055390" cy="685800"/>
            <a:chOff x="5105400" y="2750223"/>
            <a:chExt cx="2055390" cy="685800"/>
          </a:xfrm>
        </p:grpSpPr>
        <p:sp>
          <p:nvSpPr>
            <p:cNvPr id="5" name="Right Brace 4"/>
            <p:cNvSpPr/>
            <p:nvPr/>
          </p:nvSpPr>
          <p:spPr>
            <a:xfrm>
              <a:off x="5105400" y="2750223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7163" y="2890995"/>
              <a:ext cx="177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single rotation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52800" y="2667000"/>
            <a:ext cx="152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LL Rotation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0223" y="3093123"/>
            <a:ext cx="158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RR Rotation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35007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LR Rotation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69077" y="3957935"/>
            <a:ext cx="1555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RL Rotation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105400" y="3581400"/>
            <a:ext cx="2175743" cy="685800"/>
            <a:chOff x="5105400" y="3581400"/>
            <a:chExt cx="2175743" cy="685800"/>
          </a:xfrm>
        </p:grpSpPr>
        <p:sp>
          <p:nvSpPr>
            <p:cNvPr id="6" name="Right Brace 5"/>
            <p:cNvSpPr/>
            <p:nvPr/>
          </p:nvSpPr>
          <p:spPr>
            <a:xfrm>
              <a:off x="5105400" y="3581400"/>
              <a:ext cx="152400" cy="685800"/>
            </a:xfrm>
            <a:prstGeom prst="rightBrace">
              <a:avLst>
                <a:gd name="adj1" fmla="val 60867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7163" y="3693466"/>
              <a:ext cx="1893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double rotation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752600" y="4728001"/>
            <a:ext cx="5638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400" dirty="0" smtClean="0"/>
              <a:t>Note: We fix </a:t>
            </a:r>
            <a:r>
              <a:rPr lang="en-US" altLang="zh-CN" sz="2400" b="1" dirty="0">
                <a:solidFill>
                  <a:srgbClr val="C00000"/>
                </a:solidFill>
              </a:rPr>
              <a:t>the first unbalanced node</a:t>
            </a:r>
            <a:r>
              <a:rPr lang="en-US" altLang="zh-CN" sz="2400" dirty="0"/>
              <a:t> in the access path </a:t>
            </a:r>
            <a:r>
              <a:rPr lang="en-US" altLang="zh-CN" sz="2400" b="1" dirty="0">
                <a:solidFill>
                  <a:srgbClr val="0000FF"/>
                </a:solidFill>
              </a:rPr>
              <a:t>from the leaf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848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3809" y="1505791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Insert into an </a:t>
            </a:r>
            <a:r>
              <a:rPr lang="en-US" dirty="0" smtClean="0"/>
              <a:t>empty BST: 42</a:t>
            </a:r>
            <a:r>
              <a:rPr lang="en-US" dirty="0"/>
              <a:t>, 35, 69, 21, 55, 83, </a:t>
            </a:r>
            <a:r>
              <a:rPr lang="en-US" dirty="0" smtClean="0"/>
              <a:t>71.</a:t>
            </a:r>
            <a:endParaRPr lang="en-US" dirty="0"/>
          </a:p>
          <a:p>
            <a:pPr lvl="1"/>
            <a:r>
              <a:rPr lang="en-US" dirty="0"/>
              <a:t>Compute the balance </a:t>
            </a:r>
            <a:r>
              <a:rPr lang="en-US" dirty="0" smtClean="0"/>
              <a:t>factors.</a:t>
            </a:r>
            <a:endParaRPr lang="en-US" dirty="0"/>
          </a:p>
          <a:p>
            <a:pPr lvl="1"/>
            <a:r>
              <a:rPr lang="en-US" dirty="0"/>
              <a:t>Is the tree AVL balanced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Insert </a:t>
            </a:r>
            <a:r>
              <a:rPr lang="en-US" dirty="0"/>
              <a:t>95, 18, </a:t>
            </a:r>
            <a:r>
              <a:rPr lang="en-US" dirty="0" smtClean="0"/>
              <a:t>75?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2675548" y="2851951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>
              <a:stCxn id="7" idx="3"/>
              <a:endCxn id="43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/>
            <p:cNvCxnSpPr>
              <a:stCxn id="9" idx="3"/>
              <a:endCxn id="54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2209800" y="404116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74670" y="34245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145748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66702" y="474659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72200" y="408520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03837" y="3424168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12599" y="2822939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−1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the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average case </a:t>
                </a:r>
                <a:r>
                  <a:rPr lang="en-US" dirty="0"/>
                  <a:t>time </a:t>
                </a:r>
                <a:r>
                  <a:rPr lang="en-US" dirty="0" smtClean="0"/>
                  <a:t>complexities </a:t>
                </a:r>
                <a:r>
                  <a:rPr lang="en-US" dirty="0"/>
                  <a:t>for </a:t>
                </a:r>
                <a:r>
                  <a:rPr lang="en-US" dirty="0" smtClean="0"/>
                  <a:t>search, insertion, and removal on BST are </a:t>
                </a:r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 smtClean="0"/>
                  <a:t>However, the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worst case </a:t>
                </a:r>
                <a:r>
                  <a:rPr lang="en-US" dirty="0" smtClean="0"/>
                  <a:t>time complexities are still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reason is that a tree could become “</a:t>
                </a:r>
                <a:r>
                  <a:rPr lang="en-US" b="1" dirty="0" smtClean="0">
                    <a:solidFill>
                      <a:srgbClr val="CC00CC"/>
                    </a:solidFill>
                  </a:rPr>
                  <a:t>unbalanced</a:t>
                </a:r>
                <a:r>
                  <a:rPr lang="en-US" dirty="0" smtClean="0"/>
                  <a:t>” after a number of insertions and removals.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want to maintain the tree as a “</a:t>
                </a:r>
                <a:r>
                  <a:rPr lang="en-US" b="1" dirty="0" smtClean="0">
                    <a:solidFill>
                      <a:srgbClr val="CC00CC"/>
                    </a:solidFill>
                  </a:rPr>
                  <a:t>balanced</a:t>
                </a:r>
                <a:r>
                  <a:rPr lang="en-US" dirty="0" smtClean="0"/>
                  <a:t>” tree.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5834342" cy="4724400"/>
              </a:xfrm>
              <a:blipFill rotWithShape="1">
                <a:blip r:embed="rId2"/>
                <a:stretch>
                  <a:fillRect l="-940" t="-903" r="-2090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629400" y="3309151"/>
            <a:ext cx="2166658" cy="1872449"/>
            <a:chOff x="3733800" y="4299751"/>
            <a:chExt cx="2166658" cy="1872449"/>
          </a:xfrm>
        </p:grpSpPr>
        <p:sp>
          <p:nvSpPr>
            <p:cNvPr id="6" name="Oval 5"/>
            <p:cNvSpPr/>
            <p:nvPr/>
          </p:nvSpPr>
          <p:spPr>
            <a:xfrm>
              <a:off x="4202801" y="42997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733800" y="48272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4064040" y="46148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706699" y="48272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42074" y="53229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9" idx="1"/>
            </p:cNvCxnSpPr>
            <p:nvPr/>
          </p:nvCxnSpPr>
          <p:spPr>
            <a:xfrm>
              <a:off x="4517932" y="46148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1"/>
            </p:cNvCxnSpPr>
            <p:nvPr/>
          </p:nvCxnSpPr>
          <p:spPr>
            <a:xfrm>
              <a:off x="5036939" y="5157491"/>
              <a:ext cx="156164" cy="2164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5552009" y="58237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0" idx="5"/>
              <a:endCxn id="13" idx="1"/>
            </p:cNvCxnSpPr>
            <p:nvPr/>
          </p:nvCxnSpPr>
          <p:spPr>
            <a:xfrm>
              <a:off x="5439494" y="5620322"/>
              <a:ext cx="163544" cy="2544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80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95, </a:t>
            </a:r>
            <a:r>
              <a:rPr lang="en-US" dirty="0" smtClean="0"/>
              <a:t>18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56640" y="1059015"/>
            <a:ext cx="3420452" cy="2253449"/>
            <a:chOff x="1989748" y="2819400"/>
            <a:chExt cx="3420452" cy="2253449"/>
          </a:xfrm>
        </p:grpSpPr>
        <p:sp>
          <p:nvSpPr>
            <p:cNvPr id="6" name="Oval 5"/>
            <p:cNvSpPr/>
            <p:nvPr/>
          </p:nvSpPr>
          <p:spPr>
            <a:xfrm>
              <a:off x="3276600" y="2819400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99348" y="34290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0"/>
            </p:cNvCxnSpPr>
            <p:nvPr/>
          </p:nvCxnSpPr>
          <p:spPr>
            <a:xfrm flipH="1">
              <a:off x="2937974" y="3188692"/>
              <a:ext cx="448490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02637" y="34290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6518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6" idx="5"/>
              <a:endCxn id="9" idx="0"/>
            </p:cNvCxnSpPr>
            <p:nvPr/>
          </p:nvCxnSpPr>
          <p:spPr>
            <a:xfrm>
              <a:off x="3916935" y="3188692"/>
              <a:ext cx="358484" cy="2403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>
            <a:xfrm>
              <a:off x="4539015" y="37592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04209" y="47244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0" idx="3"/>
              <a:endCxn id="13" idx="0"/>
            </p:cNvCxnSpPr>
            <p:nvPr/>
          </p:nvCxnSpPr>
          <p:spPr>
            <a:xfrm flipH="1">
              <a:off x="4490505" y="44122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989748" y="40386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3"/>
              <a:endCxn id="15" idx="0"/>
            </p:cNvCxnSpPr>
            <p:nvPr/>
          </p:nvCxnSpPr>
          <p:spPr>
            <a:xfrm flipH="1">
              <a:off x="2328374" y="3759240"/>
              <a:ext cx="370155" cy="2793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204016" y="41148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9" idx="3"/>
              <a:endCxn id="17" idx="0"/>
            </p:cNvCxnSpPr>
            <p:nvPr/>
          </p:nvCxnSpPr>
          <p:spPr>
            <a:xfrm flipH="1">
              <a:off x="3583208" y="37592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 rot="19071334">
            <a:off x="3514250" y="1885468"/>
            <a:ext cx="2577553" cy="1045130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3634508" y="3605947"/>
            <a:ext cx="4595092" cy="2308970"/>
            <a:chOff x="3634508" y="3605947"/>
            <a:chExt cx="4595092" cy="2308970"/>
          </a:xfrm>
        </p:grpSpPr>
        <p:sp>
          <p:nvSpPr>
            <p:cNvPr id="43" name="Oval 42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>
              <a:stCxn id="43" idx="3"/>
              <a:endCxn id="44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/>
            <p:cNvCxnSpPr>
              <a:stCxn id="43" idx="5"/>
              <a:endCxn id="46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6" idx="5"/>
              <a:endCxn id="47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>
              <a:stCxn id="47" idx="3"/>
              <a:endCxn id="50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>
              <a:stCxn id="44" idx="3"/>
              <a:endCxn id="52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46" idx="3"/>
              <a:endCxn id="54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47" idx="5"/>
              <a:endCxn id="56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9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12626" y="2668773"/>
            <a:ext cx="772591" cy="664497"/>
            <a:chOff x="3765586" y="3558095"/>
            <a:chExt cx="772591" cy="664497"/>
          </a:xfrm>
        </p:grpSpPr>
        <p:sp>
          <p:nvSpPr>
            <p:cNvPr id="65" name="Oval 64"/>
            <p:cNvSpPr/>
            <p:nvPr/>
          </p:nvSpPr>
          <p:spPr>
            <a:xfrm>
              <a:off x="3765586" y="387414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/>
            <p:cNvCxnSpPr>
              <a:endCxn id="65" idx="0"/>
            </p:cNvCxnSpPr>
            <p:nvPr/>
          </p:nvCxnSpPr>
          <p:spPr>
            <a:xfrm>
              <a:off x="3900369" y="3558095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823240" y="2628951"/>
            <a:ext cx="677252" cy="670128"/>
            <a:chOff x="1206337" y="3995047"/>
            <a:chExt cx="677252" cy="670128"/>
          </a:xfrm>
        </p:grpSpPr>
        <p:cxnSp>
          <p:nvCxnSpPr>
            <p:cNvPr id="67" name="Straight Connector 66"/>
            <p:cNvCxnSpPr>
              <a:endCxn id="68" idx="0"/>
            </p:cNvCxnSpPr>
            <p:nvPr/>
          </p:nvCxnSpPr>
          <p:spPr>
            <a:xfrm flipH="1">
              <a:off x="1544963" y="3995047"/>
              <a:ext cx="298727" cy="2832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206337" y="4278275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8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75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53619" y="3322536"/>
            <a:ext cx="677252" cy="633709"/>
            <a:chOff x="5191692" y="3639391"/>
            <a:chExt cx="677252" cy="633709"/>
          </a:xfrm>
        </p:grpSpPr>
        <p:cxnSp>
          <p:nvCxnSpPr>
            <p:cNvPr id="60" name="Straight Connector 59"/>
            <p:cNvCxnSpPr>
              <a:endCxn id="61" idx="0"/>
            </p:cNvCxnSpPr>
            <p:nvPr/>
          </p:nvCxnSpPr>
          <p:spPr>
            <a:xfrm>
              <a:off x="5312563" y="3639391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191692" y="38862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Oval 61"/>
          <p:cNvSpPr/>
          <p:nvPr/>
        </p:nvSpPr>
        <p:spPr>
          <a:xfrm rot="13401035">
            <a:off x="5776239" y="1773136"/>
            <a:ext cx="2841551" cy="2218465"/>
          </a:xfrm>
          <a:prstGeom prst="ellipse">
            <a:avLst/>
          </a:prstGeom>
          <a:noFill/>
          <a:ln w="2857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29902" y="3524441"/>
            <a:ext cx="4595092" cy="2268490"/>
            <a:chOff x="2029902" y="3524441"/>
            <a:chExt cx="4595092" cy="2268490"/>
          </a:xfrm>
        </p:grpSpPr>
        <p:grpSp>
          <p:nvGrpSpPr>
            <p:cNvPr id="63" name="Group 62"/>
            <p:cNvGrpSpPr/>
            <p:nvPr/>
          </p:nvGrpSpPr>
          <p:grpSpPr>
            <a:xfrm>
              <a:off x="2029902" y="3524441"/>
              <a:ext cx="4595092" cy="2268490"/>
              <a:chOff x="2514600" y="4256027"/>
              <a:chExt cx="4595092" cy="226849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4128133" y="4256027"/>
                <a:ext cx="750199" cy="432653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42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48000" y="4947100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21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/>
              <p:cNvCxnSpPr>
                <a:stCxn id="65" idx="3"/>
                <a:endCxn id="66" idx="0"/>
              </p:cNvCxnSpPr>
              <p:nvPr/>
            </p:nvCxnSpPr>
            <p:spPr>
              <a:xfrm flipH="1">
                <a:off x="3386626" y="4625319"/>
                <a:ext cx="851371" cy="3217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5075384" y="4876800"/>
                <a:ext cx="745563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71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8245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83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Connector 69"/>
              <p:cNvCxnSpPr>
                <a:stCxn id="65" idx="5"/>
                <a:endCxn id="68" idx="0"/>
              </p:cNvCxnSpPr>
              <p:nvPr/>
            </p:nvCxnSpPr>
            <p:spPr>
              <a:xfrm>
                <a:off x="4768468" y="4625319"/>
                <a:ext cx="679698" cy="251481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5"/>
                <a:endCxn id="69" idx="0"/>
              </p:cNvCxnSpPr>
              <p:nvPr/>
            </p:nvCxnSpPr>
            <p:spPr>
              <a:xfrm>
                <a:off x="5711762" y="5207040"/>
                <a:ext cx="491993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/>
              <p:cNvSpPr/>
              <p:nvPr/>
            </p:nvSpPr>
            <p:spPr>
              <a:xfrm>
                <a:off x="5276956" y="6172200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75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3" name="Straight Connector 72"/>
              <p:cNvCxnSpPr>
                <a:stCxn id="69" idx="3"/>
                <a:endCxn id="72" idx="0"/>
              </p:cNvCxnSpPr>
              <p:nvPr/>
            </p:nvCxnSpPr>
            <p:spPr>
              <a:xfrm flipH="1">
                <a:off x="5663252" y="5860020"/>
                <a:ext cx="272374" cy="3121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5146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18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/>
              <p:cNvCxnSpPr>
                <a:stCxn id="66" idx="3"/>
                <a:endCxn id="74" idx="0"/>
              </p:cNvCxnSpPr>
              <p:nvPr/>
            </p:nvCxnSpPr>
            <p:spPr>
              <a:xfrm flipH="1">
                <a:off x="2853226" y="5277340"/>
                <a:ext cx="2939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/>
              <p:nvPr/>
            </p:nvSpPr>
            <p:spPr>
              <a:xfrm>
                <a:off x="4376763" y="5562600"/>
                <a:ext cx="758384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69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/>
              <p:cNvCxnSpPr>
                <a:stCxn id="68" idx="3"/>
                <a:endCxn id="76" idx="0"/>
              </p:cNvCxnSpPr>
              <p:nvPr/>
            </p:nvCxnSpPr>
            <p:spPr>
              <a:xfrm flipH="1">
                <a:off x="4755955" y="5207040"/>
                <a:ext cx="428614" cy="35556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6337101" y="6176068"/>
                <a:ext cx="772591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95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Connector 78"/>
              <p:cNvCxnSpPr>
                <a:stCxn id="69" idx="5"/>
                <a:endCxn id="78" idx="0"/>
              </p:cNvCxnSpPr>
              <p:nvPr/>
            </p:nvCxnSpPr>
            <p:spPr>
              <a:xfrm>
                <a:off x="6471884" y="5860020"/>
                <a:ext cx="251513" cy="31604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>
                <a:stCxn id="66" idx="5"/>
                <a:endCxn id="81" idx="0"/>
              </p:cNvCxnSpPr>
              <p:nvPr/>
            </p:nvCxnSpPr>
            <p:spPr>
              <a:xfrm>
                <a:off x="3626071" y="5277340"/>
                <a:ext cx="217755" cy="24680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505200" y="5524149"/>
                <a:ext cx="677252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35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Oval 81"/>
            <p:cNvSpPr/>
            <p:nvPr/>
          </p:nvSpPr>
          <p:spPr>
            <a:xfrm>
              <a:off x="3359865" y="5440613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Connector 82"/>
            <p:cNvCxnSpPr>
              <a:endCxn id="82" idx="0"/>
            </p:cNvCxnSpPr>
            <p:nvPr/>
          </p:nvCxnSpPr>
          <p:spPr>
            <a:xfrm flipH="1">
              <a:off x="3746161" y="5128433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939308" y="1013566"/>
            <a:ext cx="4595092" cy="2308970"/>
            <a:chOff x="3634508" y="3605947"/>
            <a:chExt cx="4595092" cy="2308970"/>
          </a:xfrm>
        </p:grpSpPr>
        <p:sp>
          <p:nvSpPr>
            <p:cNvPr id="85" name="Oval 84"/>
            <p:cNvSpPr/>
            <p:nvPr/>
          </p:nvSpPr>
          <p:spPr>
            <a:xfrm>
              <a:off x="5181600" y="3605947"/>
              <a:ext cx="750199" cy="4326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4167908" y="4337500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>
              <a:stCxn id="85" idx="3"/>
              <a:endCxn id="86" idx="0"/>
            </p:cNvCxnSpPr>
            <p:nvPr/>
          </p:nvCxnSpPr>
          <p:spPr>
            <a:xfrm flipH="1">
              <a:off x="4506534" y="3975239"/>
              <a:ext cx="784930" cy="3622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6195292" y="4267200"/>
              <a:ext cx="745563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69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9444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83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5" idx="5"/>
              <a:endCxn id="88" idx="0"/>
            </p:cNvCxnSpPr>
            <p:nvPr/>
          </p:nvCxnSpPr>
          <p:spPr>
            <a:xfrm>
              <a:off x="5821935" y="3975239"/>
              <a:ext cx="746139" cy="29196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8" idx="5"/>
              <a:endCxn id="89" idx="0"/>
            </p:cNvCxnSpPr>
            <p:nvPr/>
          </p:nvCxnSpPr>
          <p:spPr>
            <a:xfrm>
              <a:off x="6831670" y="4597440"/>
              <a:ext cx="491993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6396864" y="5562600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71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Connector 92"/>
            <p:cNvCxnSpPr>
              <a:stCxn id="89" idx="3"/>
              <a:endCxn id="92" idx="0"/>
            </p:cNvCxnSpPr>
            <p:nvPr/>
          </p:nvCxnSpPr>
          <p:spPr>
            <a:xfrm flipH="1">
              <a:off x="6783160" y="5250420"/>
              <a:ext cx="272374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6345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18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>
              <a:stCxn id="86" idx="3"/>
              <a:endCxn id="94" idx="0"/>
            </p:cNvCxnSpPr>
            <p:nvPr/>
          </p:nvCxnSpPr>
          <p:spPr>
            <a:xfrm flipH="1">
              <a:off x="3973134" y="4667740"/>
              <a:ext cx="2939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5496671" y="4953000"/>
              <a:ext cx="758384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55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/>
            <p:cNvCxnSpPr>
              <a:stCxn id="88" idx="3"/>
              <a:endCxn id="96" idx="0"/>
            </p:cNvCxnSpPr>
            <p:nvPr/>
          </p:nvCxnSpPr>
          <p:spPr>
            <a:xfrm flipH="1">
              <a:off x="5875863" y="4597440"/>
              <a:ext cx="428614" cy="3555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57009" y="5566468"/>
              <a:ext cx="772591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95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>
              <a:stCxn id="89" idx="5"/>
              <a:endCxn id="98" idx="0"/>
            </p:cNvCxnSpPr>
            <p:nvPr/>
          </p:nvCxnSpPr>
          <p:spPr>
            <a:xfrm>
              <a:off x="7591792" y="5250420"/>
              <a:ext cx="251513" cy="31604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6" idx="5"/>
              <a:endCxn id="101" idx="0"/>
            </p:cNvCxnSpPr>
            <p:nvPr/>
          </p:nvCxnSpPr>
          <p:spPr>
            <a:xfrm>
              <a:off x="4745979" y="4667740"/>
              <a:ext cx="217755" cy="2468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4625108" y="4914549"/>
              <a:ext cx="677252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48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 of Rotations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AVL tree </a:t>
            </a:r>
            <a:r>
              <a:rPr lang="en-US" b="1" dirty="0">
                <a:solidFill>
                  <a:srgbClr val="C00000"/>
                </a:solidFill>
              </a:rPr>
              <a:t>becomes unbalanced after an insertion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exactly one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single or double rotation is required to balance the tree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Before the insertion, the tree is balanced.</a:t>
            </a:r>
          </a:p>
          <a:p>
            <a:pPr lvl="1"/>
            <a:r>
              <a:rPr lang="en-US" dirty="0" smtClean="0"/>
              <a:t>Only nodes on the access path of the insertion can be unbalanced. All other nodes are balanced.</a:t>
            </a:r>
          </a:p>
          <a:p>
            <a:pPr lvl="1"/>
            <a:r>
              <a:rPr lang="en-US" dirty="0" smtClean="0"/>
              <a:t>We rotate at the first unbalanced node </a:t>
            </a:r>
            <a:r>
              <a:rPr lang="en-US" b="1" dirty="0" smtClean="0">
                <a:solidFill>
                  <a:srgbClr val="0000FF"/>
                </a:solidFill>
              </a:rPr>
              <a:t>from the leaf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By the properties of rotation, the height of the node after rotation is the same as that before insertion.</a:t>
            </a:r>
          </a:p>
          <a:p>
            <a:pPr lvl="1"/>
            <a:r>
              <a:rPr lang="en-US" dirty="0" smtClean="0"/>
              <a:t>All ancestors of that node on the access path should now be balanced.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Balanced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Search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AVL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AVL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Tree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Insertion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Supporting Data Members and </a:t>
            </a:r>
            <a:r>
              <a:rPr lang="en-US" altLang="zh-CN" dirty="0" smtClean="0"/>
              <a:t>Functions of AVL Tree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8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AVL Trees</a:t>
            </a:r>
            <a:br>
              <a:rPr lang="en-US" dirty="0" smtClean="0"/>
            </a:br>
            <a:r>
              <a:rPr lang="en-US" sz="2700" dirty="0" smtClean="0"/>
              <a:t>Supporting Data Members and Functions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861608"/>
            <a:ext cx="2339102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Item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height;</a:t>
            </a:r>
            <a:b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*left;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node *right;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497044" y="2940784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return;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n-&gt;height = max( Height(n-&gt;left),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Height(n-&gt;right) ) + 1;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507462" y="4769584"/>
            <a:ext cx="449353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*n) {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0;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return (Height(n-&gt;left) –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Height(n-&gt;right));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36850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Height(node *n) {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if(!n) return -1;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return n-&gt;height;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9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Supporting </a:t>
            </a:r>
            <a:r>
              <a:rPr lang="en-US" sz="2400" dirty="0" smtClean="0">
                <a:solidFill>
                  <a:srgbClr val="696464"/>
                </a:solidFill>
              </a:rPr>
              <a:t>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5396" y="137160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32769" y="3078301"/>
            <a:ext cx="7273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Balance(node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&gt; 1) {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if(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 &gt; 0)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LLRotation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else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LRRotation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else if(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 &lt; -1) {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BalFactor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 &lt; 0)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RRRotation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RLRotation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9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AVL Trees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 smtClean="0">
                <a:solidFill>
                  <a:srgbClr val="696464"/>
                </a:solidFill>
              </a:rPr>
              <a:t>Changes to 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insert(node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*&amp;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root, Item item)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if(root == NULL)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root = new node(item);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insert(root-&gt;left, item);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else if(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root-&gt;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item.key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insert(root-&gt;right, item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Balance(root);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AdjustHeight</a:t>
            </a:r>
            <a:r>
              <a:rPr lang="en-US" altLang="zh-CN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 remove node as with </a:t>
            </a:r>
            <a:r>
              <a:rPr lang="en-US" dirty="0" smtClean="0"/>
              <a:t>BST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update the balance factors </a:t>
            </a:r>
            <a:r>
              <a:rPr lang="en-US" dirty="0" smtClean="0"/>
              <a:t>of those </a:t>
            </a:r>
            <a:r>
              <a:rPr lang="en-US" dirty="0"/>
              <a:t>ancestors in the access path </a:t>
            </a:r>
            <a:r>
              <a:rPr lang="en-US" dirty="0" smtClean="0"/>
              <a:t>and rebalance </a:t>
            </a:r>
            <a:r>
              <a:rPr lang="en-US" dirty="0"/>
              <a:t>as </a:t>
            </a:r>
            <a:r>
              <a:rPr lang="en-US" dirty="0" smtClean="0"/>
              <a:t>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Search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requirements to call a tree a balanced tree?</a:t>
            </a:r>
          </a:p>
          <a:p>
            <a:endParaRPr lang="en-US" dirty="0" smtClean="0"/>
          </a:p>
          <a:p>
            <a:r>
              <a:rPr lang="en-US" dirty="0" smtClean="0"/>
              <a:t>Would </a:t>
            </a:r>
            <a:r>
              <a:rPr lang="en-US" dirty="0"/>
              <a:t>you require a tree to </a:t>
            </a:r>
            <a:r>
              <a:rPr lang="en-US" dirty="0" smtClean="0"/>
              <a:t>be perfect/complete </a:t>
            </a:r>
            <a:r>
              <a:rPr lang="en-US" dirty="0"/>
              <a:t>to call it balanced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No! They are too restrictive.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3"/>
          <a:stretch/>
        </p:blipFill>
        <p:spPr bwMode="auto">
          <a:xfrm>
            <a:off x="3195418" y="3833685"/>
            <a:ext cx="3181350" cy="173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Search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need another definition of “balanced condition.”</a:t>
                </a:r>
              </a:p>
              <a:p>
                <a:r>
                  <a:rPr lang="en-US" dirty="0" smtClean="0"/>
                  <a:t>We want </a:t>
                </a:r>
                <a:r>
                  <a:rPr lang="en-US" dirty="0"/>
                  <a:t>the definition to </a:t>
                </a:r>
                <a:r>
                  <a:rPr lang="en-US" dirty="0" smtClean="0"/>
                  <a:t>satisfy the </a:t>
                </a:r>
                <a:r>
                  <a:rPr lang="en-US" dirty="0"/>
                  <a:t>following </a:t>
                </a:r>
                <a:r>
                  <a:rPr lang="en-US" dirty="0" smtClean="0"/>
                  <a:t>two criteria:</a:t>
                </a:r>
                <a:endParaRPr lang="en-US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Height </a:t>
                </a:r>
                <a:r>
                  <a:rPr lang="en-US" dirty="0"/>
                  <a:t>of </a:t>
                </a:r>
                <a:r>
                  <a:rPr lang="en-US" dirty="0" smtClean="0"/>
                  <a:t>a tree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Balance </a:t>
                </a:r>
                <a:r>
                  <a:rPr lang="en-US" dirty="0"/>
                  <a:t>condition can be </a:t>
                </a:r>
                <a:r>
                  <a:rPr lang="en-US" dirty="0" smtClean="0"/>
                  <a:t>maintained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to </a:t>
                </a:r>
                <a:r>
                  <a:rPr lang="en-US" b="1" dirty="0">
                    <a:solidFill>
                      <a:srgbClr val="0000FF"/>
                    </a:solidFill>
                  </a:rPr>
                  <a:t>rebalance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a </a:t>
                </a:r>
                <a:r>
                  <a:rPr lang="en-US" dirty="0" smtClean="0"/>
                  <a:t>tree.</a:t>
                </a:r>
              </a:p>
              <a:p>
                <a:r>
                  <a:rPr lang="en-US" dirty="0" smtClean="0"/>
                  <a:t>Several balanced search trees, each with its own balance condition</a:t>
                </a:r>
              </a:p>
              <a:p>
                <a:pPr lvl="1"/>
                <a:r>
                  <a:rPr lang="en-US" dirty="0" smtClean="0"/>
                  <a:t>AVL trees</a:t>
                </a:r>
              </a:p>
              <a:p>
                <a:pPr lvl="1"/>
                <a:r>
                  <a:rPr lang="en-US" dirty="0" smtClean="0"/>
                  <a:t>2-3 trees</a:t>
                </a:r>
              </a:p>
              <a:p>
                <a:pPr lvl="1"/>
                <a:r>
                  <a:rPr lang="en-US" dirty="0" smtClean="0"/>
                  <a:t>red-black trees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Adelson-Velsky</a:t>
            </a:r>
            <a:r>
              <a:rPr lang="en-US" dirty="0"/>
              <a:t> and </a:t>
            </a:r>
            <a:r>
              <a:rPr lang="en-US" dirty="0" smtClean="0"/>
              <a:t>Landis’ trees</a:t>
            </a:r>
          </a:p>
          <a:p>
            <a:pPr lvl="1"/>
            <a:r>
              <a:rPr lang="en-US" dirty="0" smtClean="0"/>
              <a:t>AVL tree is a </a:t>
            </a:r>
            <a:r>
              <a:rPr lang="en-US" b="1" dirty="0" smtClean="0">
                <a:solidFill>
                  <a:srgbClr val="CC00CC"/>
                </a:solidFill>
              </a:rPr>
              <a:t>binary search tree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/>
              <a:t>AVL trees’ balance condition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An empty tree is </a:t>
            </a:r>
            <a:r>
              <a:rPr lang="en-US" b="1" dirty="0" smtClean="0">
                <a:solidFill>
                  <a:srgbClr val="0000FF"/>
                </a:solidFill>
              </a:rPr>
              <a:t>AVL balanced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non-empty binary tree is </a:t>
            </a:r>
            <a:r>
              <a:rPr lang="en-US" b="1" dirty="0">
                <a:solidFill>
                  <a:srgbClr val="0000FF"/>
                </a:solidFill>
              </a:rPr>
              <a:t>AVL balanced</a:t>
            </a:r>
            <a:r>
              <a:rPr lang="en-US" dirty="0"/>
              <a:t> if 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Both </a:t>
            </a:r>
            <a:r>
              <a:rPr lang="en-US" dirty="0"/>
              <a:t>its left and </a:t>
            </a:r>
            <a:r>
              <a:rPr lang="en-US" dirty="0" smtClean="0"/>
              <a:t>right </a:t>
            </a:r>
            <a:r>
              <a:rPr lang="en-US" dirty="0" err="1" smtClean="0"/>
              <a:t>subtrees</a:t>
            </a:r>
            <a:r>
              <a:rPr lang="en-US" dirty="0" smtClean="0"/>
              <a:t> </a:t>
            </a:r>
            <a:r>
              <a:rPr lang="en-US" dirty="0"/>
              <a:t>are AVL </a:t>
            </a:r>
            <a:r>
              <a:rPr lang="en-US" dirty="0" smtClean="0"/>
              <a:t>balanced, </a:t>
            </a:r>
            <a:r>
              <a:rPr lang="en-US" dirty="0"/>
              <a:t>and 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height of left and right </a:t>
            </a:r>
            <a:r>
              <a:rPr lang="en-US" dirty="0" err="1" smtClean="0"/>
              <a:t>subtrees</a:t>
            </a:r>
            <a:r>
              <a:rPr lang="en-US" dirty="0" smtClean="0"/>
              <a:t> differ by </a:t>
            </a:r>
            <a:r>
              <a:rPr lang="en-US" b="1" dirty="0">
                <a:solidFill>
                  <a:srgbClr val="C00000"/>
                </a:solidFill>
              </a:rPr>
              <a:t>at most </a:t>
            </a:r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47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Which of the Following Trees Are </a:t>
            </a:r>
            <a:r>
              <a:rPr lang="en-US" altLang="zh-CN" dirty="0" smtClean="0"/>
              <a:t>AVL Balanced?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all the AVL balanced trees.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12315" y="2002715"/>
            <a:ext cx="2647597" cy="2329651"/>
            <a:chOff x="6082852" y="4190998"/>
            <a:chExt cx="2647597" cy="2329651"/>
          </a:xfrm>
        </p:grpSpPr>
        <p:sp>
          <p:nvSpPr>
            <p:cNvPr id="6" name="Oval 5"/>
            <p:cNvSpPr/>
            <p:nvPr/>
          </p:nvSpPr>
          <p:spPr>
            <a:xfrm>
              <a:off x="6858000" y="427900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090100" y="49471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3"/>
              <a:endCxn id="7" idx="7"/>
            </p:cNvCxnSpPr>
            <p:nvPr/>
          </p:nvCxnSpPr>
          <p:spPr>
            <a:xfrm flipH="1">
              <a:off x="6420340" y="4594132"/>
              <a:ext cx="491728" cy="4096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848600" y="4866313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6" idx="5"/>
              <a:endCxn id="9" idx="1"/>
            </p:cNvCxnSpPr>
            <p:nvPr/>
          </p:nvCxnSpPr>
          <p:spPr>
            <a:xfrm>
              <a:off x="7173131" y="4594132"/>
              <a:ext cx="732129" cy="32884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661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7" idx="5"/>
              <a:endCxn id="11" idx="1"/>
            </p:cNvCxnSpPr>
            <p:nvPr/>
          </p:nvCxnSpPr>
          <p:spPr>
            <a:xfrm>
              <a:off x="6420340" y="5277340"/>
              <a:ext cx="2926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7423951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3" idx="7"/>
            </p:cNvCxnSpPr>
            <p:nvPr/>
          </p:nvCxnSpPr>
          <p:spPr>
            <a:xfrm flipH="1">
              <a:off x="7721371" y="5196553"/>
              <a:ext cx="1838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2852" y="4190998"/>
              <a:ext cx="463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C:</a:t>
              </a:r>
              <a:endParaRPr lang="en-US" sz="2400" dirty="0"/>
            </a:p>
          </p:txBody>
        </p:sp>
        <p:cxnSp>
          <p:nvCxnSpPr>
            <p:cNvPr id="16" name="Straight Connector 15"/>
            <p:cNvCxnSpPr>
              <a:stCxn id="9" idx="5"/>
              <a:endCxn id="17" idx="1"/>
            </p:cNvCxnSpPr>
            <p:nvPr/>
          </p:nvCxnSpPr>
          <p:spPr>
            <a:xfrm>
              <a:off x="8178840" y="5196553"/>
              <a:ext cx="254189" cy="41707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382000" y="5562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24800" y="6172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8222220" y="5860020"/>
              <a:ext cx="210809" cy="36320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813683" y="1917241"/>
            <a:ext cx="3015449" cy="2334114"/>
            <a:chOff x="5290351" y="1976735"/>
            <a:chExt cx="3015449" cy="2334114"/>
          </a:xfrm>
        </p:grpSpPr>
        <p:grpSp>
          <p:nvGrpSpPr>
            <p:cNvPr id="44" name="Group 43"/>
            <p:cNvGrpSpPr/>
            <p:nvPr/>
          </p:nvGrpSpPr>
          <p:grpSpPr>
            <a:xfrm>
              <a:off x="5290351" y="1995395"/>
              <a:ext cx="3015449" cy="2315454"/>
              <a:chOff x="3156751" y="3301893"/>
              <a:chExt cx="3015449" cy="231545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156751" y="3301893"/>
                <a:ext cx="3015449" cy="1814605"/>
                <a:chOff x="2629251" y="2514600"/>
                <a:chExt cx="3015449" cy="1814605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229419" y="2514600"/>
                  <a:ext cx="369199" cy="36919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53813" y="3309799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629251" y="39807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Straight Connector 51"/>
                <p:cNvCxnSpPr>
                  <a:stCxn id="49" idx="3"/>
                  <a:endCxn id="50" idx="7"/>
                </p:cNvCxnSpPr>
                <p:nvPr/>
              </p:nvCxnSpPr>
              <p:spPr>
                <a:xfrm flipH="1">
                  <a:off x="3484053" y="2829731"/>
                  <a:ext cx="799434" cy="53672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50" idx="3"/>
                  <a:endCxn id="51" idx="7"/>
                </p:cNvCxnSpPr>
                <p:nvPr/>
              </p:nvCxnSpPr>
              <p:spPr>
                <a:xfrm flipH="1">
                  <a:off x="2926671" y="3640039"/>
                  <a:ext cx="283802" cy="39174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/>
                <p:nvPr/>
              </p:nvSpPr>
              <p:spPr>
                <a:xfrm>
                  <a:off x="5257800" y="3189192"/>
                  <a:ext cx="386900" cy="386900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Straight Connector 54"/>
                <p:cNvCxnSpPr>
                  <a:stCxn id="49" idx="5"/>
                  <a:endCxn id="54" idx="1"/>
                </p:cNvCxnSpPr>
                <p:nvPr/>
              </p:nvCxnSpPr>
              <p:spPr>
                <a:xfrm>
                  <a:off x="4544550" y="2829731"/>
                  <a:ext cx="769910" cy="416121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3772251" y="3948205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0" idx="5"/>
                  <a:endCxn id="56" idx="1"/>
                </p:cNvCxnSpPr>
                <p:nvPr/>
              </p:nvCxnSpPr>
              <p:spPr>
                <a:xfrm>
                  <a:off x="3484053" y="3640039"/>
                  <a:ext cx="339227" cy="359195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4680751" y="3904556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4" idx="3"/>
                  <a:endCxn id="58" idx="7"/>
                </p:cNvCxnSpPr>
                <p:nvPr/>
              </p:nvCxnSpPr>
              <p:spPr>
                <a:xfrm flipH="1">
                  <a:off x="4978171" y="3519432"/>
                  <a:ext cx="336289" cy="436153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505671" y="4989269"/>
                <a:ext cx="481578" cy="628078"/>
                <a:chOff x="4131569" y="4989269"/>
                <a:chExt cx="481578" cy="628078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4264698" y="5268898"/>
                  <a:ext cx="348449" cy="348449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8" name="Straight Connector 47"/>
                <p:cNvCxnSpPr>
                  <a:stCxn id="58" idx="5"/>
                  <a:endCxn id="47" idx="0"/>
                </p:cNvCxnSpPr>
                <p:nvPr/>
              </p:nvCxnSpPr>
              <p:spPr>
                <a:xfrm>
                  <a:off x="4131569" y="4989269"/>
                  <a:ext cx="307354" cy="279629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TextBox 61"/>
            <p:cNvSpPr txBox="1"/>
            <p:nvPr/>
          </p:nvSpPr>
          <p:spPr>
            <a:xfrm>
              <a:off x="5464575" y="1976735"/>
              <a:ext cx="479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D:</a:t>
              </a:r>
              <a:endParaRPr lang="en-US" sz="2400" dirty="0"/>
            </a:p>
          </p:txBody>
        </p:sp>
      </p:grpSp>
      <p:pic>
        <p:nvPicPr>
          <p:cNvPr id="38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92621" y="267308"/>
            <a:ext cx="821765" cy="77694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74841" y="2890848"/>
            <a:ext cx="911462" cy="1019406"/>
            <a:chOff x="1202272" y="2097566"/>
            <a:chExt cx="911462" cy="1019406"/>
          </a:xfrm>
        </p:grpSpPr>
        <p:sp>
          <p:nvSpPr>
            <p:cNvPr id="39" name="Oval 38"/>
            <p:cNvSpPr/>
            <p:nvPr/>
          </p:nvSpPr>
          <p:spPr>
            <a:xfrm>
              <a:off x="1726834" y="209756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202272" y="276852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9" idx="3"/>
              <a:endCxn id="40" idx="7"/>
            </p:cNvCxnSpPr>
            <p:nvPr/>
          </p:nvCxnSpPr>
          <p:spPr>
            <a:xfrm flipH="1">
              <a:off x="1499692" y="2427806"/>
              <a:ext cx="283802" cy="391746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41199" y="2002715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A: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13674" y="276999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B:</a:t>
            </a:r>
            <a:endParaRPr lang="en-US" sz="2400" dirty="0"/>
          </a:p>
        </p:txBody>
      </p:sp>
      <p:sp>
        <p:nvSpPr>
          <p:cNvPr id="60" name="Oval 59"/>
          <p:cNvSpPr/>
          <p:nvPr/>
        </p:nvSpPr>
        <p:spPr>
          <a:xfrm>
            <a:off x="869258" y="2065515"/>
            <a:ext cx="386900" cy="3869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45202" y="4460123"/>
            <a:ext cx="6314777" cy="2123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/>
              <a:t>AVL trees’ balance condition: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An empty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.</a:t>
            </a:r>
          </a:p>
          <a:p>
            <a:pPr marL="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A non-empty binary tree is </a:t>
            </a:r>
            <a:r>
              <a:rPr lang="en-US" altLang="zh-CN" sz="2200" b="1" dirty="0">
                <a:solidFill>
                  <a:srgbClr val="0000FF"/>
                </a:solidFill>
              </a:rPr>
              <a:t>AVL balanced</a:t>
            </a:r>
            <a:r>
              <a:rPr lang="en-US" altLang="zh-CN" sz="2200" dirty="0"/>
              <a:t> if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Both its left and right subtrees are AVL balanced, and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CN" sz="2200" dirty="0"/>
              <a:t>The height of left and right subtrees differ by </a:t>
            </a:r>
            <a:r>
              <a:rPr lang="en-US" altLang="zh-CN" sz="2200" b="1" dirty="0">
                <a:solidFill>
                  <a:srgbClr val="C00000"/>
                </a:solidFill>
              </a:rPr>
              <a:t>at most 1</a:t>
            </a:r>
            <a:r>
              <a:rPr lang="en-US" altLang="zh-CN" sz="2200" dirty="0"/>
              <a:t>.</a:t>
            </a:r>
          </a:p>
        </p:txBody>
      </p:sp>
      <p:pic>
        <p:nvPicPr>
          <p:cNvPr id="1028" name="Picture 4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98" y="45798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4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AVL 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an AVL balanced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internal nodes </a:t>
                </a:r>
                <a:r>
                  <a:rPr lang="en-US" dirty="0" smtClean="0"/>
                  <a:t>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−1≤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≤1.44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AVL trees satisfies the general “balanced condition” 1:</a:t>
                </a:r>
              </a:p>
              <a:p>
                <a:pPr lvl="1"/>
                <a:r>
                  <a:rPr lang="en-US" dirty="0" smtClean="0"/>
                  <a:t>The height of a tree of n nodes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dirty="0" smtClean="0"/>
                  <a:t>Search is guaranteed to always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time!</a:t>
                </a:r>
              </a:p>
              <a:p>
                <a:r>
                  <a:rPr lang="en-US" dirty="0" smtClean="0"/>
                  <a:t>We will also show that AVL trees satisfy the general “balance condition” 2: </a:t>
                </a:r>
              </a:p>
              <a:p>
                <a:pPr lvl="1"/>
                <a:r>
                  <a:rPr lang="en-US" dirty="0" smtClean="0"/>
                  <a:t>Balance condition can be maintained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efficiently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AVL Trees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Search, </a:t>
            </a:r>
            <a:r>
              <a:rPr lang="en-US" dirty="0" smtClean="0"/>
              <a:t>insertion, </a:t>
            </a:r>
            <a:r>
              <a:rPr lang="en-US" dirty="0"/>
              <a:t>and </a:t>
            </a:r>
            <a:r>
              <a:rPr lang="en-US" dirty="0" smtClean="0"/>
              <a:t>removal </a:t>
            </a:r>
            <a:r>
              <a:rPr lang="en-US" dirty="0"/>
              <a:t>all </a:t>
            </a:r>
            <a:r>
              <a:rPr lang="en-US" dirty="0" smtClean="0"/>
              <a:t>work </a:t>
            </a:r>
            <a:r>
              <a:rPr lang="en-US" dirty="0"/>
              <a:t>exactly the </a:t>
            </a:r>
            <a:r>
              <a:rPr lang="en-US" dirty="0" smtClean="0"/>
              <a:t>same as </a:t>
            </a:r>
            <a:r>
              <a:rPr lang="en-US" dirty="0"/>
              <a:t>with </a:t>
            </a:r>
            <a:r>
              <a:rPr lang="en-US" dirty="0" smtClean="0"/>
              <a:t>BST.</a:t>
            </a:r>
          </a:p>
          <a:p>
            <a:endParaRPr lang="en-US" dirty="0"/>
          </a:p>
          <a:p>
            <a:r>
              <a:rPr lang="en-US" dirty="0" smtClean="0"/>
              <a:t>However, after each insertion or removal, we must check whether the tree is still </a:t>
            </a:r>
            <a:r>
              <a:rPr lang="en-US" b="1" dirty="0" smtClean="0">
                <a:solidFill>
                  <a:srgbClr val="C00000"/>
                </a:solidFill>
              </a:rPr>
              <a:t>AVL balanced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not, we need to “</a:t>
            </a:r>
            <a:r>
              <a:rPr lang="en-US" b="1" dirty="0" smtClean="0">
                <a:solidFill>
                  <a:srgbClr val="0000FF"/>
                </a:solidFill>
              </a:rPr>
              <a:t>re-balance</a:t>
            </a:r>
            <a:r>
              <a:rPr lang="en-US" dirty="0" smtClean="0"/>
              <a:t>” the tree.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34087</TotalTime>
  <Words>2202</Words>
  <Application>Microsoft Office PowerPoint</Application>
  <PresentationFormat>On-screen Show (4:3)</PresentationFormat>
  <Paragraphs>689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</vt:lpstr>
      <vt:lpstr>Wingdings 2</vt:lpstr>
      <vt:lpstr>Equity</vt:lpstr>
      <vt:lpstr>VE281 Data Structures and Algorithms</vt:lpstr>
      <vt:lpstr>Outline</vt:lpstr>
      <vt:lpstr>Motivation</vt:lpstr>
      <vt:lpstr>Balanced Search Trees</vt:lpstr>
      <vt:lpstr>Balanced Search Trees</vt:lpstr>
      <vt:lpstr>AVL Trees</vt:lpstr>
      <vt:lpstr>Which of the Following Trees Are AVL Balanced?</vt:lpstr>
      <vt:lpstr>Properties of AVL Trees</vt:lpstr>
      <vt:lpstr>AVL Trees Operations</vt:lpstr>
      <vt:lpstr>Re-Balance the Tree via Rotation</vt:lpstr>
      <vt:lpstr>Right Rotation</vt:lpstr>
      <vt:lpstr>Left Rotation</vt:lpstr>
      <vt:lpstr>Balance Factor</vt:lpstr>
      <vt:lpstr>Outline</vt:lpstr>
      <vt:lpstr>Insertion</vt:lpstr>
      <vt:lpstr>Breaking AVL Balance Condition Left-Left Insertion</vt:lpstr>
      <vt:lpstr>Restoring AVL Balance Condition Left-Left Rotation</vt:lpstr>
      <vt:lpstr>Restoring AVL Balance Condition Left-Left Rotation</vt:lpstr>
      <vt:lpstr>Properties of Left-Left Rotation</vt:lpstr>
      <vt:lpstr>Right-Right (RR) Rotation</vt:lpstr>
      <vt:lpstr>Breaking AVL Balance Condition Left-Right Insertion</vt:lpstr>
      <vt:lpstr>Restoring AVL Balance Condition Left-Right Insertion</vt:lpstr>
      <vt:lpstr>Left-Right (LR) Rotation</vt:lpstr>
      <vt:lpstr>Left-Right (LR) Rotation</vt:lpstr>
      <vt:lpstr>Left-Right (LR) Rotation</vt:lpstr>
      <vt:lpstr>Properties of Left-Right Rotation</vt:lpstr>
      <vt:lpstr>Right-Left (RL) Rotation</vt:lpstr>
      <vt:lpstr>Rotation Summary</vt:lpstr>
      <vt:lpstr>Exercises</vt:lpstr>
      <vt:lpstr>Exercises</vt:lpstr>
      <vt:lpstr>Exercises</vt:lpstr>
      <vt:lpstr>The Number of Rotations Required</vt:lpstr>
      <vt:lpstr>Outline</vt:lpstr>
      <vt:lpstr>AVL Trees Supporting Data Members and Functions</vt:lpstr>
      <vt:lpstr>AVL Trees Supporting Functions</vt:lpstr>
      <vt:lpstr>AVL Trees Changes to Insertion</vt:lpstr>
      <vt:lpstr>Removal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2563</cp:revision>
  <dcterms:created xsi:type="dcterms:W3CDTF">2008-09-02T17:19:50Z</dcterms:created>
  <dcterms:modified xsi:type="dcterms:W3CDTF">2018-11-10T16:06:28Z</dcterms:modified>
</cp:coreProperties>
</file>