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4"/>
  </p:notesMasterIdLst>
  <p:handoutMasterIdLst>
    <p:handoutMasterId r:id="rId45"/>
  </p:handoutMasterIdLst>
  <p:sldIdLst>
    <p:sldId id="256" r:id="rId2"/>
    <p:sldId id="690" r:id="rId3"/>
    <p:sldId id="646" r:id="rId4"/>
    <p:sldId id="647" r:id="rId5"/>
    <p:sldId id="648" r:id="rId6"/>
    <p:sldId id="649" r:id="rId7"/>
    <p:sldId id="718" r:id="rId8"/>
    <p:sldId id="650" r:id="rId9"/>
    <p:sldId id="651" r:id="rId10"/>
    <p:sldId id="653" r:id="rId11"/>
    <p:sldId id="692" r:id="rId12"/>
    <p:sldId id="624" r:id="rId13"/>
    <p:sldId id="625" r:id="rId14"/>
    <p:sldId id="626" r:id="rId15"/>
    <p:sldId id="627" r:id="rId16"/>
    <p:sldId id="693" r:id="rId17"/>
    <p:sldId id="719" r:id="rId18"/>
    <p:sldId id="720" r:id="rId19"/>
    <p:sldId id="694" r:id="rId20"/>
    <p:sldId id="695" r:id="rId21"/>
    <p:sldId id="696" r:id="rId22"/>
    <p:sldId id="697" r:id="rId23"/>
    <p:sldId id="698" r:id="rId24"/>
    <p:sldId id="699" r:id="rId25"/>
    <p:sldId id="700" r:id="rId26"/>
    <p:sldId id="701" r:id="rId27"/>
    <p:sldId id="702" r:id="rId28"/>
    <p:sldId id="703" r:id="rId29"/>
    <p:sldId id="704" r:id="rId30"/>
    <p:sldId id="705" r:id="rId31"/>
    <p:sldId id="706" r:id="rId32"/>
    <p:sldId id="707" r:id="rId33"/>
    <p:sldId id="708" r:id="rId34"/>
    <p:sldId id="709" r:id="rId35"/>
    <p:sldId id="710" r:id="rId36"/>
    <p:sldId id="711" r:id="rId37"/>
    <p:sldId id="712" r:id="rId38"/>
    <p:sldId id="713" r:id="rId39"/>
    <p:sldId id="714" r:id="rId40"/>
    <p:sldId id="715" r:id="rId41"/>
    <p:sldId id="716" r:id="rId42"/>
    <p:sldId id="71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343" autoAdjust="0"/>
  </p:normalViewPr>
  <p:slideViewPr>
    <p:cSldViewPr>
      <p:cViewPr varScale="1">
        <p:scale>
          <a:sx n="81" d="100"/>
          <a:sy n="81" d="100"/>
        </p:scale>
        <p:origin x="16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11/10/2018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11/10/2018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 satisfies all </a:t>
            </a:r>
            <a:r>
              <a:rPr lang="en-US" baseline="0" smtClean="0"/>
              <a:t>the rules.</a:t>
            </a:r>
            <a:endParaRPr lang="en-US"/>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95368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Answer:</a:t>
            </a:r>
            <a:r>
              <a:rPr lang="en-US" altLang="zh-CN" baseline="0" dirty="0" smtClean="0"/>
              <a:t> B &amp; D.</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56798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Why P is a leaf? Otherwise, P has a child, the child must be black. However, this violates the path rule.</a:t>
            </a:r>
            <a:endParaRPr lang="en-US" altLang="zh-CN"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330344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Q is NULL</a:t>
            </a:r>
            <a:r>
              <a:rPr lang="en-US" baseline="0" dirty="0" smtClean="0"/>
              <a:t> is fine. If Q is not NULL, Q must be red (otherwise, violating path rule). If Q is red, then Q must be a leaf.</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350267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Recoloring: P from</a:t>
            </a:r>
            <a:r>
              <a:rPr lang="en-US" baseline="0" dirty="0" smtClean="0"/>
              <a:t> red to black and G from black to red</a:t>
            </a:r>
            <a:endParaRPr lang="en-US"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22</a:t>
            </a:fld>
            <a:endParaRPr lang="en-US"/>
          </a:p>
        </p:txBody>
      </p:sp>
    </p:spTree>
    <p:extLst>
      <p:ext uri="{BB962C8B-B14F-4D97-AF65-F5344CB8AC3E}">
        <p14:creationId xmlns:p14="http://schemas.microsoft.com/office/powerpoint/2010/main" val="69391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24</a:t>
            </a:fld>
            <a:endParaRPr lang="en-US"/>
          </a:p>
        </p:txBody>
      </p:sp>
    </p:spTree>
    <p:extLst>
      <p:ext uri="{BB962C8B-B14F-4D97-AF65-F5344CB8AC3E}">
        <p14:creationId xmlns:p14="http://schemas.microsoft.com/office/powerpoint/2010/main" val="24307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violating, its </a:t>
            </a:r>
            <a:r>
              <a:rPr lang="en-US" b="1" dirty="0" smtClean="0">
                <a:solidFill>
                  <a:srgbClr val="C00000"/>
                </a:solidFill>
              </a:rPr>
              <a:t>parent</a:t>
            </a:r>
            <a:r>
              <a:rPr lang="en-US" dirty="0" smtClean="0"/>
              <a:t> is </a:t>
            </a:r>
            <a:r>
              <a:rPr lang="en-US" b="1" dirty="0" smtClean="0">
                <a:solidFill>
                  <a:srgbClr val="C00000"/>
                </a:solidFill>
              </a:rPr>
              <a:t>red</a:t>
            </a:r>
            <a:r>
              <a:rPr lang="en-US" dirty="0" smtClean="0">
                <a:solidFill>
                  <a:srgbClr val="C00000"/>
                </a:solidFill>
              </a:rPr>
              <a:t> </a:t>
            </a:r>
            <a:r>
              <a:rPr lang="en-US" dirty="0" smtClean="0"/>
              <a:t>and its </a:t>
            </a:r>
            <a:r>
              <a:rPr lang="en-US" b="1" dirty="0" smtClean="0">
                <a:solidFill>
                  <a:srgbClr val="0000FF"/>
                </a:solidFill>
              </a:rPr>
              <a:t>grandparent</a:t>
            </a:r>
            <a:r>
              <a:rPr lang="en-US" dirty="0" smtClean="0">
                <a:solidFill>
                  <a:srgbClr val="0000FF"/>
                </a:solidFill>
              </a:rPr>
              <a:t> </a:t>
            </a:r>
            <a:r>
              <a:rPr lang="en-US" dirty="0" smtClean="0"/>
              <a:t>is </a:t>
            </a:r>
            <a:r>
              <a:rPr lang="en-US" b="1" dirty="0" smtClean="0">
                <a:solidFill>
                  <a:srgbClr val="0000FF"/>
                </a:solidFill>
              </a:rPr>
              <a:t>black</a:t>
            </a:r>
            <a:r>
              <a:rPr lang="en-US" dirty="0" smtClean="0"/>
              <a:t>. This is the same</a:t>
            </a:r>
            <a:r>
              <a:rPr lang="en-US" baseline="0" dirty="0" smtClean="0"/>
              <a:t> as the leaf case.</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124764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 and</a:t>
            </a:r>
            <a:r>
              <a:rPr lang="en-US" baseline="0" dirty="0" smtClean="0"/>
              <a:t> beta black due to recoloring in the previous step. gamma, delta, and epsilon black due to red rule in the original red-black tree.</a:t>
            </a:r>
          </a:p>
          <a:p>
            <a:endParaRPr lang="en-US" baseline="0" dirty="0" smtClean="0"/>
          </a:p>
          <a:p>
            <a:r>
              <a:rPr lang="en-US" dirty="0" smtClean="0"/>
              <a:t>After</a:t>
            </a:r>
            <a:r>
              <a:rPr lang="en-US" baseline="0" dirty="0" smtClean="0"/>
              <a:t> recoloring, I becomes red, however, it is black before, with its child being red. Thus, the black height of beta is equal to the black height of gamma. It can also be proved that the black height of alpha is the same as the black height of beta.</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257827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134899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Recoloring: P from</a:t>
            </a:r>
            <a:r>
              <a:rPr lang="en-US" baseline="0" dirty="0" smtClean="0"/>
              <a:t> red to black and G from black to red.</a:t>
            </a:r>
          </a:p>
          <a:p>
            <a:endParaRPr lang="en-US" baseline="0" dirty="0" smtClean="0"/>
          </a:p>
          <a:p>
            <a:r>
              <a:rPr lang="en-US" baseline="0" dirty="0" smtClean="0"/>
              <a:t>Why choose to recoloring this way instead of making I black? Because in this case, if P red, it may still violate the red rule; if P black, it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29</a:t>
            </a:fld>
            <a:endParaRPr lang="en-US"/>
          </a:p>
        </p:txBody>
      </p:sp>
    </p:spTree>
    <p:extLst>
      <p:ext uri="{BB962C8B-B14F-4D97-AF65-F5344CB8AC3E}">
        <p14:creationId xmlns:p14="http://schemas.microsoft.com/office/powerpoint/2010/main" val="160779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Recoloring: I from</a:t>
            </a:r>
            <a:r>
              <a:rPr lang="en-US" baseline="0" smtClean="0"/>
              <a:t> red to black and G from black to red</a:t>
            </a:r>
            <a:endParaRPr lang="en-US"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a:p>
        </p:txBody>
      </p:sp>
    </p:spTree>
    <p:extLst>
      <p:ext uri="{BB962C8B-B14F-4D97-AF65-F5344CB8AC3E}">
        <p14:creationId xmlns:p14="http://schemas.microsoft.com/office/powerpoint/2010/main" val="301376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second node cannot be black; Otherwise, it violates the path rule. Thus, the second node must be red. The third node then must be black due to red rule. This eventually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1376279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previous step, P and Q are red and G is black</a:t>
            </a:r>
            <a:r>
              <a:rPr lang="en-US" baseline="0" dirty="0" smtClean="0"/>
              <a:t>, so we call recoloring and this leads to the graph at the left.</a:t>
            </a:r>
          </a:p>
          <a:p>
            <a:endParaRPr lang="en-US" baseline="0" dirty="0" smtClean="0"/>
          </a:p>
          <a:p>
            <a:r>
              <a:rPr lang="en-US" baseline="0" dirty="0" smtClean="0"/>
              <a:t>(</a:t>
            </a:r>
            <a:r>
              <a:rPr lang="en-US" baseline="0" smtClean="0"/>
              <a:t>lecture ends 11/20/2017)</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a:p>
        </p:txBody>
      </p:sp>
    </p:spTree>
    <p:extLst>
      <p:ext uri="{BB962C8B-B14F-4D97-AF65-F5344CB8AC3E}">
        <p14:creationId xmlns:p14="http://schemas.microsoft.com/office/powerpoint/2010/main" val="1688834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a:t>
            </a:r>
            <a:r>
              <a:rPr lang="en-US" dirty="0" smtClean="0"/>
              <a:t>Case 3.</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it is the symmetric case of what we talked about.</a:t>
            </a:r>
            <a:r>
              <a:rPr lang="en-US" baseline="0" dirty="0" smtClean="0"/>
              <a:t> Thus, we do right rotation first and then left rotation.</a:t>
            </a:r>
            <a:endParaRPr lang="en-US"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35</a:t>
            </a:fld>
            <a:endParaRPr lang="en-US"/>
          </a:p>
        </p:txBody>
      </p:sp>
    </p:spTree>
    <p:extLst>
      <p:ext uri="{BB962C8B-B14F-4D97-AF65-F5344CB8AC3E}">
        <p14:creationId xmlns:p14="http://schemas.microsoft.com/office/powerpoint/2010/main" val="21740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t>
            </a:r>
            <a:r>
              <a:rPr lang="en-US" smtClean="0"/>
              <a:t>case 1, </a:t>
            </a:r>
            <a:r>
              <a:rPr lang="en-US" dirty="0" smtClean="0"/>
              <a:t>because the other child of the grandparent is</a:t>
            </a:r>
            <a:r>
              <a:rPr lang="en-US" baseline="0" dirty="0" smtClean="0"/>
              <a:t> </a:t>
            </a:r>
            <a:r>
              <a:rPr lang="en-US" baseline="0" smtClean="0"/>
              <a:t>not empty.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a:p>
        </p:txBody>
      </p:sp>
    </p:spTree>
    <p:extLst>
      <p:ext uri="{BB962C8B-B14F-4D97-AF65-F5344CB8AC3E}">
        <p14:creationId xmlns:p14="http://schemas.microsoft.com/office/powerpoint/2010/main" val="2015601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case 3 at leaf.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it is the symmetric case of what we talked about.</a:t>
            </a:r>
            <a:r>
              <a:rPr lang="en-US" baseline="0" dirty="0" smtClean="0"/>
              <a:t> Thus, we do right rotation first and then left rotation.</a:t>
            </a:r>
            <a:endParaRPr lang="en-US"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a:p>
        </p:txBody>
      </p:sp>
    </p:spTree>
    <p:extLst>
      <p:ext uri="{BB962C8B-B14F-4D97-AF65-F5344CB8AC3E}">
        <p14:creationId xmlns:p14="http://schemas.microsoft.com/office/powerpoint/2010/main" val="4221739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Case 3 at internal node, because the other child of the grandparent is black and the direction of parent to child and grandparent to parent is opposite. (In this case: node 1 is the tree Q)</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399237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it is the symmetric case of what we talked about.</a:t>
            </a:r>
            <a:r>
              <a:rPr lang="en-US" baseline="0" dirty="0" smtClean="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41</a:t>
            </a:fld>
            <a:endParaRPr lang="en-US"/>
          </a:p>
        </p:txBody>
      </p:sp>
    </p:spTree>
    <p:extLst>
      <p:ext uri="{BB962C8B-B14F-4D97-AF65-F5344CB8AC3E}">
        <p14:creationId xmlns:p14="http://schemas.microsoft.com/office/powerpoint/2010/main" val="931639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42</a:t>
            </a:fld>
            <a:endParaRPr lang="en-US"/>
          </a:p>
        </p:txBody>
      </p:sp>
    </p:spTree>
    <p:extLst>
      <p:ext uri="{BB962C8B-B14F-4D97-AF65-F5344CB8AC3E}">
        <p14:creationId xmlns:p14="http://schemas.microsoft.com/office/powerpoint/2010/main" val="2619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Answer: B, C, D</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51613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smtClean="0"/>
              <a:t>Must be a </a:t>
            </a:r>
            <a:r>
              <a:rPr lang="en-US" b="0" u="none" dirty="0" smtClean="0">
                <a:solidFill>
                  <a:srgbClr val="C00000"/>
                </a:solidFill>
              </a:rPr>
              <a:t>red leaf</a:t>
            </a:r>
            <a:r>
              <a:rPr lang="en-US" b="0" u="none" dirty="0" smtClean="0">
                <a:solidFill>
                  <a:schemeClr val="tx1"/>
                </a:solidFill>
              </a:rPr>
              <a:t>: if not black, then violate the path rule. If</a:t>
            </a:r>
            <a:r>
              <a:rPr lang="en-US" b="0" u="none" baseline="0" dirty="0" smtClean="0">
                <a:solidFill>
                  <a:schemeClr val="tx1"/>
                </a:solidFill>
              </a:rPr>
              <a:t> not a leaf, then it has children and the children must be black, which violates the path rule.</a:t>
            </a:r>
            <a:endParaRPr lang="en-US" b="0" u="none"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31682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Otherwise, if</a:t>
            </a:r>
            <a:r>
              <a:rPr lang="en-US" baseline="0" dirty="0" smtClean="0"/>
              <a:t> every root-NULL path has more than log_2(n+1) nodes, then it at least contains a perfect binary tree of height log_2(n+1). Then, the number of nodes in the tree is larger than n.</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62181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assume</a:t>
            </a:r>
            <a:r>
              <a:rPr lang="en-US" baseline="0" dirty="0" smtClean="0"/>
              <a:t> that the tree before insertion is a valid red-black tree.</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56468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dirty="0"/>
          </a:p>
        </p:txBody>
      </p:sp>
    </p:spTree>
    <p:extLst>
      <p:ext uri="{BB962C8B-B14F-4D97-AF65-F5344CB8AC3E}">
        <p14:creationId xmlns:p14="http://schemas.microsoft.com/office/powerpoint/2010/main" val="144208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212469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parent red? Because otherwise it</a:t>
            </a:r>
            <a:r>
              <a:rPr lang="en-US" baseline="0" dirty="0" smtClean="0"/>
              <a:t> is not red rule violation.</a:t>
            </a:r>
          </a:p>
          <a:p>
            <a:endParaRPr lang="en-US" baseline="0" dirty="0" smtClean="0"/>
          </a:p>
          <a:p>
            <a:r>
              <a:rPr lang="en-US" baseline="0" dirty="0" smtClean="0"/>
              <a:t>Why grandparent black? Because otherwise it violates the red rule, but the tree before insertion is a valid red-black tree.</a:t>
            </a:r>
          </a:p>
          <a:p>
            <a:endParaRPr lang="en-US"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182536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B2AA17-0C61-46C9-8392-FE4461C55CE0}" type="datetime1">
              <a:rPr lang="en-US" smtClean="0"/>
              <a:t>11/10/2018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526602-0650-4D91-B1BB-0C330A7911DC}" type="datetime1">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11/10/2018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8F7C07-78C3-4584-A3BA-DE1AFADAEB2C}" type="datetime1">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3AEC7A-AC56-4FBB-9CD5-30BB91BA7397}" type="datetime1">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11/10/2018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11/10/2018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971800"/>
          </a:xfrm>
        </p:spPr>
        <p:txBody>
          <a:bodyPr/>
          <a:lstStyle/>
          <a:p>
            <a:r>
              <a:rPr lang="en-US" b="1" dirty="0" smtClean="0">
                <a:solidFill>
                  <a:schemeClr val="tx1"/>
                </a:solidFill>
              </a:rPr>
              <a:t>Red-black Trees</a:t>
            </a:r>
          </a:p>
          <a:p>
            <a:pPr algn="l"/>
            <a:r>
              <a:rPr lang="en-US" altLang="zh-CN" b="1" dirty="0" smtClean="0"/>
              <a:t>Learning Objectives:</a:t>
            </a:r>
          </a:p>
          <a:p>
            <a:pPr marL="457200" indent="-457200" algn="l">
              <a:buFont typeface="Arial" panose="020B0604020202020204" pitchFamily="34" charset="0"/>
              <a:buChar char="•"/>
            </a:pPr>
            <a:r>
              <a:rPr lang="en-US" dirty="0" smtClean="0"/>
              <a:t>Know what a red-black tree is and </a:t>
            </a:r>
            <a:r>
              <a:rPr lang="en-US" dirty="0" smtClean="0"/>
              <a:t>its properties</a:t>
            </a:r>
            <a:endParaRPr lang="en-US" dirty="0" smtClean="0"/>
          </a:p>
          <a:p>
            <a:pPr marL="457200" indent="-457200" algn="l">
              <a:buFont typeface="Arial" panose="020B0604020202020204" pitchFamily="34" charset="0"/>
              <a:buChar char="•"/>
            </a:pPr>
            <a:r>
              <a:rPr lang="en-US" dirty="0" smtClean="0"/>
              <a:t>Know how to do insertion for a red-black tree</a:t>
            </a:r>
            <a:endParaRPr lang="en-US" dirty="0"/>
          </a:p>
        </p:txBody>
      </p:sp>
      <p:sp>
        <p:nvSpPr>
          <p:cNvPr id="2" name="Title 1"/>
          <p:cNvSpPr>
            <a:spLocks noGrp="1"/>
          </p:cNvSpPr>
          <p:nvPr>
            <p:ph type="ctrTitle"/>
          </p:nvPr>
        </p:nvSpPr>
        <p:spPr/>
        <p:txBody>
          <a:bodyPr>
            <a:normAutofit/>
          </a:bodyPr>
          <a:lstStyle/>
          <a:p>
            <a:r>
              <a:rPr dirty="0" smtClean="0"/>
              <a:t>VE281</a:t>
            </a:r>
            <a:br>
              <a:rPr dirty="0" smtClean="0"/>
            </a:br>
            <a:r>
              <a:rPr sz="2200" dirty="0" smtClean="0"/>
              <a:t>Data Structures and Algorithms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Operations </a:t>
            </a:r>
            <a:r>
              <a:rPr lang="en-US" dirty="0"/>
              <a:t>on Red-Black Trees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All </a:t>
                </a:r>
                <a:r>
                  <a:rPr lang="en-US" b="1" dirty="0" smtClean="0">
                    <a:solidFill>
                      <a:srgbClr val="0000FF"/>
                    </a:solidFill>
                  </a:rPr>
                  <a:t>query operations</a:t>
                </a:r>
                <a:r>
                  <a:rPr lang="en-US" dirty="0" smtClean="0"/>
                  <a:t> (e.g., search, min</a:t>
                </a:r>
                <a:r>
                  <a:rPr lang="en-US" dirty="0"/>
                  <a:t>, max, </a:t>
                </a:r>
                <a:r>
                  <a:rPr lang="en-US" dirty="0" err="1" smtClean="0"/>
                  <a:t>succ</a:t>
                </a:r>
                <a:r>
                  <a:rPr lang="en-US" dirty="0" smtClean="0"/>
                  <a:t>, </a:t>
                </a:r>
                <a:r>
                  <a:rPr lang="en-US" dirty="0" err="1" smtClean="0"/>
                  <a:t>pred</a:t>
                </a:r>
                <a:r>
                  <a:rPr lang="en-US" dirty="0" smtClean="0"/>
                  <a:t>) work just like those on general BST.</a:t>
                </a:r>
              </a:p>
              <a:p>
                <a:pPr lvl="1"/>
                <a:r>
                  <a:rPr lang="en-US" dirty="0" smtClean="0"/>
                  <a:t>They </a:t>
                </a:r>
                <a:r>
                  <a:rPr lang="en-US" dirty="0"/>
                  <a:t>run in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a:latin typeface="Cambria Math"/>
                      </a:rPr>
                      <m:t>𝑛</m:t>
                    </m:r>
                    <m:r>
                      <a:rPr lang="en-US" i="1" dirty="0">
                        <a:latin typeface="Cambria Math"/>
                      </a:rPr>
                      <m:t>)</m:t>
                    </m:r>
                  </m:oMath>
                </a14:m>
                <a:r>
                  <a:rPr lang="en-US" dirty="0"/>
                  <a:t> time on </a:t>
                </a:r>
                <a:r>
                  <a:rPr lang="en-US" dirty="0" smtClean="0"/>
                  <a:t>a red-black trees with </a:t>
                </a:r>
                <a14:m>
                  <m:oMath xmlns:m="http://schemas.openxmlformats.org/officeDocument/2006/math">
                    <m:r>
                      <a:rPr lang="en-US" i="1" dirty="0" smtClean="0">
                        <a:latin typeface="Cambria Math"/>
                      </a:rPr>
                      <m:t>𝑛</m:t>
                    </m:r>
                  </m:oMath>
                </a14:m>
                <a:r>
                  <a:rPr lang="en-US" dirty="0" smtClean="0"/>
                  <a:t> nodes in the </a:t>
                </a:r>
                <a:r>
                  <a:rPr lang="en-US" b="1" dirty="0" smtClean="0">
                    <a:solidFill>
                      <a:srgbClr val="C00000"/>
                    </a:solidFill>
                  </a:rPr>
                  <a:t>worst case</a:t>
                </a:r>
                <a:r>
                  <a:rPr lang="en-US" dirty="0" smtClean="0"/>
                  <a:t>.</a:t>
                </a:r>
              </a:p>
              <a:p>
                <a:endParaRPr lang="en-US" dirty="0"/>
              </a:p>
              <a:p>
                <a:r>
                  <a:rPr lang="en-US" dirty="0" smtClean="0"/>
                  <a:t>The </a:t>
                </a:r>
                <a:r>
                  <a:rPr lang="en-US" b="1" dirty="0" smtClean="0">
                    <a:solidFill>
                      <a:srgbClr val="C00000"/>
                    </a:solidFill>
                  </a:rPr>
                  <a:t>modifying</a:t>
                </a:r>
                <a:r>
                  <a:rPr lang="en-US" dirty="0" smtClean="0">
                    <a:solidFill>
                      <a:srgbClr val="C00000"/>
                    </a:solidFill>
                  </a:rPr>
                  <a:t> </a:t>
                </a:r>
                <a:r>
                  <a:rPr lang="en-US" dirty="0" smtClean="0"/>
                  <a:t>operations “insertion” and “removal” must maintain the red-black tree properties.</a:t>
                </a:r>
              </a:p>
              <a:p>
                <a:pPr lvl="1"/>
                <a:r>
                  <a:rPr lang="en-US" dirty="0" smtClean="0"/>
                  <a:t>They are complex.</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3703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up)">
                                      <p:cBhvr>
                                        <p:cTn id="7" dur="500"/>
                                        <p:tgtEl>
                                          <p:spTgt spid="4">
                                            <p:txEl>
                                              <p:pRg st="3" end="3"/>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up)">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smtClean="0">
                <a:solidFill>
                  <a:schemeClr val="bg1">
                    <a:lumMod val="75000"/>
                  </a:schemeClr>
                </a:solidFill>
              </a:rPr>
              <a:t>Red-black </a:t>
            </a:r>
            <a:r>
              <a:rPr lang="en-US" dirty="0">
                <a:solidFill>
                  <a:schemeClr val="bg1">
                    <a:lumMod val="75000"/>
                  </a:schemeClr>
                </a:solidFill>
              </a:rPr>
              <a:t>Trees: Basics</a:t>
            </a:r>
          </a:p>
          <a:p>
            <a:endParaRPr lang="en-US" dirty="0">
              <a:solidFill>
                <a:schemeClr val="bg1">
                  <a:lumMod val="75000"/>
                </a:schemeClr>
              </a:solidFill>
            </a:endParaRPr>
          </a:p>
          <a:p>
            <a:r>
              <a:rPr lang="en-US" dirty="0" smtClean="0"/>
              <a:t>Red-black </a:t>
            </a:r>
            <a:r>
              <a:rPr lang="en-US" dirty="0"/>
              <a:t>Trees: Insertion</a:t>
            </a:r>
          </a:p>
          <a:p>
            <a:endParaRPr lang="en-US" dirty="0"/>
          </a:p>
        </p:txBody>
      </p:sp>
    </p:spTree>
    <p:extLst>
      <p:ext uri="{BB962C8B-B14F-4D97-AF65-F5344CB8AC3E}">
        <p14:creationId xmlns:p14="http://schemas.microsoft.com/office/powerpoint/2010/main" val="2522452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lstStyle/>
          <a:p>
            <a:r>
              <a:rPr lang="en-US" dirty="0"/>
              <a:t>New node </a:t>
            </a:r>
            <a:r>
              <a:rPr lang="en-US" dirty="0" smtClean="0"/>
              <a:t>is always </a:t>
            </a:r>
            <a:r>
              <a:rPr lang="en-US" dirty="0"/>
              <a:t>a </a:t>
            </a:r>
            <a:r>
              <a:rPr lang="en-US" b="1" dirty="0" smtClean="0">
                <a:solidFill>
                  <a:srgbClr val="C00000"/>
                </a:solidFill>
              </a:rPr>
              <a:t>leaf</a:t>
            </a:r>
            <a:r>
              <a:rPr lang="en-US" dirty="0" smtClean="0"/>
              <a:t>.</a:t>
            </a:r>
            <a:endParaRPr lang="en-US" dirty="0"/>
          </a:p>
          <a:p>
            <a:pPr lvl="1"/>
            <a:r>
              <a:rPr lang="en-US" dirty="0" smtClean="0"/>
              <a:t>However, it can’t </a:t>
            </a:r>
            <a:r>
              <a:rPr lang="en-US" dirty="0"/>
              <a:t>be </a:t>
            </a:r>
            <a:r>
              <a:rPr lang="en-US" b="1" dirty="0" smtClean="0"/>
              <a:t>black</a:t>
            </a:r>
            <a:r>
              <a:rPr lang="en-US" dirty="0" smtClean="0"/>
              <a:t>!</a:t>
            </a:r>
          </a:p>
          <a:p>
            <a:pPr lvl="2"/>
            <a:r>
              <a:rPr lang="en-US" sz="2400" dirty="0" smtClean="0"/>
              <a:t>Otherwise, violate </a:t>
            </a:r>
            <a:r>
              <a:rPr lang="en-US" sz="2400" dirty="0"/>
              <a:t>path </a:t>
            </a:r>
            <a:r>
              <a:rPr lang="en-US" sz="2400" dirty="0" smtClean="0"/>
              <a:t>rule.</a:t>
            </a:r>
            <a:endParaRPr lang="en-US" dirty="0"/>
          </a:p>
          <a:p>
            <a:pPr lvl="1"/>
            <a:r>
              <a:rPr lang="en-US" dirty="0" smtClean="0"/>
              <a:t>Therefore </a:t>
            </a:r>
            <a:r>
              <a:rPr lang="en-US" dirty="0"/>
              <a:t>the new leaf must be </a:t>
            </a:r>
            <a:r>
              <a:rPr lang="en-US" b="1" dirty="0" smtClean="0">
                <a:solidFill>
                  <a:srgbClr val="C00000"/>
                </a:solidFill>
              </a:rPr>
              <a:t>red</a:t>
            </a:r>
            <a:r>
              <a:rPr lang="en-US" dirty="0" smtClean="0"/>
              <a:t>.</a:t>
            </a:r>
          </a:p>
          <a:p>
            <a:pPr lvl="1"/>
            <a:endParaRPr lang="en-US" dirty="0"/>
          </a:p>
          <a:p>
            <a:r>
              <a:rPr lang="en-US" dirty="0" smtClean="0"/>
              <a:t>If parent is black, done (trivial case).</a:t>
            </a:r>
          </a:p>
          <a:p>
            <a:r>
              <a:rPr lang="en-US" dirty="0" smtClean="0"/>
              <a:t>If parent is red, violate the </a:t>
            </a:r>
            <a:r>
              <a:rPr lang="en-US" b="1" dirty="0" smtClean="0">
                <a:solidFill>
                  <a:srgbClr val="C00000"/>
                </a:solidFill>
              </a:rPr>
              <a:t>red rule</a:t>
            </a:r>
            <a:r>
              <a:rPr lang="en-US" dirty="0" smtClean="0"/>
              <a:t>!</a:t>
            </a:r>
            <a:endParaRPr lang="en-US" dirty="0"/>
          </a:p>
        </p:txBody>
      </p:sp>
      <p:grpSp>
        <p:nvGrpSpPr>
          <p:cNvPr id="44" name="Group 43"/>
          <p:cNvGrpSpPr/>
          <p:nvPr/>
        </p:nvGrpSpPr>
        <p:grpSpPr>
          <a:xfrm>
            <a:off x="6096000" y="990600"/>
            <a:ext cx="2464200" cy="1727400"/>
            <a:chOff x="5892600" y="609600"/>
            <a:chExt cx="2464200" cy="1727400"/>
          </a:xfrm>
        </p:grpSpPr>
        <p:sp>
          <p:nvSpPr>
            <p:cNvPr id="6" name="Oval 5"/>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a:t>
              </a:r>
              <a:endParaRPr lang="en-US" sz="2400" dirty="0">
                <a:solidFill>
                  <a:schemeClr val="bg1"/>
                </a:solidFill>
              </a:endParaRPr>
            </a:p>
          </p:txBody>
        </p:sp>
        <p:sp>
          <p:nvSpPr>
            <p:cNvPr id="7" name="Oval 6"/>
            <p:cNvSpPr/>
            <p:nvPr/>
          </p:nvSpPr>
          <p:spPr>
            <a:xfrm flipH="1">
              <a:off x="63498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8" name="Oval 7"/>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8</a:t>
              </a:r>
              <a:endParaRPr lang="en-US" sz="2400" dirty="0">
                <a:solidFill>
                  <a:schemeClr val="bg1"/>
                </a:solidFill>
              </a:endParaRPr>
            </a:p>
          </p:txBody>
        </p:sp>
        <p:cxnSp>
          <p:nvCxnSpPr>
            <p:cNvPr id="9" name="Straight Connector 8"/>
            <p:cNvCxnSpPr>
              <a:stCxn id="6" idx="5"/>
              <a:endCxn id="7" idx="0"/>
            </p:cNvCxnSpPr>
            <p:nvPr/>
          </p:nvCxnSpPr>
          <p:spPr>
            <a:xfrm flipH="1">
              <a:off x="6565800" y="978335"/>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6718535" y="1536935"/>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8926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cxnSp>
          <p:nvCxnSpPr>
            <p:cNvPr id="14" name="Straight Connector 13"/>
            <p:cNvCxnSpPr>
              <a:stCxn id="7" idx="5"/>
              <a:endCxn id="13" idx="0"/>
            </p:cNvCxnSpPr>
            <p:nvPr/>
          </p:nvCxnSpPr>
          <p:spPr>
            <a:xfrm flipH="1">
              <a:off x="6108600" y="1536935"/>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sp>
          <p:nvSpPr>
            <p:cNvPr id="17" name="Oval 16"/>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18" name="Straight Connector 17"/>
            <p:cNvCxnSpPr>
              <a:stCxn id="8" idx="5"/>
              <a:endCxn id="17"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734935" y="2654735"/>
            <a:ext cx="469465" cy="749065"/>
            <a:chOff x="7734935" y="2654735"/>
            <a:chExt cx="469465" cy="749065"/>
          </a:xfrm>
        </p:grpSpPr>
        <p:cxnSp>
          <p:nvCxnSpPr>
            <p:cNvPr id="45" name="Straight Connector 44"/>
            <p:cNvCxnSpPr>
              <a:stCxn id="17" idx="3"/>
              <a:endCxn id="46" idx="0"/>
            </p:cNvCxnSpPr>
            <p:nvPr/>
          </p:nvCxnSpPr>
          <p:spPr>
            <a:xfrm>
              <a:off x="7734935" y="2654735"/>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7772400" y="2971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7</a:t>
              </a:r>
              <a:endParaRPr lang="en-US" sz="2400" dirty="0">
                <a:solidFill>
                  <a:schemeClr val="bg1"/>
                </a:solidFill>
              </a:endParaRPr>
            </a:p>
          </p:txBody>
        </p:sp>
      </p:grpSp>
      <p:sp>
        <p:nvSpPr>
          <p:cNvPr id="49" name="TextBox 48"/>
          <p:cNvSpPr txBox="1"/>
          <p:nvPr/>
        </p:nvSpPr>
        <p:spPr>
          <a:xfrm>
            <a:off x="7064180" y="2737929"/>
            <a:ext cx="623889" cy="923330"/>
          </a:xfrm>
          <a:prstGeom prst="rect">
            <a:avLst/>
          </a:prstGeom>
          <a:noFill/>
        </p:spPr>
        <p:txBody>
          <a:bodyPr wrap="none" rtlCol="0">
            <a:spAutoFit/>
          </a:bodyPr>
          <a:lstStyle/>
          <a:p>
            <a:r>
              <a:rPr lang="en-US" sz="5400" dirty="0" smtClean="0">
                <a:solidFill>
                  <a:srgbClr val="FF0000"/>
                </a:solidFill>
                <a:sym typeface="Wingdings"/>
              </a:rPr>
              <a:t></a:t>
            </a:r>
            <a:endParaRPr lang="en-US" sz="2400" dirty="0">
              <a:solidFill>
                <a:srgbClr val="FF0000"/>
              </a:solidFill>
            </a:endParaRPr>
          </a:p>
        </p:txBody>
      </p:sp>
      <p:grpSp>
        <p:nvGrpSpPr>
          <p:cNvPr id="50" name="Group 49"/>
          <p:cNvGrpSpPr/>
          <p:nvPr/>
        </p:nvGrpSpPr>
        <p:grpSpPr>
          <a:xfrm>
            <a:off x="6096000" y="3661259"/>
            <a:ext cx="2654700" cy="1727400"/>
            <a:chOff x="5702100" y="609600"/>
            <a:chExt cx="2654700" cy="1727400"/>
          </a:xfrm>
        </p:grpSpPr>
        <p:sp>
          <p:nvSpPr>
            <p:cNvPr id="51" name="Oval 50"/>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a:t>
              </a:r>
              <a:endParaRPr lang="en-US" sz="2400" dirty="0">
                <a:solidFill>
                  <a:schemeClr val="bg1"/>
                </a:solidFill>
              </a:endParaRPr>
            </a:p>
          </p:txBody>
        </p:sp>
        <p:sp>
          <p:nvSpPr>
            <p:cNvPr id="52" name="Oval 51"/>
            <p:cNvSpPr/>
            <p:nvPr/>
          </p:nvSpPr>
          <p:spPr>
            <a:xfrm flipH="1">
              <a:off x="62355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53" name="Oval 52"/>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8</a:t>
              </a:r>
              <a:endParaRPr lang="en-US" sz="2400" dirty="0">
                <a:solidFill>
                  <a:schemeClr val="bg1"/>
                </a:solidFill>
              </a:endParaRPr>
            </a:p>
          </p:txBody>
        </p:sp>
        <p:cxnSp>
          <p:nvCxnSpPr>
            <p:cNvPr id="54" name="Straight Connector 53"/>
            <p:cNvCxnSpPr>
              <a:stCxn id="51" idx="5"/>
              <a:endCxn id="52" idx="0"/>
            </p:cNvCxnSpPr>
            <p:nvPr/>
          </p:nvCxnSpPr>
          <p:spPr>
            <a:xfrm flipH="1">
              <a:off x="6451500" y="978335"/>
              <a:ext cx="5459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3"/>
              <a:endCxn id="53"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7" name="Straight Connector 56"/>
            <p:cNvCxnSpPr>
              <a:stCxn id="52" idx="3"/>
              <a:endCxn id="56" idx="0"/>
            </p:cNvCxnSpPr>
            <p:nvPr/>
          </p:nvCxnSpPr>
          <p:spPr>
            <a:xfrm>
              <a:off x="6604235" y="1536935"/>
              <a:ext cx="1681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flipH="1">
              <a:off x="57021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cxnSp>
          <p:nvCxnSpPr>
            <p:cNvPr id="59" name="Straight Connector 58"/>
            <p:cNvCxnSpPr>
              <a:stCxn id="52" idx="5"/>
              <a:endCxn id="58" idx="0"/>
            </p:cNvCxnSpPr>
            <p:nvPr/>
          </p:nvCxnSpPr>
          <p:spPr>
            <a:xfrm flipH="1">
              <a:off x="5918100" y="1536935"/>
              <a:ext cx="3806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3" idx="3"/>
              <a:endCxn id="61"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sp>
          <p:nvSpPr>
            <p:cNvPr id="62" name="Oval 61"/>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63" name="Straight Connector 62"/>
            <p:cNvCxnSpPr>
              <a:stCxn id="53" idx="5"/>
              <a:endCxn id="62"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64735" y="5325394"/>
            <a:ext cx="520465" cy="770606"/>
            <a:chOff x="7548873" y="2591470"/>
            <a:chExt cx="520465" cy="770606"/>
          </a:xfrm>
        </p:grpSpPr>
        <p:cxnSp>
          <p:nvCxnSpPr>
            <p:cNvPr id="65" name="Straight Connector 64"/>
            <p:cNvCxnSpPr>
              <a:stCxn id="58" idx="3"/>
              <a:endCxn id="66" idx="0"/>
            </p:cNvCxnSpPr>
            <p:nvPr/>
          </p:nvCxnSpPr>
          <p:spPr>
            <a:xfrm>
              <a:off x="7548873" y="2591470"/>
              <a:ext cx="304465" cy="338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7637338" y="293007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grpSp>
      <p:grpSp>
        <p:nvGrpSpPr>
          <p:cNvPr id="83" name="Group 82"/>
          <p:cNvGrpSpPr/>
          <p:nvPr/>
        </p:nvGrpSpPr>
        <p:grpSpPr>
          <a:xfrm>
            <a:off x="1572511" y="4673428"/>
            <a:ext cx="1447800" cy="1082983"/>
            <a:chOff x="2044509" y="4588594"/>
            <a:chExt cx="1447800" cy="1082983"/>
          </a:xfrm>
        </p:grpSpPr>
        <p:sp>
          <p:nvSpPr>
            <p:cNvPr id="72" name="Oval 71"/>
            <p:cNvSpPr/>
            <p:nvPr/>
          </p:nvSpPr>
          <p:spPr>
            <a:xfrm flipH="1">
              <a:off x="2539809" y="45885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8</a:t>
              </a:r>
              <a:endParaRPr lang="en-US" sz="2400" dirty="0">
                <a:solidFill>
                  <a:schemeClr val="bg1"/>
                </a:solidFill>
              </a:endParaRPr>
            </a:p>
          </p:txBody>
        </p:sp>
        <p:cxnSp>
          <p:nvCxnSpPr>
            <p:cNvPr id="79" name="Straight Connector 78"/>
            <p:cNvCxnSpPr>
              <a:stCxn id="72" idx="3"/>
              <a:endCxn id="80" idx="0"/>
            </p:cNvCxnSpPr>
            <p:nvPr/>
          </p:nvCxnSpPr>
          <p:spPr>
            <a:xfrm>
              <a:off x="2908544" y="4957329"/>
              <a:ext cx="3677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flipH="1">
              <a:off x="30603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sp>
          <p:nvSpPr>
            <p:cNvPr id="81" name="Oval 80"/>
            <p:cNvSpPr/>
            <p:nvPr/>
          </p:nvSpPr>
          <p:spPr>
            <a:xfrm flipH="1">
              <a:off x="20445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82" name="Straight Connector 81"/>
            <p:cNvCxnSpPr>
              <a:stCxn id="72" idx="5"/>
              <a:endCxn id="81" idx="0"/>
            </p:cNvCxnSpPr>
            <p:nvPr/>
          </p:nvCxnSpPr>
          <p:spPr>
            <a:xfrm flipH="1">
              <a:off x="2260509" y="4957329"/>
              <a:ext cx="3425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905000" y="5693146"/>
            <a:ext cx="439501" cy="691088"/>
            <a:chOff x="7764899" y="2541580"/>
            <a:chExt cx="439501" cy="691088"/>
          </a:xfrm>
        </p:grpSpPr>
        <p:cxnSp>
          <p:nvCxnSpPr>
            <p:cNvPr id="85" name="Straight Connector 84"/>
            <p:cNvCxnSpPr>
              <a:stCxn id="81" idx="3"/>
              <a:endCxn id="86" idx="0"/>
            </p:cNvCxnSpPr>
            <p:nvPr/>
          </p:nvCxnSpPr>
          <p:spPr>
            <a:xfrm>
              <a:off x="7764899" y="2541580"/>
              <a:ext cx="223501" cy="259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7772400" y="280066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grpSp>
      <p:sp>
        <p:nvSpPr>
          <p:cNvPr id="88" name="TextBox 87"/>
          <p:cNvSpPr txBox="1"/>
          <p:nvPr/>
        </p:nvSpPr>
        <p:spPr>
          <a:xfrm>
            <a:off x="7203661" y="5555159"/>
            <a:ext cx="628698" cy="769441"/>
          </a:xfrm>
          <a:prstGeom prst="rect">
            <a:avLst/>
          </a:prstGeom>
          <a:noFill/>
        </p:spPr>
        <p:txBody>
          <a:bodyPr wrap="none" rtlCol="0">
            <a:spAutoFit/>
          </a:bodyPr>
          <a:lstStyle/>
          <a:p>
            <a:r>
              <a:rPr lang="en-US" sz="4400" dirty="0" smtClean="0">
                <a:solidFill>
                  <a:srgbClr val="00B050"/>
                </a:solidFill>
                <a:sym typeface="Wingdings"/>
              </a:rPr>
              <a:t></a:t>
            </a:r>
            <a:endParaRPr lang="en-US" dirty="0">
              <a:solidFill>
                <a:srgbClr val="00B050"/>
              </a:solidFill>
            </a:endParaRPr>
          </a:p>
        </p:txBody>
      </p:sp>
      <p:sp>
        <p:nvSpPr>
          <p:cNvPr id="89" name="TextBox 88"/>
          <p:cNvSpPr txBox="1"/>
          <p:nvPr/>
        </p:nvSpPr>
        <p:spPr>
          <a:xfrm>
            <a:off x="3426273" y="4953000"/>
            <a:ext cx="1831527"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We have to do </a:t>
            </a:r>
            <a:br>
              <a:rPr lang="en-US" sz="2400" dirty="0" smtClean="0"/>
            </a:br>
            <a:r>
              <a:rPr lang="en-US" sz="2400" dirty="0" smtClean="0"/>
              <a:t>some work…</a:t>
            </a:r>
            <a:endParaRPr lang="en-US" sz="2400" dirty="0"/>
          </a:p>
        </p:txBody>
      </p:sp>
    </p:spTree>
    <p:extLst>
      <p:ext uri="{BB962C8B-B14F-4D97-AF65-F5344CB8AC3E}">
        <p14:creationId xmlns:p14="http://schemas.microsoft.com/office/powerpoint/2010/main" val="315738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arn(inVertical)">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barn(inVertical)">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up)">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barn(inVertical)">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8" grpId="0"/>
      <p:bldP spid="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Rotation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Maintain the binary search tree property.</a:t>
                </a:r>
              </a:p>
              <a:p>
                <a:r>
                  <a:rPr lang="en-US" dirty="0" smtClean="0"/>
                  <a:t>Can be done in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1</m:t>
                        </m:r>
                      </m:e>
                    </m:d>
                  </m:oMath>
                </a14:m>
                <a:r>
                  <a:rPr lang="en-US" dirty="0" smtClean="0"/>
                  <a:t> time.</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grpSp>
        <p:nvGrpSpPr>
          <p:cNvPr id="5" name="Group 4"/>
          <p:cNvGrpSpPr/>
          <p:nvPr/>
        </p:nvGrpSpPr>
        <p:grpSpPr>
          <a:xfrm>
            <a:off x="838200" y="2877702"/>
            <a:ext cx="2667000" cy="2761098"/>
            <a:chOff x="1981200" y="2191902"/>
            <a:chExt cx="2667000" cy="2761098"/>
          </a:xfrm>
        </p:grpSpPr>
        <p:sp>
          <p:nvSpPr>
            <p:cNvPr id="6" name="Oval 5"/>
            <p:cNvSpPr/>
            <p:nvPr/>
          </p:nvSpPr>
          <p:spPr>
            <a:xfrm>
              <a:off x="3276600" y="219190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a:t>
              </a:r>
              <a:endParaRPr lang="en-US" sz="2400" dirty="0">
                <a:solidFill>
                  <a:schemeClr val="tx1"/>
                </a:solidFill>
              </a:endParaRPr>
            </a:p>
          </p:txBody>
        </p:sp>
        <p:sp>
          <p:nvSpPr>
            <p:cNvPr id="7" name="Oval 6"/>
            <p:cNvSpPr/>
            <p:nvPr/>
          </p:nvSpPr>
          <p:spPr>
            <a:xfrm>
              <a:off x="2590800" y="2895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a:t>
              </a:r>
              <a:endParaRPr lang="en-US" sz="2400" dirty="0">
                <a:solidFill>
                  <a:schemeClr val="tx1"/>
                </a:solidFill>
              </a:endParaRPr>
            </a:p>
          </p:txBody>
        </p:sp>
        <p:grpSp>
          <p:nvGrpSpPr>
            <p:cNvPr id="8" name="Group 7"/>
            <p:cNvGrpSpPr/>
            <p:nvPr/>
          </p:nvGrpSpPr>
          <p:grpSpPr>
            <a:xfrm>
              <a:off x="1981200" y="3733800"/>
              <a:ext cx="685800" cy="1219200"/>
              <a:chOff x="2057400" y="3810000"/>
              <a:chExt cx="685800" cy="1219200"/>
            </a:xfrm>
          </p:grpSpPr>
          <p:sp>
            <p:nvSpPr>
              <p:cNvPr id="19" name="Isosceles Triangle 18"/>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20" name="TextBox 19"/>
                  <p:cNvSpPr txBox="1"/>
                  <p:nvPr/>
                </p:nvSpPr>
                <p:spPr>
                  <a:xfrm>
                    <a:off x="2181485"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181485" y="4495800"/>
                    <a:ext cx="424795" cy="453137"/>
                  </a:xfrm>
                  <a:prstGeom prst="rect">
                    <a:avLst/>
                  </a:prstGeom>
                  <a:blipFill rotWithShape="1">
                    <a:blip r:embed="rId3"/>
                    <a:stretch>
                      <a:fillRect/>
                    </a:stretch>
                  </a:blipFill>
                  <a:ln>
                    <a:noFill/>
                  </a:ln>
                </p:spPr>
                <p:txBody>
                  <a:bodyPr/>
                  <a:lstStyle/>
                  <a:p>
                    <a:r>
                      <a:rPr lang="en-US">
                        <a:noFill/>
                      </a:rPr>
                      <a:t> </a:t>
                    </a:r>
                  </a:p>
                </p:txBody>
              </p:sp>
            </mc:Fallback>
          </mc:AlternateContent>
        </p:grpSp>
        <p:grpSp>
          <p:nvGrpSpPr>
            <p:cNvPr id="9" name="Group 8"/>
            <p:cNvGrpSpPr/>
            <p:nvPr/>
          </p:nvGrpSpPr>
          <p:grpSpPr>
            <a:xfrm>
              <a:off x="2933700" y="3733800"/>
              <a:ext cx="685800" cy="1219200"/>
              <a:chOff x="2057400" y="3810000"/>
              <a:chExt cx="685800" cy="1219200"/>
            </a:xfrm>
          </p:grpSpPr>
          <p:sp>
            <p:nvSpPr>
              <p:cNvPr id="17" name="Isosceles Triangle 16"/>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218718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187180" y="4495800"/>
                    <a:ext cx="426399" cy="453137"/>
                  </a:xfrm>
                  <a:prstGeom prst="rect">
                    <a:avLst/>
                  </a:prstGeom>
                  <a:blipFill rotWithShape="1">
                    <a:blip r:embed="rId4"/>
                    <a:stretch>
                      <a:fillRect l="-5714" r="-4286" b="-18919"/>
                    </a:stretch>
                  </a:blipFill>
                </p:spPr>
                <p:txBody>
                  <a:bodyPr/>
                  <a:lstStyle/>
                  <a:p>
                    <a:r>
                      <a:rPr lang="en-US">
                        <a:noFill/>
                      </a:rPr>
                      <a:t> </a:t>
                    </a:r>
                  </a:p>
                </p:txBody>
              </p:sp>
            </mc:Fallback>
          </mc:AlternateContent>
        </p:grpSp>
        <p:grpSp>
          <p:nvGrpSpPr>
            <p:cNvPr id="10" name="Group 9"/>
            <p:cNvGrpSpPr/>
            <p:nvPr/>
          </p:nvGrpSpPr>
          <p:grpSpPr>
            <a:xfrm>
              <a:off x="3962400" y="3048000"/>
              <a:ext cx="685800" cy="1295400"/>
              <a:chOff x="1981200" y="3810000"/>
              <a:chExt cx="685800" cy="1295400"/>
            </a:xfrm>
          </p:grpSpPr>
          <p:sp>
            <p:nvSpPr>
              <p:cNvPr id="15" name="Isosceles Triangle 14"/>
              <p:cNvSpPr/>
              <p:nvPr/>
            </p:nvSpPr>
            <p:spPr>
              <a:xfrm>
                <a:off x="19812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2113272" y="4495800"/>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3272" y="4495800"/>
                    <a:ext cx="401328" cy="453137"/>
                  </a:xfrm>
                  <a:prstGeom prst="rect">
                    <a:avLst/>
                  </a:prstGeom>
                  <a:blipFill rotWithShape="1">
                    <a:blip r:embed="rId5"/>
                    <a:stretch>
                      <a:fillRect b="-10811"/>
                    </a:stretch>
                  </a:blipFill>
                </p:spPr>
                <p:txBody>
                  <a:bodyPr/>
                  <a:lstStyle/>
                  <a:p>
                    <a:r>
                      <a:rPr lang="en-US">
                        <a:noFill/>
                      </a:rPr>
                      <a:t> </a:t>
                    </a:r>
                  </a:p>
                </p:txBody>
              </p:sp>
            </mc:Fallback>
          </mc:AlternateContent>
        </p:grpSp>
        <p:cxnSp>
          <p:nvCxnSpPr>
            <p:cNvPr id="11" name="Straight Connector 10"/>
            <p:cNvCxnSpPr>
              <a:stCxn id="6" idx="3"/>
              <a:endCxn id="7" idx="7"/>
            </p:cNvCxnSpPr>
            <p:nvPr/>
          </p:nvCxnSpPr>
          <p:spPr>
            <a:xfrm flipH="1">
              <a:off x="2905931" y="2507033"/>
              <a:ext cx="424737" cy="44263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19" idx="0"/>
            </p:cNvCxnSpPr>
            <p:nvPr/>
          </p:nvCxnSpPr>
          <p:spPr>
            <a:xfrm flipH="1">
              <a:off x="2324100" y="3210731"/>
              <a:ext cx="320768"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5"/>
              <a:endCxn id="17" idx="0"/>
            </p:cNvCxnSpPr>
            <p:nvPr/>
          </p:nvCxnSpPr>
          <p:spPr>
            <a:xfrm>
              <a:off x="2905931" y="3210731"/>
              <a:ext cx="370669"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15" idx="0"/>
            </p:cNvCxnSpPr>
            <p:nvPr/>
          </p:nvCxnSpPr>
          <p:spPr>
            <a:xfrm>
              <a:off x="3591731" y="2507033"/>
              <a:ext cx="713569" cy="54096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2801502"/>
            <a:ext cx="2438400" cy="2743200"/>
            <a:chOff x="5943600" y="2362200"/>
            <a:chExt cx="2438400" cy="2743200"/>
          </a:xfrm>
        </p:grpSpPr>
        <p:sp>
          <p:nvSpPr>
            <p:cNvPr id="22" name="Oval 21"/>
            <p:cNvSpPr/>
            <p:nvPr/>
          </p:nvSpPr>
          <p:spPr>
            <a:xfrm>
              <a:off x="7403201" y="29836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a:t>
              </a:r>
              <a:endParaRPr lang="en-US" sz="2400" dirty="0">
                <a:solidFill>
                  <a:schemeClr val="tx1"/>
                </a:solidFill>
              </a:endParaRPr>
            </a:p>
          </p:txBody>
        </p:sp>
        <p:sp>
          <p:nvSpPr>
            <p:cNvPr id="23" name="Oval 22"/>
            <p:cNvSpPr/>
            <p:nvPr/>
          </p:nvSpPr>
          <p:spPr>
            <a:xfrm>
              <a:off x="6858000" y="23622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a:t>
              </a:r>
              <a:endParaRPr lang="en-US" sz="2400" dirty="0">
                <a:solidFill>
                  <a:schemeClr val="tx1"/>
                </a:solidFill>
              </a:endParaRPr>
            </a:p>
          </p:txBody>
        </p:sp>
        <p:grpSp>
          <p:nvGrpSpPr>
            <p:cNvPr id="24" name="Group 23"/>
            <p:cNvGrpSpPr/>
            <p:nvPr/>
          </p:nvGrpSpPr>
          <p:grpSpPr>
            <a:xfrm>
              <a:off x="5943600" y="3595514"/>
              <a:ext cx="685800" cy="1220952"/>
              <a:chOff x="2057400" y="3810000"/>
              <a:chExt cx="685800" cy="1220952"/>
            </a:xfrm>
          </p:grpSpPr>
          <p:sp>
            <p:nvSpPr>
              <p:cNvPr id="35" name="Isosceles Triangle 34"/>
              <p:cNvSpPr/>
              <p:nvPr/>
            </p:nvSpPr>
            <p:spPr>
              <a:xfrm>
                <a:off x="2057400" y="3810000"/>
                <a:ext cx="685800" cy="1220952"/>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6" name="TextBox 35"/>
                  <p:cNvSpPr txBox="1"/>
                  <p:nvPr/>
                </p:nvSpPr>
                <p:spPr>
                  <a:xfrm>
                    <a:off x="2197000"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197000" y="4495800"/>
                    <a:ext cx="424795" cy="453137"/>
                  </a:xfrm>
                  <a:prstGeom prst="rect">
                    <a:avLst/>
                  </a:prstGeom>
                  <a:blipFill rotWithShape="1">
                    <a:blip r:embed="rId6"/>
                    <a:stretch>
                      <a:fillRect/>
                    </a:stretch>
                  </a:blipFill>
                  <a:ln>
                    <a:noFill/>
                  </a:ln>
                </p:spPr>
                <p:txBody>
                  <a:bodyPr/>
                  <a:lstStyle/>
                  <a:p>
                    <a:r>
                      <a:rPr lang="en-US">
                        <a:noFill/>
                      </a:rPr>
                      <a:t> </a:t>
                    </a:r>
                  </a:p>
                </p:txBody>
              </p:sp>
            </mc:Fallback>
          </mc:AlternateContent>
        </p:grpSp>
        <p:grpSp>
          <p:nvGrpSpPr>
            <p:cNvPr id="25" name="Group 24"/>
            <p:cNvGrpSpPr/>
            <p:nvPr/>
          </p:nvGrpSpPr>
          <p:grpSpPr>
            <a:xfrm>
              <a:off x="6858000" y="3810000"/>
              <a:ext cx="685800" cy="1295400"/>
              <a:chOff x="2057400" y="3810000"/>
              <a:chExt cx="685800" cy="1295400"/>
            </a:xfrm>
          </p:grpSpPr>
          <p:sp>
            <p:nvSpPr>
              <p:cNvPr id="33" name="Isosceles Triangle 32"/>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4" name="TextBox 33"/>
                  <p:cNvSpPr txBox="1"/>
                  <p:nvPr/>
                </p:nvSpPr>
                <p:spPr>
                  <a:xfrm>
                    <a:off x="219700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197000" y="4495800"/>
                    <a:ext cx="426399" cy="453137"/>
                  </a:xfrm>
                  <a:prstGeom prst="rect">
                    <a:avLst/>
                  </a:prstGeom>
                  <a:blipFill rotWithShape="1">
                    <a:blip r:embed="rId7"/>
                    <a:stretch>
                      <a:fillRect l="-5714" r="-4286" b="-20270"/>
                    </a:stretch>
                  </a:blipFill>
                </p:spPr>
                <p:txBody>
                  <a:bodyPr/>
                  <a:lstStyle/>
                  <a:p>
                    <a:r>
                      <a:rPr lang="en-US">
                        <a:noFill/>
                      </a:rPr>
                      <a:t> </a:t>
                    </a:r>
                  </a:p>
                </p:txBody>
              </p:sp>
            </mc:Fallback>
          </mc:AlternateContent>
        </p:grpSp>
        <p:grpSp>
          <p:nvGrpSpPr>
            <p:cNvPr id="26" name="Group 25"/>
            <p:cNvGrpSpPr/>
            <p:nvPr/>
          </p:nvGrpSpPr>
          <p:grpSpPr>
            <a:xfrm>
              <a:off x="7696200" y="3810000"/>
              <a:ext cx="685800" cy="1295400"/>
              <a:chOff x="2057400" y="3810000"/>
              <a:chExt cx="685800" cy="1295400"/>
            </a:xfrm>
          </p:grpSpPr>
          <p:sp>
            <p:nvSpPr>
              <p:cNvPr id="31" name="Isosceles Triangle 30"/>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2" name="TextBox 31"/>
                  <p:cNvSpPr txBox="1"/>
                  <p:nvPr/>
                </p:nvSpPr>
                <p:spPr>
                  <a:xfrm>
                    <a:off x="2197000" y="4481686"/>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197000" y="4481686"/>
                    <a:ext cx="401328" cy="453137"/>
                  </a:xfrm>
                  <a:prstGeom prst="rect">
                    <a:avLst/>
                  </a:prstGeom>
                  <a:blipFill rotWithShape="1">
                    <a:blip r:embed="rId8"/>
                    <a:stretch>
                      <a:fillRect b="-9333"/>
                    </a:stretch>
                  </a:blipFill>
                </p:spPr>
                <p:txBody>
                  <a:bodyPr/>
                  <a:lstStyle/>
                  <a:p>
                    <a:r>
                      <a:rPr lang="en-US">
                        <a:noFill/>
                      </a:rPr>
                      <a:t> </a:t>
                    </a:r>
                  </a:p>
                </p:txBody>
              </p:sp>
            </mc:Fallback>
          </mc:AlternateContent>
        </p:grpSp>
        <p:cxnSp>
          <p:nvCxnSpPr>
            <p:cNvPr id="27" name="Straight Connector 26"/>
            <p:cNvCxnSpPr>
              <a:stCxn id="23" idx="3"/>
              <a:endCxn id="35" idx="0"/>
            </p:cNvCxnSpPr>
            <p:nvPr/>
          </p:nvCxnSpPr>
          <p:spPr>
            <a:xfrm flipH="1">
              <a:off x="6286500" y="2677331"/>
              <a:ext cx="625568" cy="91818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3"/>
              <a:endCxn id="33" idx="0"/>
            </p:cNvCxnSpPr>
            <p:nvPr/>
          </p:nvCxnSpPr>
          <p:spPr>
            <a:xfrm flipH="1">
              <a:off x="7200900" y="3298732"/>
              <a:ext cx="256369"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5"/>
              <a:endCxn id="31" idx="0"/>
            </p:cNvCxnSpPr>
            <p:nvPr/>
          </p:nvCxnSpPr>
          <p:spPr>
            <a:xfrm>
              <a:off x="7718332" y="3298732"/>
              <a:ext cx="320768"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5"/>
              <a:endCxn id="22" idx="1"/>
            </p:cNvCxnSpPr>
            <p:nvPr/>
          </p:nvCxnSpPr>
          <p:spPr>
            <a:xfrm>
              <a:off x="7173131" y="2677331"/>
              <a:ext cx="284138" cy="36033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Right Arrow 38"/>
          <p:cNvSpPr/>
          <p:nvPr/>
        </p:nvSpPr>
        <p:spPr>
          <a:xfrm>
            <a:off x="3657600" y="3268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sp>
        <p:nvSpPr>
          <p:cNvPr id="40" name="Right Arrow 39"/>
          <p:cNvSpPr/>
          <p:nvPr/>
        </p:nvSpPr>
        <p:spPr>
          <a:xfrm flipH="1">
            <a:off x="3581400" y="4030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Left Rotation</a:t>
            </a:r>
            <a:endParaRPr lang="en-US" sz="2400" dirty="0"/>
          </a:p>
        </p:txBody>
      </p:sp>
    </p:spTree>
    <p:extLst>
      <p:ext uri="{BB962C8B-B14F-4D97-AF65-F5344CB8AC3E}">
        <p14:creationId xmlns:p14="http://schemas.microsoft.com/office/powerpoint/2010/main" val="1374476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a:t>
            </a:r>
            <a:r>
              <a:rPr lang="en-US" dirty="0" smtClean="0"/>
              <a:t>Recoloring</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p:txBody>
          <a:bodyPr/>
          <a:lstStyle/>
          <a:p>
            <a:endParaRPr lang="en-US" dirty="0"/>
          </a:p>
        </p:txBody>
      </p:sp>
      <p:sp>
        <p:nvSpPr>
          <p:cNvPr id="16" name="Right Arrow 15"/>
          <p:cNvSpPr/>
          <p:nvPr/>
        </p:nvSpPr>
        <p:spPr>
          <a:xfrm>
            <a:off x="3505200" y="297411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48" name="Group 47"/>
          <p:cNvGrpSpPr/>
          <p:nvPr/>
        </p:nvGrpSpPr>
        <p:grpSpPr>
          <a:xfrm>
            <a:off x="762000" y="2101967"/>
            <a:ext cx="2413200" cy="2413200"/>
            <a:chOff x="762000" y="2101967"/>
            <a:chExt cx="2413200" cy="2413200"/>
          </a:xfrm>
        </p:grpSpPr>
        <p:sp>
          <p:nvSpPr>
            <p:cNvPr id="29" name="Oval 28"/>
            <p:cNvSpPr/>
            <p:nvPr/>
          </p:nvSpPr>
          <p:spPr>
            <a:xfrm flipH="1">
              <a:off x="1803600" y="21019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a:t>
              </a:r>
              <a:endParaRPr lang="en-US" sz="2400" dirty="0">
                <a:solidFill>
                  <a:schemeClr val="bg1"/>
                </a:solidFill>
              </a:endParaRPr>
            </a:p>
          </p:txBody>
        </p:sp>
        <p:sp>
          <p:nvSpPr>
            <p:cNvPr id="30" name="Oval 29"/>
            <p:cNvSpPr/>
            <p:nvPr/>
          </p:nvSpPr>
          <p:spPr>
            <a:xfrm flipH="1">
              <a:off x="1219200" y="2660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31" name="Oval 30"/>
            <p:cNvSpPr/>
            <p:nvPr/>
          </p:nvSpPr>
          <p:spPr>
            <a:xfrm flipH="1">
              <a:off x="2362200" y="2635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8</a:t>
              </a:r>
              <a:endParaRPr lang="en-US" sz="2400" dirty="0">
                <a:solidFill>
                  <a:schemeClr val="bg1"/>
                </a:solidFill>
              </a:endParaRPr>
            </a:p>
          </p:txBody>
        </p:sp>
        <p:cxnSp>
          <p:nvCxnSpPr>
            <p:cNvPr id="32" name="Straight Connector 31"/>
            <p:cNvCxnSpPr>
              <a:stCxn id="29" idx="5"/>
              <a:endCxn id="30" idx="0"/>
            </p:cNvCxnSpPr>
            <p:nvPr/>
          </p:nvCxnSpPr>
          <p:spPr>
            <a:xfrm flipH="1">
              <a:off x="1435200" y="24707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3"/>
              <a:endCxn id="31" idx="0"/>
            </p:cNvCxnSpPr>
            <p:nvPr/>
          </p:nvCxnSpPr>
          <p:spPr>
            <a:xfrm>
              <a:off x="2172335" y="24707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1425776"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35" name="Straight Connector 34"/>
            <p:cNvCxnSpPr>
              <a:stCxn id="30" idx="3"/>
              <a:endCxn id="34" idx="0"/>
            </p:cNvCxnSpPr>
            <p:nvPr/>
          </p:nvCxnSpPr>
          <p:spPr>
            <a:xfrm>
              <a:off x="1587935" y="30293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flipH="1">
              <a:off x="762000"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cxnSp>
          <p:nvCxnSpPr>
            <p:cNvPr id="37" name="Straight Connector 36"/>
            <p:cNvCxnSpPr>
              <a:stCxn id="30" idx="5"/>
              <a:endCxn id="36" idx="0"/>
            </p:cNvCxnSpPr>
            <p:nvPr/>
          </p:nvCxnSpPr>
          <p:spPr>
            <a:xfrm flipH="1">
              <a:off x="978000" y="30293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3"/>
              <a:endCxn id="39" idx="0"/>
            </p:cNvCxnSpPr>
            <p:nvPr/>
          </p:nvCxnSpPr>
          <p:spPr>
            <a:xfrm>
              <a:off x="2730935" y="3004102"/>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2743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sp>
          <p:nvSpPr>
            <p:cNvPr id="40" name="Oval 39"/>
            <p:cNvSpPr/>
            <p:nvPr/>
          </p:nvSpPr>
          <p:spPr>
            <a:xfrm flipH="1">
              <a:off x="2032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41" name="Straight Connector 40"/>
            <p:cNvCxnSpPr>
              <a:stCxn id="31" idx="5"/>
              <a:endCxn id="40" idx="0"/>
            </p:cNvCxnSpPr>
            <p:nvPr/>
          </p:nvCxnSpPr>
          <p:spPr>
            <a:xfrm flipH="1">
              <a:off x="2248200" y="30041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3"/>
              <a:endCxn id="44" idx="0"/>
            </p:cNvCxnSpPr>
            <p:nvPr/>
          </p:nvCxnSpPr>
          <p:spPr>
            <a:xfrm>
              <a:off x="2400935" y="37661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2438400" y="40831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47" name="Isosceles Triangle 46"/>
          <p:cNvSpPr/>
          <p:nvPr/>
        </p:nvSpPr>
        <p:spPr>
          <a:xfrm>
            <a:off x="1381865" y="2268749"/>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5877665" y="2038367"/>
            <a:ext cx="3037735" cy="2711040"/>
            <a:chOff x="5867400" y="2038367"/>
            <a:chExt cx="3037735" cy="2711040"/>
          </a:xfrm>
        </p:grpSpPr>
        <p:sp>
          <p:nvSpPr>
            <p:cNvPr id="50" name="Oval 49"/>
            <p:cNvSpPr/>
            <p:nvPr/>
          </p:nvSpPr>
          <p:spPr>
            <a:xfrm flipH="1">
              <a:off x="6909000" y="2038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a:t>
              </a:r>
              <a:endParaRPr lang="en-US" sz="2400" dirty="0">
                <a:solidFill>
                  <a:schemeClr val="bg1"/>
                </a:solidFill>
              </a:endParaRPr>
            </a:p>
          </p:txBody>
        </p:sp>
        <p:sp>
          <p:nvSpPr>
            <p:cNvPr id="51" name="Oval 50"/>
            <p:cNvSpPr/>
            <p:nvPr/>
          </p:nvSpPr>
          <p:spPr>
            <a:xfrm flipH="1">
              <a:off x="6324600" y="25969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52" name="Oval 51"/>
            <p:cNvSpPr/>
            <p:nvPr/>
          </p:nvSpPr>
          <p:spPr>
            <a:xfrm flipH="1">
              <a:off x="7467600" y="25717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53" name="Straight Connector 52"/>
            <p:cNvCxnSpPr>
              <a:stCxn id="50" idx="5"/>
              <a:endCxn id="51" idx="0"/>
            </p:cNvCxnSpPr>
            <p:nvPr/>
          </p:nvCxnSpPr>
          <p:spPr>
            <a:xfrm flipH="1">
              <a:off x="6540600" y="24071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0" idx="3"/>
              <a:endCxn id="52" idx="0"/>
            </p:cNvCxnSpPr>
            <p:nvPr/>
          </p:nvCxnSpPr>
          <p:spPr>
            <a:xfrm>
              <a:off x="7277735" y="24071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flipH="1">
              <a:off x="6531176"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6" name="Straight Connector 55"/>
            <p:cNvCxnSpPr>
              <a:stCxn id="51" idx="3"/>
              <a:endCxn id="55" idx="0"/>
            </p:cNvCxnSpPr>
            <p:nvPr/>
          </p:nvCxnSpPr>
          <p:spPr>
            <a:xfrm>
              <a:off x="6693335" y="29657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5867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cxnSp>
          <p:nvCxnSpPr>
            <p:cNvPr id="58" name="Straight Connector 57"/>
            <p:cNvCxnSpPr>
              <a:stCxn id="51" idx="5"/>
              <a:endCxn id="57" idx="0"/>
            </p:cNvCxnSpPr>
            <p:nvPr/>
          </p:nvCxnSpPr>
          <p:spPr>
            <a:xfrm flipH="1">
              <a:off x="6083400" y="29657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3"/>
              <a:endCxn id="60" idx="0"/>
            </p:cNvCxnSpPr>
            <p:nvPr/>
          </p:nvCxnSpPr>
          <p:spPr>
            <a:xfrm>
              <a:off x="7836335" y="2940502"/>
              <a:ext cx="1520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flipH="1">
              <a:off x="7772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61" name="Oval 60"/>
            <p:cNvSpPr/>
            <p:nvPr/>
          </p:nvSpPr>
          <p:spPr>
            <a:xfrm flipH="1">
              <a:off x="71376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2" name="Straight Connector 61"/>
            <p:cNvCxnSpPr>
              <a:stCxn id="52" idx="5"/>
              <a:endCxn id="61" idx="0"/>
            </p:cNvCxnSpPr>
            <p:nvPr/>
          </p:nvCxnSpPr>
          <p:spPr>
            <a:xfrm flipH="1">
              <a:off x="7353600" y="29405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3"/>
              <a:endCxn id="64" idx="0"/>
            </p:cNvCxnSpPr>
            <p:nvPr/>
          </p:nvCxnSpPr>
          <p:spPr>
            <a:xfrm>
              <a:off x="7506335" y="37025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flipH="1">
              <a:off x="7543800" y="4019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5" name="Isosceles Triangle 64"/>
            <p:cNvSpPr/>
            <p:nvPr/>
          </p:nvSpPr>
          <p:spPr>
            <a:xfrm>
              <a:off x="6477000" y="2254367"/>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01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Sketch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Insert </a:t>
                </a:r>
                <a14:m>
                  <m:oMath xmlns:m="http://schemas.openxmlformats.org/officeDocument/2006/math">
                    <m:r>
                      <a:rPr lang="en-US" i="1" dirty="0" smtClean="0">
                        <a:latin typeface="Cambria Math"/>
                      </a:rPr>
                      <m:t>𝑥</m:t>
                    </m:r>
                  </m:oMath>
                </a14:m>
                <a:r>
                  <a:rPr lang="en-US" dirty="0"/>
                  <a:t> </a:t>
                </a:r>
                <a:r>
                  <a:rPr lang="en-US" dirty="0" smtClean="0"/>
                  <a:t>as a </a:t>
                </a:r>
                <a:r>
                  <a:rPr lang="en-US" b="1" dirty="0" smtClean="0">
                    <a:solidFill>
                      <a:srgbClr val="C00000"/>
                    </a:solidFill>
                  </a:rPr>
                  <a:t>leaf</a:t>
                </a:r>
                <a:r>
                  <a:rPr lang="en-US" dirty="0" smtClean="0"/>
                  <a:t>.</a:t>
                </a:r>
              </a:p>
              <a:p>
                <a:endParaRPr lang="en-US" dirty="0" smtClean="0"/>
              </a:p>
              <a:p>
                <a:r>
                  <a:rPr lang="en-US" dirty="0" smtClean="0"/>
                  <a:t>Color </a:t>
                </a:r>
                <a14:m>
                  <m:oMath xmlns:m="http://schemas.openxmlformats.org/officeDocument/2006/math">
                    <m:r>
                      <a:rPr lang="en-US" i="1" dirty="0" smtClean="0">
                        <a:latin typeface="Cambria Math"/>
                      </a:rPr>
                      <m:t>𝑥</m:t>
                    </m:r>
                  </m:oMath>
                </a14:m>
                <a:r>
                  <a:rPr lang="en-US" dirty="0"/>
                  <a:t> </a:t>
                </a:r>
                <a:r>
                  <a:rPr lang="en-US" b="1" dirty="0">
                    <a:solidFill>
                      <a:srgbClr val="C00000"/>
                    </a:solidFill>
                  </a:rPr>
                  <a:t>red</a:t>
                </a:r>
                <a:r>
                  <a:rPr lang="en-US" dirty="0" smtClean="0"/>
                  <a:t>.</a:t>
                </a:r>
              </a:p>
              <a:p>
                <a:pPr lvl="1"/>
                <a:r>
                  <a:rPr lang="en-US" dirty="0" smtClean="0"/>
                  <a:t>Only </a:t>
                </a:r>
                <a:r>
                  <a:rPr lang="en-US" b="1" dirty="0" smtClean="0">
                    <a:solidFill>
                      <a:srgbClr val="C00000"/>
                    </a:solidFill>
                  </a:rPr>
                  <a:t>red rule</a:t>
                </a:r>
                <a:r>
                  <a:rPr lang="en-US" dirty="0" smtClean="0">
                    <a:solidFill>
                      <a:srgbClr val="C00000"/>
                    </a:solidFill>
                  </a:rPr>
                  <a:t> </a:t>
                </a:r>
                <a:r>
                  <a:rPr lang="en-US" dirty="0" smtClean="0"/>
                  <a:t>may be violated.</a:t>
                </a:r>
              </a:p>
              <a:p>
                <a:pPr lvl="1"/>
                <a:endParaRPr lang="en-US" dirty="0" smtClean="0"/>
              </a:p>
              <a:p>
                <a:r>
                  <a:rPr lang="en-US" dirty="0" smtClean="0"/>
                  <a:t>Move the violation </a:t>
                </a:r>
                <a:r>
                  <a:rPr lang="en-US" b="1" dirty="0">
                    <a:solidFill>
                      <a:srgbClr val="C00000"/>
                    </a:solidFill>
                  </a:rPr>
                  <a:t>up the tree</a:t>
                </a:r>
                <a:r>
                  <a:rPr lang="en-US" dirty="0"/>
                  <a:t> by </a:t>
                </a:r>
                <a:r>
                  <a:rPr lang="en-US" dirty="0" smtClean="0"/>
                  <a:t>recoloring/rotation.</a:t>
                </a:r>
              </a:p>
              <a:p>
                <a:pPr lvl="1"/>
                <a:r>
                  <a:rPr lang="en-US" dirty="0" smtClean="0"/>
                  <a:t>At some point, the violation will be fixed.</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a:stretch>
              </a:blipFill>
            </p:spPr>
            <p:txBody>
              <a:bodyPr/>
              <a:lstStyle/>
              <a:p>
                <a:r>
                  <a:rPr lang="en-US">
                    <a:noFill/>
                  </a:rPr>
                  <a:t> </a:t>
                </a:r>
              </a:p>
            </p:txBody>
          </p:sp>
        </mc:Fallback>
      </mc:AlternateContent>
    </p:spTree>
    <p:extLst>
      <p:ext uri="{BB962C8B-B14F-4D97-AF65-F5344CB8AC3E}">
        <p14:creationId xmlns:p14="http://schemas.microsoft.com/office/powerpoint/2010/main" val="2959720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 at Leaf</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p:sp>
        <p:nvSpPr>
          <p:cNvPr id="4" name="Content Placeholder 3"/>
          <p:cNvSpPr>
            <a:spLocks noGrp="1"/>
          </p:cNvSpPr>
          <p:nvPr>
            <p:ph sz="quarter" idx="1"/>
          </p:nvPr>
        </p:nvSpPr>
        <p:spPr/>
        <p:txBody>
          <a:bodyPr>
            <a:normAutofit/>
          </a:bodyPr>
          <a:lstStyle/>
          <a:p>
            <a:r>
              <a:rPr lang="en-US" b="1" u="sng" dirty="0" smtClean="0"/>
              <a:t>Note</a:t>
            </a:r>
            <a:r>
              <a:rPr lang="en-US" dirty="0" smtClean="0"/>
              <a:t>: only </a:t>
            </a:r>
            <a:r>
              <a:rPr lang="en-US" b="1" dirty="0" smtClean="0">
                <a:solidFill>
                  <a:srgbClr val="C00000"/>
                </a:solidFill>
              </a:rPr>
              <a:t>red rule</a:t>
            </a:r>
            <a:r>
              <a:rPr lang="en-US" dirty="0" smtClean="0"/>
              <a:t> may be violated by inserting a (red) node as a leaf.</a:t>
            </a:r>
          </a:p>
          <a:p>
            <a:r>
              <a:rPr lang="en-US" dirty="0" smtClean="0"/>
              <a:t>When violating, its </a:t>
            </a:r>
            <a:r>
              <a:rPr lang="en-US" b="1" dirty="0" smtClean="0">
                <a:solidFill>
                  <a:srgbClr val="C00000"/>
                </a:solidFill>
              </a:rPr>
              <a:t>parent</a:t>
            </a:r>
            <a:r>
              <a:rPr lang="en-US" dirty="0" smtClean="0"/>
              <a:t> is </a:t>
            </a:r>
            <a:r>
              <a:rPr lang="en-US" b="1" dirty="0" smtClean="0">
                <a:solidFill>
                  <a:srgbClr val="C00000"/>
                </a:solidFill>
              </a:rPr>
              <a:t>red</a:t>
            </a:r>
            <a:r>
              <a:rPr lang="en-US" dirty="0" smtClean="0">
                <a:solidFill>
                  <a:srgbClr val="C00000"/>
                </a:solidFill>
              </a:rPr>
              <a:t> </a:t>
            </a:r>
            <a:r>
              <a:rPr lang="en-US" dirty="0" smtClean="0"/>
              <a:t>and its </a:t>
            </a:r>
            <a:r>
              <a:rPr lang="en-US" b="1" dirty="0" smtClean="0">
                <a:solidFill>
                  <a:srgbClr val="0000FF"/>
                </a:solidFill>
              </a:rPr>
              <a:t>grandparent</a:t>
            </a:r>
            <a:r>
              <a:rPr lang="en-US" dirty="0" smtClean="0">
                <a:solidFill>
                  <a:srgbClr val="0000FF"/>
                </a:solidFill>
              </a:rPr>
              <a:t> </a:t>
            </a:r>
            <a:r>
              <a:rPr lang="en-US" dirty="0" smtClean="0"/>
              <a:t>is </a:t>
            </a:r>
            <a:r>
              <a:rPr lang="en-US" b="1" dirty="0" smtClean="0">
                <a:solidFill>
                  <a:srgbClr val="0000FF"/>
                </a:solidFill>
              </a:rPr>
              <a:t>black</a:t>
            </a:r>
            <a:r>
              <a:rPr lang="en-US" dirty="0" smtClean="0"/>
              <a:t>.</a:t>
            </a:r>
          </a:p>
          <a:p>
            <a:r>
              <a:rPr lang="en-US" altLang="zh-CN" b="1" u="sng" dirty="0"/>
              <a:t>Denote</a:t>
            </a:r>
            <a:r>
              <a:rPr lang="en-US" altLang="zh-CN" dirty="0"/>
              <a:t>: the inserted node as “I”, its parent as “P”, its grandparent as “G”.</a:t>
            </a:r>
          </a:p>
          <a:p>
            <a:endParaRPr lang="en-US" dirty="0" smtClean="0"/>
          </a:p>
        </p:txBody>
      </p:sp>
      <p:grpSp>
        <p:nvGrpSpPr>
          <p:cNvPr id="21" name="Group 20"/>
          <p:cNvGrpSpPr/>
          <p:nvPr/>
        </p:nvGrpSpPr>
        <p:grpSpPr>
          <a:xfrm>
            <a:off x="6019800" y="4270687"/>
            <a:ext cx="2465038" cy="1934665"/>
            <a:chOff x="1168200" y="4343400"/>
            <a:chExt cx="2465038" cy="1934665"/>
          </a:xfrm>
        </p:grpSpPr>
        <p:grpSp>
          <p:nvGrpSpPr>
            <p:cNvPr id="22" name="Group 21"/>
            <p:cNvGrpSpPr/>
            <p:nvPr/>
          </p:nvGrpSpPr>
          <p:grpSpPr>
            <a:xfrm>
              <a:off x="1168200" y="4343400"/>
              <a:ext cx="1487663" cy="1905000"/>
              <a:chOff x="1168200" y="4343400"/>
              <a:chExt cx="1487663" cy="1905000"/>
            </a:xfrm>
          </p:grpSpPr>
          <p:grpSp>
            <p:nvGrpSpPr>
              <p:cNvPr id="26" name="Group 25"/>
              <p:cNvGrpSpPr/>
              <p:nvPr/>
            </p:nvGrpSpPr>
            <p:grpSpPr>
              <a:xfrm>
                <a:off x="1512863" y="4343400"/>
                <a:ext cx="1143000" cy="1195652"/>
                <a:chOff x="2905992" y="4290748"/>
                <a:chExt cx="1143000" cy="1195652"/>
              </a:xfrm>
            </p:grpSpPr>
            <p:sp>
              <p:nvSpPr>
                <p:cNvPr id="31" name="Oval 30"/>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32" name="Straight Connector 31"/>
                <p:cNvCxnSpPr>
                  <a:stCxn id="31" idx="3"/>
                  <a:endCxn id="35"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36" name="Oval 3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37" name="Straight Connector 36"/>
                <p:cNvCxnSpPr>
                  <a:stCxn id="31" idx="5"/>
                  <a:endCxn id="3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a:endCxn id="29"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cxnSp>
          <p:nvCxnSpPr>
            <p:cNvPr id="23" name="Straight Arrow Connector 22"/>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44487" y="5816400"/>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spTree>
    <p:extLst>
      <p:ext uri="{BB962C8B-B14F-4D97-AF65-F5344CB8AC3E}">
        <p14:creationId xmlns:p14="http://schemas.microsoft.com/office/powerpoint/2010/main" val="378411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lstStyle/>
          <a:p>
            <a:r>
              <a:rPr lang="en-US" altLang="zh-CN" dirty="0" smtClean="0"/>
              <a:t>Suppose there is a violation at the leaf. Suppose the parent of the </a:t>
            </a:r>
            <a:r>
              <a:rPr lang="en-US" altLang="zh-CN" dirty="0"/>
              <a:t>inserted node </a:t>
            </a:r>
            <a:r>
              <a:rPr lang="en-US" altLang="zh-CN" dirty="0" smtClean="0"/>
              <a:t>is </a:t>
            </a:r>
            <a:r>
              <a:rPr lang="en-US" altLang="zh-CN" dirty="0"/>
              <a:t>“P</a:t>
            </a:r>
            <a:r>
              <a:rPr lang="en-US" altLang="zh-CN" dirty="0" smtClean="0"/>
              <a:t>”. Select all the correct statements.</a:t>
            </a:r>
          </a:p>
          <a:p>
            <a:pPr marL="0" indent="0">
              <a:buNone/>
            </a:pPr>
            <a:r>
              <a:rPr lang="en-US" altLang="zh-CN" b="1" dirty="0" smtClean="0"/>
              <a:t>A.</a:t>
            </a:r>
            <a:r>
              <a:rPr lang="en-US" altLang="zh-CN" dirty="0" smtClean="0"/>
              <a:t> P could be a non-leaf in the original tree.</a:t>
            </a:r>
          </a:p>
          <a:p>
            <a:pPr marL="0" indent="0">
              <a:buNone/>
            </a:pPr>
            <a:r>
              <a:rPr lang="en-US" altLang="zh-CN" b="1" dirty="0" smtClean="0"/>
              <a:t>B.</a:t>
            </a:r>
            <a:r>
              <a:rPr lang="en-US" altLang="zh-CN" dirty="0" smtClean="0"/>
              <a:t> P could have a sibling.</a:t>
            </a:r>
          </a:p>
          <a:p>
            <a:pPr marL="0" indent="0">
              <a:buNone/>
            </a:pPr>
            <a:r>
              <a:rPr lang="en-US" altLang="zh-CN" b="1" dirty="0" smtClean="0"/>
              <a:t>C.</a:t>
            </a:r>
            <a:r>
              <a:rPr lang="en-US" altLang="zh-CN" dirty="0" smtClean="0"/>
              <a:t> P cannot have a sibling.</a:t>
            </a:r>
            <a:endParaRPr lang="en-US" altLang="zh-CN" dirty="0"/>
          </a:p>
          <a:p>
            <a:pPr marL="0" indent="0">
              <a:buNone/>
            </a:pPr>
            <a:r>
              <a:rPr lang="en-US" altLang="zh-CN" b="1" dirty="0" smtClean="0"/>
              <a:t>D.</a:t>
            </a:r>
            <a:r>
              <a:rPr lang="en-US" altLang="zh-CN" dirty="0" smtClean="0"/>
              <a:t> P could have a sibling and that sibling must be a leaf node.</a:t>
            </a: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grpSp>
        <p:nvGrpSpPr>
          <p:cNvPr id="20" name="Group 19"/>
          <p:cNvGrpSpPr/>
          <p:nvPr/>
        </p:nvGrpSpPr>
        <p:grpSpPr>
          <a:xfrm>
            <a:off x="1524000" y="4419600"/>
            <a:ext cx="2465038" cy="1934665"/>
            <a:chOff x="1371600" y="4275635"/>
            <a:chExt cx="2465038" cy="1934665"/>
          </a:xfrm>
        </p:grpSpPr>
        <p:grpSp>
          <p:nvGrpSpPr>
            <p:cNvPr id="6" name="Group 5"/>
            <p:cNvGrpSpPr/>
            <p:nvPr/>
          </p:nvGrpSpPr>
          <p:grpSpPr>
            <a:xfrm>
              <a:off x="1371600" y="4275635"/>
              <a:ext cx="2465038" cy="1934665"/>
              <a:chOff x="1168200" y="4343400"/>
              <a:chExt cx="2465038" cy="1934665"/>
            </a:xfrm>
          </p:grpSpPr>
          <p:grpSp>
            <p:nvGrpSpPr>
              <p:cNvPr id="7" name="Group 6"/>
              <p:cNvGrpSpPr/>
              <p:nvPr/>
            </p:nvGrpSpPr>
            <p:grpSpPr>
              <a:xfrm>
                <a:off x="1168200" y="4343400"/>
                <a:ext cx="1106663" cy="1905000"/>
                <a:chOff x="1168200" y="4343400"/>
                <a:chExt cx="1106663" cy="1905000"/>
              </a:xfrm>
            </p:grpSpPr>
            <p:grpSp>
              <p:nvGrpSpPr>
                <p:cNvPr id="10" name="Group 9"/>
                <p:cNvGrpSpPr/>
                <p:nvPr/>
              </p:nvGrpSpPr>
              <p:grpSpPr>
                <a:xfrm>
                  <a:off x="1512863" y="4343400"/>
                  <a:ext cx="762000" cy="1195652"/>
                  <a:chOff x="2905992" y="4290748"/>
                  <a:chExt cx="762000" cy="1195652"/>
                </a:xfrm>
              </p:grpSpPr>
              <p:sp>
                <p:nvSpPr>
                  <p:cNvPr id="13" name="Oval 12"/>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16" name="Oval 1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7" name="Straight Connector 16"/>
                  <p:cNvCxnSpPr>
                    <a:stCxn id="13" idx="5"/>
                    <a:endCxn id="1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endCxn id="12"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cxnSp>
            <p:nvCxnSpPr>
              <p:cNvPr id="8" name="Straight Arrow Connector 7"/>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4487" y="5816400"/>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sp>
          <p:nvSpPr>
            <p:cNvPr id="18" name="TextBox 17"/>
            <p:cNvSpPr txBox="1"/>
            <p:nvPr/>
          </p:nvSpPr>
          <p:spPr>
            <a:xfrm rot="3338917">
              <a:off x="2408816" y="4653320"/>
              <a:ext cx="492443" cy="461665"/>
            </a:xfrm>
            <a:prstGeom prst="rect">
              <a:avLst/>
            </a:prstGeom>
            <a:noFill/>
          </p:spPr>
          <p:txBody>
            <a:bodyPr wrap="none" rtlCol="0">
              <a:spAutoFit/>
            </a:bodyPr>
            <a:lstStyle/>
            <a:p>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19" name="TextBox 18"/>
            <p:cNvSpPr txBox="1"/>
            <p:nvPr/>
          </p:nvSpPr>
          <p:spPr>
            <a:xfrm rot="3338917">
              <a:off x="2079308" y="5339406"/>
              <a:ext cx="492443" cy="461665"/>
            </a:xfrm>
            <a:prstGeom prst="rect">
              <a:avLst/>
            </a:prstGeom>
            <a:noFill/>
          </p:spPr>
          <p:txBody>
            <a:bodyPr wrap="none" rtlCol="0">
              <a:spAutoFit/>
            </a:bodyPr>
            <a:lstStyle/>
            <a:p>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83134"/>
            <a:ext cx="1886121" cy="1957027"/>
          </a:xfrm>
          <a:prstGeom prst="rect">
            <a:avLst/>
          </a:prstGeom>
        </p:spPr>
      </p:pic>
    </p:spTree>
    <p:extLst>
      <p:ext uri="{BB962C8B-B14F-4D97-AF65-F5344CB8AC3E}">
        <p14:creationId xmlns:p14="http://schemas.microsoft.com/office/powerpoint/2010/main" val="3289546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 at Leaf</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p:txBody>
          <a:bodyPr>
            <a:normAutofit/>
          </a:bodyPr>
          <a:lstStyle/>
          <a:p>
            <a:r>
              <a:rPr lang="en-US" b="1" u="sng" dirty="0" smtClean="0"/>
              <a:t>Note</a:t>
            </a:r>
            <a:r>
              <a:rPr lang="en-US" dirty="0" smtClean="0"/>
              <a:t>: only </a:t>
            </a:r>
            <a:r>
              <a:rPr lang="en-US" b="1" dirty="0" smtClean="0">
                <a:solidFill>
                  <a:srgbClr val="C00000"/>
                </a:solidFill>
              </a:rPr>
              <a:t>red rule</a:t>
            </a:r>
            <a:r>
              <a:rPr lang="en-US" dirty="0" smtClean="0"/>
              <a:t> may be violated by inserting a (red) node as a leaf.</a:t>
            </a:r>
          </a:p>
          <a:p>
            <a:r>
              <a:rPr lang="en-US" dirty="0" smtClean="0"/>
              <a:t>When violating, its </a:t>
            </a:r>
            <a:r>
              <a:rPr lang="en-US" b="1" dirty="0" smtClean="0">
                <a:solidFill>
                  <a:srgbClr val="C00000"/>
                </a:solidFill>
              </a:rPr>
              <a:t>parent</a:t>
            </a:r>
            <a:r>
              <a:rPr lang="en-US" dirty="0" smtClean="0"/>
              <a:t> is </a:t>
            </a:r>
            <a:r>
              <a:rPr lang="en-US" b="1" dirty="0" smtClean="0">
                <a:solidFill>
                  <a:srgbClr val="C00000"/>
                </a:solidFill>
              </a:rPr>
              <a:t>red</a:t>
            </a:r>
            <a:r>
              <a:rPr lang="en-US" dirty="0" smtClean="0">
                <a:solidFill>
                  <a:srgbClr val="C00000"/>
                </a:solidFill>
              </a:rPr>
              <a:t> </a:t>
            </a:r>
            <a:r>
              <a:rPr lang="en-US" dirty="0" smtClean="0"/>
              <a:t>and its </a:t>
            </a:r>
            <a:r>
              <a:rPr lang="en-US" b="1" dirty="0" smtClean="0">
                <a:solidFill>
                  <a:srgbClr val="0000FF"/>
                </a:solidFill>
              </a:rPr>
              <a:t>grandparent</a:t>
            </a:r>
            <a:r>
              <a:rPr lang="en-US" dirty="0" smtClean="0">
                <a:solidFill>
                  <a:srgbClr val="0000FF"/>
                </a:solidFill>
              </a:rPr>
              <a:t> </a:t>
            </a:r>
            <a:r>
              <a:rPr lang="en-US" dirty="0" smtClean="0"/>
              <a:t>is </a:t>
            </a:r>
            <a:r>
              <a:rPr lang="en-US" b="1" dirty="0" smtClean="0">
                <a:solidFill>
                  <a:srgbClr val="0000FF"/>
                </a:solidFill>
              </a:rPr>
              <a:t>black</a:t>
            </a:r>
            <a:r>
              <a:rPr lang="en-US" dirty="0" smtClean="0"/>
              <a:t>.</a:t>
            </a:r>
          </a:p>
          <a:p>
            <a:r>
              <a:rPr lang="en-US" b="1" u="sng" dirty="0" smtClean="0"/>
              <a:t>Denote</a:t>
            </a:r>
            <a:r>
              <a:rPr lang="en-US" dirty="0" smtClean="0"/>
              <a:t>: the inserted node as “I”, its parent as “P”, its grandparent as “G”.</a:t>
            </a:r>
          </a:p>
          <a:p>
            <a:r>
              <a:rPr lang="en-US" b="1" u="sng" dirty="0" smtClean="0"/>
              <a:t>Claim</a:t>
            </a:r>
            <a:r>
              <a:rPr lang="en-US" dirty="0" smtClean="0"/>
              <a:t>: in the old tree, “P” is a leaf, i.e., has no children.</a:t>
            </a:r>
          </a:p>
        </p:txBody>
      </p:sp>
      <p:grpSp>
        <p:nvGrpSpPr>
          <p:cNvPr id="34" name="Group 33"/>
          <p:cNvGrpSpPr/>
          <p:nvPr/>
        </p:nvGrpSpPr>
        <p:grpSpPr>
          <a:xfrm>
            <a:off x="6096000" y="4584319"/>
            <a:ext cx="2465038" cy="1934665"/>
            <a:chOff x="1168200" y="4343400"/>
            <a:chExt cx="2465038" cy="1934665"/>
          </a:xfrm>
        </p:grpSpPr>
        <p:grpSp>
          <p:nvGrpSpPr>
            <p:cNvPr id="28" name="Group 27"/>
            <p:cNvGrpSpPr/>
            <p:nvPr/>
          </p:nvGrpSpPr>
          <p:grpSpPr>
            <a:xfrm>
              <a:off x="1168200" y="4343400"/>
              <a:ext cx="1487663" cy="1905000"/>
              <a:chOff x="1168200" y="4343400"/>
              <a:chExt cx="1487663" cy="1905000"/>
            </a:xfrm>
          </p:grpSpPr>
          <p:grpSp>
            <p:nvGrpSpPr>
              <p:cNvPr id="24" name="Group 23"/>
              <p:cNvGrpSpPr/>
              <p:nvPr/>
            </p:nvGrpSpPr>
            <p:grpSpPr>
              <a:xfrm>
                <a:off x="1512863" y="4343400"/>
                <a:ext cx="1143000" cy="1195652"/>
                <a:chOff x="2905992" y="4290748"/>
                <a:chExt cx="1143000" cy="1195652"/>
              </a:xfrm>
            </p:grpSpPr>
            <p:sp>
              <p:nvSpPr>
                <p:cNvPr id="8" name="Oval 7"/>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15" name="Straight Connector 14"/>
                <p:cNvCxnSpPr>
                  <a:stCxn id="8" idx="3"/>
                  <a:endCxn id="16"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17" name="Oval 1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8" name="Straight Connector 17"/>
                <p:cNvCxnSpPr>
                  <a:stCxn id="8" idx="5"/>
                  <a:endCxn id="17"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20"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cxnSp>
          <p:nvCxnSpPr>
            <p:cNvPr id="30" name="Straight Arrow Connector 29"/>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44487" y="5816400"/>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spTree>
    <p:extLst>
      <p:ext uri="{BB962C8B-B14F-4D97-AF65-F5344CB8AC3E}">
        <p14:creationId xmlns:p14="http://schemas.microsoft.com/office/powerpoint/2010/main" val="40883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arn(inVertic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lstStyle/>
          <a:p>
            <a:r>
              <a:rPr lang="en-US" b="1" u="sng" dirty="0"/>
              <a:t>Assume</a:t>
            </a:r>
            <a:r>
              <a:rPr lang="en-US" dirty="0"/>
              <a:t>: </a:t>
            </a:r>
            <a:r>
              <a:rPr lang="en-US" dirty="0" smtClean="0"/>
              <a:t>the parent “P” </a:t>
            </a:r>
            <a:r>
              <a:rPr lang="en-US" dirty="0"/>
              <a:t>is the </a:t>
            </a:r>
            <a:r>
              <a:rPr lang="en-US" b="1" dirty="0">
                <a:solidFill>
                  <a:srgbClr val="C00000"/>
                </a:solidFill>
              </a:rPr>
              <a:t>left child</a:t>
            </a:r>
            <a:r>
              <a:rPr lang="en-US" dirty="0"/>
              <a:t> of </a:t>
            </a:r>
            <a:r>
              <a:rPr lang="en-US" dirty="0" smtClean="0"/>
              <a:t>the grandparent “G”.</a:t>
            </a:r>
            <a:endParaRPr lang="en-US" dirty="0"/>
          </a:p>
          <a:p>
            <a:pPr lvl="1"/>
            <a:r>
              <a:rPr lang="en-US" dirty="0"/>
              <a:t>The “right child” case is </a:t>
            </a:r>
            <a:r>
              <a:rPr lang="en-US" b="1" dirty="0">
                <a:solidFill>
                  <a:srgbClr val="C00000"/>
                </a:solidFill>
              </a:rPr>
              <a:t>symmetric</a:t>
            </a:r>
            <a:r>
              <a:rPr lang="en-US" dirty="0"/>
              <a:t>.</a:t>
            </a:r>
          </a:p>
          <a:p>
            <a:r>
              <a:rPr lang="en-US" b="1" u="sng" dirty="0" smtClean="0"/>
              <a:t>Denote</a:t>
            </a:r>
            <a:r>
              <a:rPr lang="en-US" dirty="0" smtClean="0"/>
              <a:t>: </a:t>
            </a:r>
            <a:r>
              <a:rPr lang="en-US" dirty="0"/>
              <a:t>the right child of the grandparent to be Q</a:t>
            </a:r>
            <a:r>
              <a:rPr lang="en-US" dirty="0" smtClean="0"/>
              <a:t>.</a:t>
            </a:r>
          </a:p>
          <a:p>
            <a:r>
              <a:rPr lang="en-US" b="1" u="sng" dirty="0" smtClean="0"/>
              <a:t>Claim</a:t>
            </a:r>
            <a:r>
              <a:rPr lang="en-US" dirty="0" smtClean="0"/>
              <a:t>: Q is either a red leaf or a NULL.</a:t>
            </a:r>
          </a:p>
          <a:p>
            <a:pPr lvl="1"/>
            <a:r>
              <a:rPr lang="en-US" dirty="0" smtClean="0"/>
              <a:t>Why?</a:t>
            </a:r>
            <a:endParaRPr lang="en-US" dirty="0"/>
          </a:p>
          <a:p>
            <a:endParaRPr lang="en-US" dirty="0" smtClean="0"/>
          </a:p>
          <a:p>
            <a:endParaRPr lang="en-US" dirty="0"/>
          </a:p>
        </p:txBody>
      </p:sp>
      <p:grpSp>
        <p:nvGrpSpPr>
          <p:cNvPr id="5" name="Group 4"/>
          <p:cNvGrpSpPr/>
          <p:nvPr/>
        </p:nvGrpSpPr>
        <p:grpSpPr>
          <a:xfrm>
            <a:off x="3783362" y="3922391"/>
            <a:ext cx="2465038" cy="1934665"/>
            <a:chOff x="1168200" y="4343400"/>
            <a:chExt cx="2465038" cy="1934665"/>
          </a:xfrm>
        </p:grpSpPr>
        <p:grpSp>
          <p:nvGrpSpPr>
            <p:cNvPr id="6" name="Group 5"/>
            <p:cNvGrpSpPr/>
            <p:nvPr/>
          </p:nvGrpSpPr>
          <p:grpSpPr>
            <a:xfrm>
              <a:off x="1168200" y="4343400"/>
              <a:ext cx="1487663" cy="1905000"/>
              <a:chOff x="1168200" y="4343400"/>
              <a:chExt cx="1487663" cy="1905000"/>
            </a:xfrm>
          </p:grpSpPr>
          <p:grpSp>
            <p:nvGrpSpPr>
              <p:cNvPr id="9" name="Group 8"/>
              <p:cNvGrpSpPr/>
              <p:nvPr/>
            </p:nvGrpSpPr>
            <p:grpSpPr>
              <a:xfrm>
                <a:off x="1512863" y="4343400"/>
                <a:ext cx="1143000" cy="1195652"/>
                <a:chOff x="2905992" y="4290748"/>
                <a:chExt cx="1143000" cy="1195652"/>
              </a:xfrm>
            </p:grpSpPr>
            <p:sp>
              <p:nvSpPr>
                <p:cNvPr id="12" name="Oval 11"/>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13" name="Straight Connector 12"/>
                <p:cNvCxnSpPr>
                  <a:stCxn id="12" idx="3"/>
                  <a:endCxn id="14"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6" name="Straight Connector 15"/>
                <p:cNvCxnSpPr>
                  <a:stCxn id="12" idx="5"/>
                  <a:endCxn id="15"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endCxn id="11"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cxnSp>
          <p:nvCxnSpPr>
            <p:cNvPr id="7" name="Straight Arrow Connector 6"/>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816400"/>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spTree>
    <p:extLst>
      <p:ext uri="{BB962C8B-B14F-4D97-AF65-F5344CB8AC3E}">
        <p14:creationId xmlns:p14="http://schemas.microsoft.com/office/powerpoint/2010/main" val="2200018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smtClean="0"/>
              <a:t>Red-black </a:t>
            </a:r>
            <a:r>
              <a:rPr lang="en-US" dirty="0"/>
              <a:t>Trees: Basics</a:t>
            </a:r>
          </a:p>
          <a:p>
            <a:endParaRPr lang="en-US" dirty="0"/>
          </a:p>
          <a:p>
            <a:r>
              <a:rPr lang="en-US" dirty="0" smtClean="0"/>
              <a:t>Red-black </a:t>
            </a:r>
            <a:r>
              <a:rPr lang="en-US" dirty="0"/>
              <a:t>Trees: Insertion</a:t>
            </a:r>
          </a:p>
          <a:p>
            <a:endParaRPr lang="en-US" dirty="0"/>
          </a:p>
        </p:txBody>
      </p:sp>
    </p:spTree>
    <p:extLst>
      <p:ext uri="{BB962C8B-B14F-4D97-AF65-F5344CB8AC3E}">
        <p14:creationId xmlns:p14="http://schemas.microsoft.com/office/powerpoint/2010/main" val="2522194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dirty="0" smtClean="0"/>
              <a:t>Three </a:t>
            </a:r>
            <a:r>
              <a:rPr lang="en-US" dirty="0"/>
              <a:t>cases:</a:t>
            </a:r>
          </a:p>
          <a:p>
            <a:pPr marL="320040" lvl="1" indent="0">
              <a:buNone/>
            </a:pPr>
            <a:r>
              <a:rPr lang="en-US" dirty="0" smtClean="0"/>
              <a:t>1. Q </a:t>
            </a:r>
            <a:r>
              <a:rPr lang="en-US" dirty="0"/>
              <a:t>is a </a:t>
            </a:r>
            <a:r>
              <a:rPr lang="en-US" b="1" dirty="0">
                <a:solidFill>
                  <a:srgbClr val="C00000"/>
                </a:solidFill>
              </a:rPr>
              <a:t>red </a:t>
            </a:r>
            <a:r>
              <a:rPr lang="en-US" b="1" dirty="0" smtClean="0">
                <a:solidFill>
                  <a:srgbClr val="C00000"/>
                </a:solidFill>
              </a:rPr>
              <a:t>leaf</a:t>
            </a:r>
            <a:r>
              <a:rPr lang="en-US" dirty="0" smtClean="0"/>
              <a:t>.                       2. Q </a:t>
            </a:r>
            <a:r>
              <a:rPr lang="en-US" dirty="0"/>
              <a:t>is empty; I is P’s </a:t>
            </a:r>
            <a:r>
              <a:rPr lang="en-US" b="1" dirty="0">
                <a:solidFill>
                  <a:srgbClr val="0000FF"/>
                </a:solidFill>
              </a:rPr>
              <a:t>left</a:t>
            </a:r>
            <a:r>
              <a:rPr lang="en-US" dirty="0">
                <a:solidFill>
                  <a:srgbClr val="0000FF"/>
                </a:solidFill>
              </a:rPr>
              <a:t> </a:t>
            </a:r>
            <a:r>
              <a:rPr lang="en-US" dirty="0"/>
              <a:t>child.</a:t>
            </a:r>
          </a:p>
          <a:p>
            <a:pPr lvl="1"/>
            <a:endParaRPr lang="en-US" dirty="0" smtClean="0"/>
          </a:p>
          <a:p>
            <a:pPr lvl="1"/>
            <a:endParaRPr lang="en-US" dirty="0" smtClean="0"/>
          </a:p>
          <a:p>
            <a:pPr lvl="1"/>
            <a:endParaRPr lang="en-US" dirty="0"/>
          </a:p>
          <a:p>
            <a:pPr lvl="1"/>
            <a:endParaRPr lang="en-US" dirty="0" smtClean="0"/>
          </a:p>
          <a:p>
            <a:pPr marL="320040" lvl="1" indent="0">
              <a:buNone/>
            </a:pPr>
            <a:endParaRPr lang="en-US" dirty="0" smtClean="0"/>
          </a:p>
          <a:p>
            <a:pPr marL="320040" lvl="1" indent="0">
              <a:buNone/>
            </a:pPr>
            <a:r>
              <a:rPr lang="en-US" dirty="0" smtClean="0"/>
              <a:t>3. Q </a:t>
            </a:r>
            <a:r>
              <a:rPr lang="en-US" dirty="0"/>
              <a:t>is empty; I is P’s </a:t>
            </a:r>
            <a:r>
              <a:rPr lang="en-US" b="1" dirty="0" smtClean="0">
                <a:solidFill>
                  <a:srgbClr val="0000FF"/>
                </a:solidFill>
              </a:rPr>
              <a:t>right</a:t>
            </a:r>
            <a:r>
              <a:rPr lang="en-US" dirty="0" smtClean="0">
                <a:solidFill>
                  <a:srgbClr val="0000FF"/>
                </a:solidFill>
              </a:rPr>
              <a:t> </a:t>
            </a:r>
            <a:r>
              <a:rPr lang="en-US" dirty="0" smtClean="0"/>
              <a:t>child</a:t>
            </a:r>
            <a:r>
              <a:rPr lang="en-US" dirty="0"/>
              <a:t>.</a:t>
            </a:r>
          </a:p>
          <a:p>
            <a:pPr lvl="1"/>
            <a:endParaRPr lang="en-US" dirty="0"/>
          </a:p>
          <a:p>
            <a:endParaRPr lang="en-US" dirty="0"/>
          </a:p>
        </p:txBody>
      </p:sp>
      <p:grpSp>
        <p:nvGrpSpPr>
          <p:cNvPr id="17" name="Group 16"/>
          <p:cNvGrpSpPr/>
          <p:nvPr/>
        </p:nvGrpSpPr>
        <p:grpSpPr>
          <a:xfrm>
            <a:off x="1600200" y="2535335"/>
            <a:ext cx="2465038" cy="1579465"/>
            <a:chOff x="1168200" y="4547267"/>
            <a:chExt cx="2465038" cy="1579465"/>
          </a:xfrm>
        </p:grpSpPr>
        <p:grpSp>
          <p:nvGrpSpPr>
            <p:cNvPr id="18" name="Group 17"/>
            <p:cNvGrpSpPr/>
            <p:nvPr/>
          </p:nvGrpSpPr>
          <p:grpSpPr>
            <a:xfrm>
              <a:off x="1168200" y="4547267"/>
              <a:ext cx="1384294" cy="1575000"/>
              <a:chOff x="1168200" y="4547267"/>
              <a:chExt cx="1384294" cy="1575000"/>
            </a:xfrm>
          </p:grpSpPr>
          <p:grpSp>
            <p:nvGrpSpPr>
              <p:cNvPr id="21" name="Group 20"/>
              <p:cNvGrpSpPr/>
              <p:nvPr/>
            </p:nvGrpSpPr>
            <p:grpSpPr>
              <a:xfrm>
                <a:off x="1512863" y="4547267"/>
                <a:ext cx="1039631" cy="991785"/>
                <a:chOff x="2905992" y="4494615"/>
                <a:chExt cx="1039631"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25" name="Straight Connector 24"/>
                <p:cNvCxnSpPr>
                  <a:stCxn id="24" idx="3"/>
                  <a:endCxn id="26"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27" name="Oval 2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28" name="Straight Connector 27"/>
                <p:cNvCxnSpPr>
                  <a:stCxn id="24" idx="5"/>
                  <a:endCxn id="27"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7"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cxnSp>
          <p:nvCxnSpPr>
            <p:cNvPr id="19" name="Straight Arrow Connector 18"/>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44487" y="5665067"/>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grpSp>
        <p:nvGrpSpPr>
          <p:cNvPr id="29" name="Group 28"/>
          <p:cNvGrpSpPr/>
          <p:nvPr/>
        </p:nvGrpSpPr>
        <p:grpSpPr>
          <a:xfrm>
            <a:off x="5740898" y="2493990"/>
            <a:ext cx="2465038" cy="1579465"/>
            <a:chOff x="1168200" y="4547267"/>
            <a:chExt cx="2465038" cy="1579465"/>
          </a:xfrm>
        </p:grpSpPr>
        <p:grpSp>
          <p:nvGrpSpPr>
            <p:cNvPr id="30" name="Group 29"/>
            <p:cNvGrpSpPr/>
            <p:nvPr/>
          </p:nvGrpSpPr>
          <p:grpSpPr>
            <a:xfrm>
              <a:off x="1168200" y="4547267"/>
              <a:ext cx="1106663" cy="1575000"/>
              <a:chOff x="1168200" y="4547267"/>
              <a:chExt cx="1106663" cy="1575000"/>
            </a:xfrm>
          </p:grpSpPr>
          <p:grpSp>
            <p:nvGrpSpPr>
              <p:cNvPr id="33" name="Group 32"/>
              <p:cNvGrpSpPr/>
              <p:nvPr/>
            </p:nvGrpSpPr>
            <p:grpSpPr>
              <a:xfrm>
                <a:off x="1512863" y="4547267"/>
                <a:ext cx="762000" cy="991785"/>
                <a:chOff x="2905992" y="4494615"/>
                <a:chExt cx="762000" cy="991785"/>
              </a:xfrm>
            </p:grpSpPr>
            <p:sp>
              <p:nvSpPr>
                <p:cNvPr id="36" name="Oval 35"/>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39" name="Oval 38"/>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40" name="Straight Connector 39"/>
                <p:cNvCxnSpPr>
                  <a:stCxn id="36" idx="5"/>
                  <a:endCxn id="39"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a:stCxn id="39" idx="5"/>
                <a:endCxn id="35"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cxnSp>
          <p:nvCxnSpPr>
            <p:cNvPr id="31" name="Straight Arrow Connector 30"/>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44487" y="5665067"/>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grpSp>
        <p:nvGrpSpPr>
          <p:cNvPr id="54" name="Group 53"/>
          <p:cNvGrpSpPr/>
          <p:nvPr/>
        </p:nvGrpSpPr>
        <p:grpSpPr>
          <a:xfrm>
            <a:off x="1883198" y="4953000"/>
            <a:ext cx="2886853" cy="1538434"/>
            <a:chOff x="4251585" y="4953000"/>
            <a:chExt cx="2886853" cy="1538434"/>
          </a:xfrm>
        </p:grpSpPr>
        <p:sp>
          <p:nvSpPr>
            <p:cNvPr id="48" name="Oval 47"/>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49" name="Oval 48"/>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50" name="Straight Connector 49"/>
            <p:cNvCxnSpPr>
              <a:stCxn id="48" idx="5"/>
              <a:endCxn id="49"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3"/>
              <a:endCxn id="47"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51" name="Group 50"/>
            <p:cNvGrpSpPr/>
            <p:nvPr/>
          </p:nvGrpSpPr>
          <p:grpSpPr>
            <a:xfrm>
              <a:off x="5181600" y="6029769"/>
              <a:ext cx="1956838" cy="461665"/>
              <a:chOff x="4415122" y="6029769"/>
              <a:chExt cx="1956838" cy="461665"/>
            </a:xfrm>
          </p:grpSpPr>
          <p:cxnSp>
            <p:nvCxnSpPr>
              <p:cNvPr id="43" name="Straight Arrow Connector 42"/>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83209" y="6029769"/>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grpSp>
    </p:spTree>
    <p:extLst>
      <p:ext uri="{BB962C8B-B14F-4D97-AF65-F5344CB8AC3E}">
        <p14:creationId xmlns:p14="http://schemas.microsoft.com/office/powerpoint/2010/main" val="3856351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sp>
        <p:nvSpPr>
          <p:cNvPr id="4" name="Content Placeholder 3"/>
          <p:cNvSpPr>
            <a:spLocks noGrp="1"/>
          </p:cNvSpPr>
          <p:nvPr>
            <p:ph sz="quarter" idx="1"/>
          </p:nvPr>
        </p:nvSpPr>
        <p:spPr/>
        <p:txBody>
          <a:bodyPr/>
          <a:lstStyle/>
          <a:p>
            <a:r>
              <a:rPr lang="en-US" dirty="0" smtClean="0"/>
              <a:t>Case 1: </a:t>
            </a:r>
            <a:r>
              <a:rPr lang="en-US" dirty="0"/>
              <a:t>Q is a </a:t>
            </a:r>
            <a:r>
              <a:rPr lang="en-US" b="1" dirty="0">
                <a:solidFill>
                  <a:srgbClr val="C00000"/>
                </a:solidFill>
              </a:rPr>
              <a:t>red leaf</a:t>
            </a:r>
            <a:r>
              <a:rPr lang="en-US" dirty="0"/>
              <a:t>. </a:t>
            </a:r>
          </a:p>
        </p:txBody>
      </p:sp>
      <p:grpSp>
        <p:nvGrpSpPr>
          <p:cNvPr id="5" name="Group 4"/>
          <p:cNvGrpSpPr/>
          <p:nvPr/>
        </p:nvGrpSpPr>
        <p:grpSpPr>
          <a:xfrm>
            <a:off x="1411079" y="2314870"/>
            <a:ext cx="2465038" cy="1579465"/>
            <a:chOff x="1168200" y="4547267"/>
            <a:chExt cx="2465038" cy="1579465"/>
          </a:xfrm>
        </p:grpSpPr>
        <p:grpSp>
          <p:nvGrpSpPr>
            <p:cNvPr id="6" name="Group 5"/>
            <p:cNvGrpSpPr/>
            <p:nvPr/>
          </p:nvGrpSpPr>
          <p:grpSpPr>
            <a:xfrm>
              <a:off x="1168200" y="4547267"/>
              <a:ext cx="1384294" cy="1575000"/>
              <a:chOff x="1168200" y="4547267"/>
              <a:chExt cx="1384294" cy="1575000"/>
            </a:xfrm>
          </p:grpSpPr>
          <p:grpSp>
            <p:nvGrpSpPr>
              <p:cNvPr id="9" name="Group 8"/>
              <p:cNvGrpSpPr/>
              <p:nvPr/>
            </p:nvGrpSpPr>
            <p:grpSpPr>
              <a:xfrm>
                <a:off x="1512863" y="4547267"/>
                <a:ext cx="1039631" cy="991785"/>
                <a:chOff x="2905992" y="4494615"/>
                <a:chExt cx="1039631"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13" name="Straight Connector 12"/>
                <p:cNvCxnSpPr>
                  <a:stCxn id="12" idx="3"/>
                  <a:endCxn id="14"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6" name="Straight Connector 15"/>
                <p:cNvCxnSpPr>
                  <a:stCxn id="12" idx="5"/>
                  <a:endCxn id="1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5"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sp>
        <p:nvSpPr>
          <p:cNvPr id="17" name="Right Arrow 16"/>
          <p:cNvSpPr/>
          <p:nvPr/>
        </p:nvSpPr>
        <p:spPr>
          <a:xfrm>
            <a:off x="3849154" y="268073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31" name="Group 30"/>
          <p:cNvGrpSpPr/>
          <p:nvPr/>
        </p:nvGrpSpPr>
        <p:grpSpPr>
          <a:xfrm>
            <a:off x="6248400" y="2234205"/>
            <a:ext cx="2465038" cy="1579465"/>
            <a:chOff x="6248400" y="2234205"/>
            <a:chExt cx="2465038" cy="1579465"/>
          </a:xfrm>
        </p:grpSpPr>
        <p:sp>
          <p:nvSpPr>
            <p:cNvPr id="25" name="Oval 24"/>
            <p:cNvSpPr/>
            <p:nvPr/>
          </p:nvSpPr>
          <p:spPr>
            <a:xfrm flipH="1">
              <a:off x="6923063" y="2234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291798" y="260294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7200694" y="279233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593063" y="279399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809063" y="260294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5"/>
              <a:endCxn id="24" idx="0"/>
            </p:cNvCxnSpPr>
            <p:nvPr/>
          </p:nvCxnSpPr>
          <p:spPr>
            <a:xfrm flipH="1">
              <a:off x="6464400" y="316272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6248400" y="3377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30" name="Group 29"/>
            <p:cNvGrpSpPr/>
            <p:nvPr/>
          </p:nvGrpSpPr>
          <p:grpSpPr>
            <a:xfrm>
              <a:off x="6756600" y="3352005"/>
              <a:ext cx="1956838" cy="461665"/>
              <a:chOff x="6756600" y="3352005"/>
              <a:chExt cx="1956838" cy="461665"/>
            </a:xfrm>
          </p:grpSpPr>
          <p:cxnSp>
            <p:nvCxnSpPr>
              <p:cNvPr id="20" name="Straight Arrow Connector 19"/>
              <p:cNvCxnSpPr/>
              <p:nvPr/>
            </p:nvCxnSpPr>
            <p:spPr>
              <a:xfrm flipH="1">
                <a:off x="6756600" y="358060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24687" y="3352005"/>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grpSp>
      <p:sp>
        <p:nvSpPr>
          <p:cNvPr id="32" name="TextBox 31"/>
          <p:cNvSpPr txBox="1"/>
          <p:nvPr/>
        </p:nvSpPr>
        <p:spPr>
          <a:xfrm>
            <a:off x="5773593" y="4045803"/>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May </a:t>
            </a:r>
            <a:r>
              <a:rPr lang="en-US" sz="2400" b="1" dirty="0" err="1" smtClean="0">
                <a:solidFill>
                  <a:srgbClr val="0000FF"/>
                </a:solidFill>
              </a:rPr>
              <a:t>recurse</a:t>
            </a:r>
            <a:r>
              <a:rPr lang="en-US" sz="2400" dirty="0" smtClean="0"/>
              <a:t>, since G’s </a:t>
            </a:r>
            <a:br>
              <a:rPr lang="en-US" sz="2400" dirty="0" smtClean="0"/>
            </a:br>
            <a:r>
              <a:rPr lang="en-US" sz="2400" dirty="0" smtClean="0"/>
              <a:t>parent may be red.</a:t>
            </a:r>
            <a:endParaRPr lang="en-US" sz="2400" dirty="0"/>
          </a:p>
        </p:txBody>
      </p:sp>
    </p:spTree>
    <p:extLst>
      <p:ext uri="{BB962C8B-B14F-4D97-AF65-F5344CB8AC3E}">
        <p14:creationId xmlns:p14="http://schemas.microsoft.com/office/powerpoint/2010/main" val="82925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smtClean="0"/>
              <a:t>Case 2: Q </a:t>
            </a:r>
            <a:r>
              <a:rPr lang="en-US" sz="2600" dirty="0"/>
              <a:t>is empty; I is P’s </a:t>
            </a:r>
            <a:r>
              <a:rPr lang="en-US" sz="2600" b="1" dirty="0">
                <a:solidFill>
                  <a:srgbClr val="0000FF"/>
                </a:solidFill>
              </a:rPr>
              <a:t>left</a:t>
            </a:r>
            <a:r>
              <a:rPr lang="en-US" sz="2600" dirty="0">
                <a:solidFill>
                  <a:srgbClr val="0000FF"/>
                </a:solidFill>
              </a:rPr>
              <a:t> </a:t>
            </a:r>
            <a:r>
              <a:rPr lang="en-US" sz="2600" dirty="0"/>
              <a:t>child.</a:t>
            </a:r>
          </a:p>
          <a:p>
            <a:endParaRPr lang="en-US" dirty="0"/>
          </a:p>
        </p:txBody>
      </p:sp>
      <p:grpSp>
        <p:nvGrpSpPr>
          <p:cNvPr id="5" name="Group 4"/>
          <p:cNvGrpSpPr/>
          <p:nvPr/>
        </p:nvGrpSpPr>
        <p:grpSpPr>
          <a:xfrm>
            <a:off x="1066800" y="2259577"/>
            <a:ext cx="2465038" cy="1579465"/>
            <a:chOff x="1168200" y="4547267"/>
            <a:chExt cx="2465038" cy="1579465"/>
          </a:xfrm>
        </p:grpSpPr>
        <p:grpSp>
          <p:nvGrpSpPr>
            <p:cNvPr id="6" name="Group 5"/>
            <p:cNvGrpSpPr/>
            <p:nvPr/>
          </p:nvGrpSpPr>
          <p:grpSpPr>
            <a:xfrm>
              <a:off x="1168200" y="4547267"/>
              <a:ext cx="1106663" cy="1575000"/>
              <a:chOff x="1168200" y="4547267"/>
              <a:chExt cx="1106663" cy="1575000"/>
            </a:xfrm>
          </p:grpSpPr>
          <p:grpSp>
            <p:nvGrpSpPr>
              <p:cNvPr id="9" name="Group 8"/>
              <p:cNvGrpSpPr/>
              <p:nvPr/>
            </p:nvGrpSpPr>
            <p:grpSpPr>
              <a:xfrm>
                <a:off x="1512863" y="4547267"/>
                <a:ext cx="762000" cy="991785"/>
                <a:chOff x="2905992" y="4494615"/>
                <a:chExt cx="762000"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13" name="Oval 12"/>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4" name="Straight Connector 13"/>
                <p:cNvCxnSpPr>
                  <a:stCxn id="12" idx="5"/>
                  <a:endCxn id="13"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3"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sp>
        <p:nvSpPr>
          <p:cNvPr id="15" name="Right Arrow 14"/>
          <p:cNvSpPr/>
          <p:nvPr/>
        </p:nvSpPr>
        <p:spPr>
          <a:xfrm>
            <a:off x="3352800" y="259080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grpSp>
        <p:nvGrpSpPr>
          <p:cNvPr id="29" name="Group 28"/>
          <p:cNvGrpSpPr/>
          <p:nvPr/>
        </p:nvGrpSpPr>
        <p:grpSpPr>
          <a:xfrm>
            <a:off x="5943935" y="2438400"/>
            <a:ext cx="1219200" cy="1093854"/>
            <a:chOff x="5943935" y="2594881"/>
            <a:chExt cx="1219200" cy="1093854"/>
          </a:xfrm>
        </p:grpSpPr>
        <p:sp>
          <p:nvSpPr>
            <p:cNvPr id="23" name="Oval 2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24" name="Oval 2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25" name="Straight Connector 24"/>
            <p:cNvCxnSpPr>
              <a:stCxn id="23" idx="0"/>
              <a:endCxn id="2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4" idx="5"/>
              <a:endCxn id="22"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grpSp>
        <p:nvGrpSpPr>
          <p:cNvPr id="33" name="Group 32"/>
          <p:cNvGrpSpPr/>
          <p:nvPr/>
        </p:nvGrpSpPr>
        <p:grpSpPr>
          <a:xfrm>
            <a:off x="6279965" y="3810000"/>
            <a:ext cx="1996757" cy="978408"/>
            <a:chOff x="6279965" y="3915594"/>
            <a:chExt cx="1996757" cy="978408"/>
          </a:xfrm>
        </p:grpSpPr>
        <p:sp>
          <p:nvSpPr>
            <p:cNvPr id="31" name="Down Arrow 30"/>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858000" y="4114800"/>
              <a:ext cx="1418722" cy="461665"/>
            </a:xfrm>
            <a:prstGeom prst="rect">
              <a:avLst/>
            </a:prstGeom>
            <a:noFill/>
          </p:spPr>
          <p:txBody>
            <a:bodyPr wrap="none" rtlCol="0">
              <a:spAutoFit/>
            </a:bodyPr>
            <a:lstStyle/>
            <a:p>
              <a:r>
                <a:rPr lang="en-US" sz="2400" dirty="0" smtClean="0"/>
                <a:t>Recoloring</a:t>
              </a:r>
              <a:endParaRPr lang="en-US" sz="2400" dirty="0"/>
            </a:p>
          </p:txBody>
        </p:sp>
      </p:grpSp>
      <p:grpSp>
        <p:nvGrpSpPr>
          <p:cNvPr id="40" name="Group 39"/>
          <p:cNvGrpSpPr/>
          <p:nvPr/>
        </p:nvGrpSpPr>
        <p:grpSpPr>
          <a:xfrm>
            <a:off x="6019800" y="5105400"/>
            <a:ext cx="1219200" cy="1093854"/>
            <a:chOff x="5997482" y="5181600"/>
            <a:chExt cx="1219200" cy="1093854"/>
          </a:xfrm>
        </p:grpSpPr>
        <p:sp>
          <p:nvSpPr>
            <p:cNvPr id="35" name="Oval 34"/>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6" name="Oval 35"/>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7" name="Straight Connector 36"/>
            <p:cNvCxnSpPr>
              <a:stCxn id="35" idx="0"/>
              <a:endCxn id="36"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5"/>
              <a:endCxn id="39"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sp>
        <p:nvSpPr>
          <p:cNvPr id="42" name="TextBox 41"/>
          <p:cNvSpPr txBox="1"/>
          <p:nvPr/>
        </p:nvSpPr>
        <p:spPr>
          <a:xfrm>
            <a:off x="3337560" y="5321400"/>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Done! All properties</a:t>
            </a:r>
            <a:br>
              <a:rPr lang="en-US" sz="2400" dirty="0" smtClean="0"/>
            </a:br>
            <a:r>
              <a:rPr lang="en-US" sz="2400" dirty="0" smtClean="0"/>
              <a:t>restored. (Why?)</a:t>
            </a:r>
          </a:p>
        </p:txBody>
      </p:sp>
    </p:spTree>
    <p:extLst>
      <p:ext uri="{BB962C8B-B14F-4D97-AF65-F5344CB8AC3E}">
        <p14:creationId xmlns:p14="http://schemas.microsoft.com/office/powerpoint/2010/main" val="4091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a:t>
            </a:r>
            <a:r>
              <a:rPr lang="en-US" sz="2600" dirty="0" smtClean="0"/>
              <a:t>3: </a:t>
            </a:r>
            <a:r>
              <a:rPr lang="en-US" sz="2600" dirty="0"/>
              <a:t>Q is empty; I is P’s </a:t>
            </a:r>
            <a:r>
              <a:rPr lang="en-US" sz="2600" b="1" dirty="0" smtClean="0">
                <a:solidFill>
                  <a:srgbClr val="0000FF"/>
                </a:solidFill>
              </a:rPr>
              <a:t>right</a:t>
            </a:r>
            <a:r>
              <a:rPr lang="en-US" sz="2600" dirty="0" smtClean="0">
                <a:solidFill>
                  <a:srgbClr val="0000FF"/>
                </a:solidFill>
              </a:rPr>
              <a:t> </a:t>
            </a:r>
            <a:r>
              <a:rPr lang="en-US" sz="2600" dirty="0"/>
              <a:t>child.</a:t>
            </a:r>
          </a:p>
          <a:p>
            <a:endParaRPr lang="en-US" dirty="0"/>
          </a:p>
        </p:txBody>
      </p:sp>
      <p:grpSp>
        <p:nvGrpSpPr>
          <p:cNvPr id="5" name="Group 4"/>
          <p:cNvGrpSpPr/>
          <p:nvPr/>
        </p:nvGrpSpPr>
        <p:grpSpPr>
          <a:xfrm>
            <a:off x="1382189" y="2209800"/>
            <a:ext cx="2886853" cy="1538434"/>
            <a:chOff x="4251585" y="4953000"/>
            <a:chExt cx="2886853" cy="1538434"/>
          </a:xfrm>
        </p:grpSpPr>
        <p:sp>
          <p:nvSpPr>
            <p:cNvPr id="6" name="Oval 5"/>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7" name="Oval 6"/>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8" name="Straight Connector 7"/>
            <p:cNvCxnSpPr>
              <a:stCxn id="6" idx="5"/>
              <a:endCxn id="7"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10"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11" name="Group 10"/>
            <p:cNvGrpSpPr/>
            <p:nvPr/>
          </p:nvGrpSpPr>
          <p:grpSpPr>
            <a:xfrm>
              <a:off x="5181600" y="6029769"/>
              <a:ext cx="1956838" cy="461665"/>
              <a:chOff x="4415122" y="6029769"/>
              <a:chExt cx="1956838" cy="461665"/>
            </a:xfrm>
          </p:grpSpPr>
          <p:cxnSp>
            <p:nvCxnSpPr>
              <p:cNvPr id="12" name="Straight Arrow Connector 11"/>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83209" y="6029769"/>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grpSp>
      </p:grpSp>
      <p:sp>
        <p:nvSpPr>
          <p:cNvPr id="15" name="Trapezoid 14"/>
          <p:cNvSpPr/>
          <p:nvPr/>
        </p:nvSpPr>
        <p:spPr>
          <a:xfrm>
            <a:off x="1031005" y="2641800"/>
            <a:ext cx="1241198" cy="1244400"/>
          </a:xfrm>
          <a:prstGeom prst="trapezoid">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084337" y="2559845"/>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Left Rotation</a:t>
            </a:r>
            <a:endParaRPr lang="en-US" sz="2400" dirty="0"/>
          </a:p>
        </p:txBody>
      </p:sp>
      <p:grpSp>
        <p:nvGrpSpPr>
          <p:cNvPr id="18" name="Group 17"/>
          <p:cNvGrpSpPr/>
          <p:nvPr/>
        </p:nvGrpSpPr>
        <p:grpSpPr>
          <a:xfrm>
            <a:off x="5522737" y="2209800"/>
            <a:ext cx="1106663" cy="1575000"/>
            <a:chOff x="1168200" y="4547267"/>
            <a:chExt cx="1106663" cy="1575000"/>
          </a:xfrm>
        </p:grpSpPr>
        <p:grpSp>
          <p:nvGrpSpPr>
            <p:cNvPr id="21" name="Group 20"/>
            <p:cNvGrpSpPr/>
            <p:nvPr/>
          </p:nvGrpSpPr>
          <p:grpSpPr>
            <a:xfrm>
              <a:off x="1512863" y="4547267"/>
              <a:ext cx="762000" cy="991785"/>
              <a:chOff x="2905992" y="4494615"/>
              <a:chExt cx="762000"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25" name="Oval 2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26" name="Straight Connector 25"/>
              <p:cNvCxnSpPr>
                <a:stCxn id="24" idx="5"/>
                <a:endCxn id="2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5"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grpSp>
      <p:sp>
        <p:nvSpPr>
          <p:cNvPr id="27" name="TextBox 26"/>
          <p:cNvSpPr txBox="1"/>
          <p:nvPr/>
        </p:nvSpPr>
        <p:spPr>
          <a:xfrm>
            <a:off x="7046742" y="26680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It’s Case 2!</a:t>
            </a:r>
            <a:endParaRPr lang="en-US" sz="2400" dirty="0"/>
          </a:p>
        </p:txBody>
      </p:sp>
      <p:sp>
        <p:nvSpPr>
          <p:cNvPr id="28" name="Right Arrow 27"/>
          <p:cNvSpPr/>
          <p:nvPr/>
        </p:nvSpPr>
        <p:spPr>
          <a:xfrm flipH="1">
            <a:off x="3084337" y="5039267"/>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29" name="Group 28"/>
          <p:cNvGrpSpPr/>
          <p:nvPr/>
        </p:nvGrpSpPr>
        <p:grpSpPr>
          <a:xfrm>
            <a:off x="6279965" y="3810000"/>
            <a:ext cx="1873435" cy="978408"/>
            <a:chOff x="6279965" y="3915594"/>
            <a:chExt cx="1873435" cy="978408"/>
          </a:xfrm>
        </p:grpSpPr>
        <p:sp>
          <p:nvSpPr>
            <p:cNvPr id="30" name="Down Arrow 29"/>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003533" y="3915594"/>
              <a:ext cx="1149867" cy="830997"/>
            </a:xfrm>
            <a:prstGeom prst="rect">
              <a:avLst/>
            </a:prstGeom>
            <a:noFill/>
          </p:spPr>
          <p:txBody>
            <a:bodyPr wrap="none" rtlCol="0">
              <a:spAutoFit/>
            </a:bodyPr>
            <a:lstStyle/>
            <a:p>
              <a:r>
                <a:rPr lang="en-US" sz="2400" dirty="0" smtClean="0"/>
                <a:t>Right</a:t>
              </a:r>
              <a:br>
                <a:rPr lang="en-US" sz="2400" dirty="0" smtClean="0"/>
              </a:br>
              <a:r>
                <a:rPr lang="en-US" sz="2400" dirty="0" smtClean="0"/>
                <a:t>Rotation</a:t>
              </a:r>
              <a:endParaRPr lang="en-US" sz="2400" dirty="0"/>
            </a:p>
          </p:txBody>
        </p:sp>
      </p:grpSp>
      <p:grpSp>
        <p:nvGrpSpPr>
          <p:cNvPr id="32" name="Group 31"/>
          <p:cNvGrpSpPr/>
          <p:nvPr/>
        </p:nvGrpSpPr>
        <p:grpSpPr>
          <a:xfrm>
            <a:off x="5997482" y="4953000"/>
            <a:ext cx="1219200" cy="1093854"/>
            <a:chOff x="5943935" y="2594881"/>
            <a:chExt cx="1219200" cy="1093854"/>
          </a:xfrm>
        </p:grpSpPr>
        <p:sp>
          <p:nvSpPr>
            <p:cNvPr id="33" name="Oval 3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sp>
          <p:nvSpPr>
            <p:cNvPr id="34" name="Oval 3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35" name="Straight Connector 34"/>
            <p:cNvCxnSpPr>
              <a:stCxn id="33" idx="0"/>
              <a:endCxn id="3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grpSp>
      <p:grpSp>
        <p:nvGrpSpPr>
          <p:cNvPr id="38" name="Group 37"/>
          <p:cNvGrpSpPr/>
          <p:nvPr/>
        </p:nvGrpSpPr>
        <p:grpSpPr>
          <a:xfrm>
            <a:off x="1600200" y="4921367"/>
            <a:ext cx="1219200" cy="1093854"/>
            <a:chOff x="5997482" y="5181600"/>
            <a:chExt cx="1219200" cy="1093854"/>
          </a:xfrm>
        </p:grpSpPr>
        <p:sp>
          <p:nvSpPr>
            <p:cNvPr id="39" name="Oval 38"/>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0" name="Oval 39"/>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I</a:t>
              </a:r>
              <a:endParaRPr lang="en-US" sz="2400" dirty="0">
                <a:solidFill>
                  <a:schemeClr val="bg1"/>
                </a:solidFill>
              </a:endParaRPr>
            </a:p>
          </p:txBody>
        </p:sp>
        <p:cxnSp>
          <p:nvCxnSpPr>
            <p:cNvPr id="41" name="Straight Connector 40"/>
            <p:cNvCxnSpPr>
              <a:stCxn id="39" idx="0"/>
              <a:endCxn id="40"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grpSp>
      <p:sp>
        <p:nvSpPr>
          <p:cNvPr id="45" name="TextBox 44"/>
          <p:cNvSpPr txBox="1"/>
          <p:nvPr/>
        </p:nvSpPr>
        <p:spPr>
          <a:xfrm>
            <a:off x="2934570" y="58746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Done! All properties</a:t>
            </a:r>
            <a:br>
              <a:rPr lang="en-US" sz="2400" dirty="0" smtClean="0"/>
            </a:br>
            <a:r>
              <a:rPr lang="en-US" sz="2400" dirty="0" smtClean="0"/>
              <a:t>restored.</a:t>
            </a:r>
          </a:p>
        </p:txBody>
      </p:sp>
    </p:spTree>
    <p:extLst>
      <p:ext uri="{BB962C8B-B14F-4D97-AF65-F5344CB8AC3E}">
        <p14:creationId xmlns:p14="http://schemas.microsoft.com/office/powerpoint/2010/main" val="238071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right)">
                                      <p:cBhvr>
                                        <p:cTn id="38" dur="500"/>
                                        <p:tgtEl>
                                          <p:spTgt spid="28"/>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righ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a:t>
            </a:r>
            <a:r>
              <a:rPr lang="en-US" dirty="0" smtClean="0"/>
              <a:t>Leaf: Summary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p:sp>
        <p:nvSpPr>
          <p:cNvPr id="4" name="Content Placeholder 3"/>
          <p:cNvSpPr>
            <a:spLocks noGrp="1"/>
          </p:cNvSpPr>
          <p:nvPr>
            <p:ph sz="quarter" idx="1"/>
          </p:nvPr>
        </p:nvSpPr>
        <p:spPr/>
        <p:txBody>
          <a:bodyPr/>
          <a:lstStyle/>
          <a:p>
            <a:r>
              <a:rPr lang="en-US" dirty="0" smtClean="0"/>
              <a:t>For Case 2 (</a:t>
            </a:r>
            <a:r>
              <a:rPr lang="en-US" dirty="0"/>
              <a:t>Q is empty; I is P’s </a:t>
            </a:r>
            <a:r>
              <a:rPr lang="en-US" b="1" dirty="0">
                <a:solidFill>
                  <a:srgbClr val="0000FF"/>
                </a:solidFill>
              </a:rPr>
              <a:t>left</a:t>
            </a:r>
            <a:r>
              <a:rPr lang="en-US" dirty="0">
                <a:solidFill>
                  <a:srgbClr val="0000FF"/>
                </a:solidFill>
              </a:rPr>
              <a:t> </a:t>
            </a:r>
            <a:r>
              <a:rPr lang="en-US" dirty="0"/>
              <a:t>child</a:t>
            </a:r>
            <a:r>
              <a:rPr lang="en-US" dirty="0" smtClean="0"/>
              <a:t>) and Case 3 (</a:t>
            </a:r>
            <a:r>
              <a:rPr lang="en-US" dirty="0"/>
              <a:t>Q is empty; I is P’s </a:t>
            </a:r>
            <a:r>
              <a:rPr lang="en-US" b="1" dirty="0" smtClean="0">
                <a:solidFill>
                  <a:srgbClr val="0000FF"/>
                </a:solidFill>
              </a:rPr>
              <a:t>right</a:t>
            </a:r>
            <a:r>
              <a:rPr lang="en-US" dirty="0" smtClean="0">
                <a:solidFill>
                  <a:srgbClr val="0000FF"/>
                </a:solidFill>
              </a:rPr>
              <a:t> </a:t>
            </a:r>
            <a:r>
              <a:rPr lang="en-US" dirty="0"/>
              <a:t>child</a:t>
            </a:r>
            <a:r>
              <a:rPr lang="en-US" dirty="0" smtClean="0"/>
              <a:t>), </a:t>
            </a:r>
            <a:r>
              <a:rPr lang="en-US" b="1" dirty="0" smtClean="0">
                <a:solidFill>
                  <a:srgbClr val="C00000"/>
                </a:solidFill>
              </a:rPr>
              <a:t>we’re done</a:t>
            </a:r>
            <a:r>
              <a:rPr lang="en-US" dirty="0" smtClean="0"/>
              <a:t>.</a:t>
            </a:r>
            <a:endParaRPr lang="en-US" sz="2200" dirty="0" smtClean="0"/>
          </a:p>
          <a:p>
            <a:pPr marL="274320" lvl="1" indent="-274320">
              <a:spcBef>
                <a:spcPts val="580"/>
              </a:spcBef>
              <a:buClr>
                <a:schemeClr val="accent1"/>
              </a:buClr>
            </a:pPr>
            <a:endParaRPr lang="en-US" sz="2600" dirty="0" smtClean="0"/>
          </a:p>
          <a:p>
            <a:pPr marL="274320" lvl="1" indent="-274320">
              <a:spcBef>
                <a:spcPts val="580"/>
              </a:spcBef>
              <a:buClr>
                <a:schemeClr val="accent1"/>
              </a:buClr>
            </a:pPr>
            <a:r>
              <a:rPr lang="en-US" sz="2600" dirty="0" smtClean="0"/>
              <a:t>For Case </a:t>
            </a:r>
            <a:r>
              <a:rPr lang="en-US" sz="2600" dirty="0"/>
              <a:t>1 (Q is a </a:t>
            </a:r>
            <a:r>
              <a:rPr lang="en-US" sz="2600" b="1" dirty="0">
                <a:solidFill>
                  <a:srgbClr val="C00000"/>
                </a:solidFill>
              </a:rPr>
              <a:t>red leaf</a:t>
            </a:r>
            <a:r>
              <a:rPr lang="en-US" sz="2600" dirty="0"/>
              <a:t>), </a:t>
            </a:r>
            <a:r>
              <a:rPr lang="en-US" sz="2600" dirty="0" smtClean="0"/>
              <a:t>we may </a:t>
            </a:r>
            <a:r>
              <a:rPr lang="en-US" sz="2600" dirty="0" err="1" smtClean="0"/>
              <a:t>recurse</a:t>
            </a:r>
            <a:r>
              <a:rPr lang="en-US" sz="2600" dirty="0" smtClean="0"/>
              <a:t>.</a:t>
            </a:r>
          </a:p>
          <a:p>
            <a:pPr marL="548640" lvl="2" indent="-274320">
              <a:spcBef>
                <a:spcPts val="580"/>
              </a:spcBef>
              <a:buClr>
                <a:schemeClr val="accent1"/>
              </a:buClr>
            </a:pPr>
            <a:r>
              <a:rPr lang="en-US" sz="2400" dirty="0" smtClean="0"/>
              <a:t>Violation of </a:t>
            </a:r>
            <a:r>
              <a:rPr lang="en-US" sz="2400" b="1" dirty="0" smtClean="0">
                <a:solidFill>
                  <a:srgbClr val="C00000"/>
                </a:solidFill>
              </a:rPr>
              <a:t>red rule</a:t>
            </a:r>
            <a:r>
              <a:rPr lang="en-US" sz="2400" dirty="0" smtClean="0"/>
              <a:t>.</a:t>
            </a:r>
          </a:p>
          <a:p>
            <a:endParaRPr lang="en-US" dirty="0"/>
          </a:p>
        </p:txBody>
      </p:sp>
      <p:sp>
        <p:nvSpPr>
          <p:cNvPr id="39" name="Oval 38"/>
          <p:cNvSpPr/>
          <p:nvPr/>
        </p:nvSpPr>
        <p:spPr>
          <a:xfrm rot="2279987">
            <a:off x="6862369" y="4079947"/>
            <a:ext cx="870359" cy="1418720"/>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75147" y="3718992"/>
            <a:ext cx="2465038" cy="2758008"/>
            <a:chOff x="1075147" y="3462301"/>
            <a:chExt cx="2465038" cy="2758008"/>
          </a:xfrm>
        </p:grpSpPr>
        <p:sp>
          <p:nvSpPr>
            <p:cNvPr id="12" name="Oval 11"/>
            <p:cNvSpPr/>
            <p:nvPr/>
          </p:nvSpPr>
          <p:spPr>
            <a:xfrm flipH="1">
              <a:off x="1749810" y="464084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13" name="Straight Connector 12"/>
            <p:cNvCxnSpPr>
              <a:stCxn id="12" idx="3"/>
              <a:endCxn id="14" idx="0"/>
            </p:cNvCxnSpPr>
            <p:nvPr/>
          </p:nvCxnSpPr>
          <p:spPr>
            <a:xfrm>
              <a:off x="2118545" y="5009579"/>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2027441" y="51989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15" name="Oval 14"/>
            <p:cNvSpPr/>
            <p:nvPr/>
          </p:nvSpPr>
          <p:spPr>
            <a:xfrm flipH="1">
              <a:off x="1419810" y="5200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6" name="Straight Connector 15"/>
            <p:cNvCxnSpPr>
              <a:stCxn id="12" idx="5"/>
              <a:endCxn id="15" idx="0"/>
            </p:cNvCxnSpPr>
            <p:nvPr/>
          </p:nvCxnSpPr>
          <p:spPr>
            <a:xfrm flipH="1">
              <a:off x="1635810" y="5009579"/>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1291147" y="5569364"/>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075147" y="578384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7" name="Straight Arrow Connector 6"/>
            <p:cNvCxnSpPr/>
            <p:nvPr/>
          </p:nvCxnSpPr>
          <p:spPr>
            <a:xfrm flipH="1">
              <a:off x="1583347" y="5987244"/>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1434" y="5758644"/>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sp>
          <p:nvSpPr>
            <p:cNvPr id="17" name="Oval 16"/>
            <p:cNvSpPr/>
            <p:nvPr/>
          </p:nvSpPr>
          <p:spPr>
            <a:xfrm flipH="1">
              <a:off x="2251434" y="41214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a:t>
              </a:r>
              <a:endParaRPr lang="en-US" sz="2400" dirty="0">
                <a:solidFill>
                  <a:schemeClr val="tx1"/>
                </a:solidFill>
              </a:endParaRPr>
            </a:p>
          </p:txBody>
        </p:sp>
        <p:cxnSp>
          <p:nvCxnSpPr>
            <p:cNvPr id="18" name="Straight Connector 17"/>
            <p:cNvCxnSpPr>
              <a:stCxn id="17" idx="5"/>
              <a:endCxn id="12" idx="1"/>
            </p:cNvCxnSpPr>
            <p:nvPr/>
          </p:nvCxnSpPr>
          <p:spPr>
            <a:xfrm flipH="1">
              <a:off x="2118545" y="4490166"/>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7489254">
              <a:off x="2491243" y="3431523"/>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sp>
          <p:nvSpPr>
            <p:cNvPr id="21" name="TextBox 20"/>
            <p:cNvSpPr txBox="1"/>
            <p:nvPr/>
          </p:nvSpPr>
          <p:spPr>
            <a:xfrm rot="14110746" flipH="1">
              <a:off x="2262643" y="4501748"/>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grpSp>
      <p:sp>
        <p:nvSpPr>
          <p:cNvPr id="23" name="Right Arrow 22"/>
          <p:cNvSpPr/>
          <p:nvPr/>
        </p:nvSpPr>
        <p:spPr>
          <a:xfrm>
            <a:off x="3825003" y="465826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38" name="Group 37"/>
          <p:cNvGrpSpPr/>
          <p:nvPr/>
        </p:nvGrpSpPr>
        <p:grpSpPr>
          <a:xfrm>
            <a:off x="6172200" y="3642792"/>
            <a:ext cx="2465038" cy="2758008"/>
            <a:chOff x="5993162" y="3490392"/>
            <a:chExt cx="2465038" cy="2758008"/>
          </a:xfrm>
        </p:grpSpPr>
        <p:sp>
          <p:nvSpPr>
            <p:cNvPr id="25" name="Oval 24"/>
            <p:cNvSpPr/>
            <p:nvPr/>
          </p:nvSpPr>
          <p:spPr>
            <a:xfrm flipH="1">
              <a:off x="6667825" y="4668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036560" y="503767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6945456" y="522706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337825" y="522872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553825" y="503767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5"/>
              <a:endCxn id="31" idx="0"/>
            </p:cNvCxnSpPr>
            <p:nvPr/>
          </p:nvCxnSpPr>
          <p:spPr>
            <a:xfrm flipH="1">
              <a:off x="6209162" y="559745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5993162" y="5811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32" name="Straight Arrow Connector 31"/>
            <p:cNvCxnSpPr/>
            <p:nvPr/>
          </p:nvCxnSpPr>
          <p:spPr>
            <a:xfrm flipH="1">
              <a:off x="6501362" y="601533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69449" y="5786735"/>
              <a:ext cx="1288751" cy="461665"/>
            </a:xfrm>
            <a:prstGeom prst="rect">
              <a:avLst/>
            </a:prstGeom>
            <a:noFill/>
          </p:spPr>
          <p:txBody>
            <a:bodyPr wrap="none" rtlCol="0">
              <a:spAutoFit/>
            </a:bodyPr>
            <a:lstStyle/>
            <a:p>
              <a:r>
                <a:rPr lang="en-US" sz="2400" b="1" dirty="0" smtClean="0">
                  <a:solidFill>
                    <a:schemeClr val="accent1"/>
                  </a:solidFill>
                </a:rPr>
                <a:t>Inserted</a:t>
              </a:r>
              <a:endParaRPr lang="en-US" sz="2400" b="1" dirty="0">
                <a:solidFill>
                  <a:schemeClr val="accent1"/>
                </a:solidFill>
              </a:endParaRPr>
            </a:p>
          </p:txBody>
        </p:sp>
        <p:sp>
          <p:nvSpPr>
            <p:cNvPr id="34" name="Oval 33"/>
            <p:cNvSpPr/>
            <p:nvPr/>
          </p:nvSpPr>
          <p:spPr>
            <a:xfrm flipH="1">
              <a:off x="7169449" y="414952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a:t>
              </a:r>
              <a:endParaRPr lang="en-US" sz="2400" dirty="0">
                <a:solidFill>
                  <a:schemeClr val="tx1"/>
                </a:solidFill>
              </a:endParaRPr>
            </a:p>
          </p:txBody>
        </p:sp>
        <p:cxnSp>
          <p:nvCxnSpPr>
            <p:cNvPr id="35" name="Straight Connector 34"/>
            <p:cNvCxnSpPr>
              <a:stCxn id="34" idx="5"/>
              <a:endCxn id="25" idx="1"/>
            </p:cNvCxnSpPr>
            <p:nvPr/>
          </p:nvCxnSpPr>
          <p:spPr>
            <a:xfrm flipH="1">
              <a:off x="7036560" y="4518257"/>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7489254">
              <a:off x="7409258" y="3459614"/>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sp>
          <p:nvSpPr>
            <p:cNvPr id="37" name="TextBox 36"/>
            <p:cNvSpPr txBox="1"/>
            <p:nvPr/>
          </p:nvSpPr>
          <p:spPr>
            <a:xfrm rot="14110746" flipH="1">
              <a:off x="7180658" y="4529839"/>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084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 at Internal Nodes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p:sp>
        <p:nvSpPr>
          <p:cNvPr id="4" name="Content Placeholder 3"/>
          <p:cNvSpPr>
            <a:spLocks noGrp="1"/>
          </p:cNvSpPr>
          <p:nvPr>
            <p:ph sz="quarter" idx="1"/>
          </p:nvPr>
        </p:nvSpPr>
        <p:spPr>
          <a:xfrm>
            <a:off x="914400" y="1447800"/>
            <a:ext cx="7772400" cy="5257800"/>
          </a:xfrm>
        </p:spPr>
        <p:txBody>
          <a:bodyPr>
            <a:normAutofit/>
          </a:bodyPr>
          <a:lstStyle/>
          <a:p>
            <a:r>
              <a:rPr lang="en-US" dirty="0" smtClean="0"/>
              <a:t>Caused by </a:t>
            </a:r>
            <a:r>
              <a:rPr lang="en-US" b="1" dirty="0" smtClean="0">
                <a:solidFill>
                  <a:srgbClr val="C00000"/>
                </a:solidFill>
              </a:rPr>
              <a:t>moving the violation up</a:t>
            </a:r>
            <a:r>
              <a:rPr lang="en-US" dirty="0" smtClean="0"/>
              <a:t> the tree.</a:t>
            </a:r>
          </a:p>
          <a:p>
            <a:r>
              <a:rPr lang="en-US" dirty="0" smtClean="0"/>
              <a:t>When </a:t>
            </a:r>
            <a:r>
              <a:rPr lang="en-US" dirty="0"/>
              <a:t>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Assume</a:t>
            </a:r>
            <a:r>
              <a:rPr lang="en-US" dirty="0"/>
              <a:t>: the parent “P” is the </a:t>
            </a:r>
            <a:r>
              <a:rPr lang="en-US" b="1" dirty="0">
                <a:solidFill>
                  <a:srgbClr val="C00000"/>
                </a:solidFill>
              </a:rPr>
              <a:t>left child</a:t>
            </a:r>
            <a:r>
              <a:rPr lang="en-US" dirty="0"/>
              <a:t> of the grandparent “G</a:t>
            </a:r>
            <a:r>
              <a:rPr lang="en-US" dirty="0" smtClean="0"/>
              <a:t>”. (The </a:t>
            </a:r>
            <a:r>
              <a:rPr lang="en-US" dirty="0"/>
              <a:t>“right child” case is </a:t>
            </a:r>
            <a:r>
              <a:rPr lang="en-US" b="1" dirty="0">
                <a:solidFill>
                  <a:srgbClr val="C00000"/>
                </a:solidFill>
              </a:rPr>
              <a:t>symmetric</a:t>
            </a:r>
            <a:r>
              <a:rPr lang="en-US" dirty="0" smtClean="0"/>
              <a:t>.)</a:t>
            </a:r>
            <a:endParaRPr lang="en-US" dirty="0"/>
          </a:p>
          <a:p>
            <a:r>
              <a:rPr lang="en-US" b="1" u="sng" dirty="0" smtClean="0"/>
              <a:t>Denote</a:t>
            </a:r>
            <a:r>
              <a:rPr lang="en-US" dirty="0"/>
              <a:t>: the right child of the grandparent to be Q.</a:t>
            </a:r>
          </a:p>
          <a:p>
            <a:endParaRPr lang="en-US" dirty="0" smtClean="0"/>
          </a:p>
        </p:txBody>
      </p:sp>
      <p:grpSp>
        <p:nvGrpSpPr>
          <p:cNvPr id="51" name="Group 50"/>
          <p:cNvGrpSpPr/>
          <p:nvPr/>
        </p:nvGrpSpPr>
        <p:grpSpPr>
          <a:xfrm>
            <a:off x="1470277" y="4100533"/>
            <a:ext cx="4625723" cy="2574997"/>
            <a:chOff x="1044877" y="2454203"/>
            <a:chExt cx="4625723" cy="2574997"/>
          </a:xfrm>
        </p:grpSpPr>
        <p:sp>
          <p:nvSpPr>
            <p:cNvPr id="12" name="Oval 11"/>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13" name="Straight Connector 12"/>
            <p:cNvCxnSpPr>
              <a:stCxn id="12" idx="3"/>
              <a:endCxn id="1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15" name="Oval 14"/>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6" name="Straight Connector 15"/>
            <p:cNvCxnSpPr>
              <a:stCxn id="12" idx="5"/>
              <a:endCxn id="15"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7" name="Straight Arrow Connector 6"/>
            <p:cNvCxnSpPr/>
            <p:nvPr/>
          </p:nvCxnSpPr>
          <p:spPr>
            <a:xfrm>
              <a:off x="2368316" y="3797400"/>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4877" y="3597203"/>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20" name="Group 19"/>
            <p:cNvGrpSpPr/>
            <p:nvPr/>
          </p:nvGrpSpPr>
          <p:grpSpPr>
            <a:xfrm>
              <a:off x="2635200" y="4267200"/>
              <a:ext cx="489000" cy="749400"/>
              <a:chOff x="2819400" y="4432200"/>
              <a:chExt cx="489000" cy="749400"/>
            </a:xfrm>
          </p:grpSpPr>
          <p:sp>
            <p:nvSpPr>
              <p:cNvPr id="18" name="Isosceles Triangle 17"/>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Oval 18"/>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24" name="Group 23"/>
            <p:cNvGrpSpPr/>
            <p:nvPr/>
          </p:nvGrpSpPr>
          <p:grpSpPr>
            <a:xfrm>
              <a:off x="3276600" y="4279800"/>
              <a:ext cx="489000" cy="749400"/>
              <a:chOff x="2819400" y="4432200"/>
              <a:chExt cx="489000" cy="749400"/>
            </a:xfrm>
          </p:grpSpPr>
          <p:sp>
            <p:nvSpPr>
              <p:cNvPr id="25" name="Isosceles Triangle 24"/>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27" name="Straight Connector 26"/>
            <p:cNvCxnSpPr>
              <a:stCxn id="11" idx="5"/>
              <a:endCxn id="19"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11"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810000" y="3670200"/>
              <a:ext cx="489000" cy="749400"/>
              <a:chOff x="2819400" y="4432200"/>
              <a:chExt cx="489000" cy="749400"/>
            </a:xfrm>
          </p:grpSpPr>
          <p:sp>
            <p:nvSpPr>
              <p:cNvPr id="34" name="Isosceles Triangle 33"/>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36" name="Straight Connector 35"/>
            <p:cNvCxnSpPr>
              <a:stCxn id="15" idx="3"/>
              <a:endCxn id="35"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419600" y="3670200"/>
              <a:ext cx="489000" cy="749400"/>
              <a:chOff x="2819400" y="4432200"/>
              <a:chExt cx="489000" cy="749400"/>
            </a:xfrm>
          </p:grpSpPr>
          <p:sp>
            <p:nvSpPr>
              <p:cNvPr id="40" name="Isosceles Triangle 39"/>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Oval 40"/>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2" name="Straight Connector 41"/>
            <p:cNvCxnSpPr>
              <a:stCxn id="14" idx="5"/>
              <a:endCxn id="41"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181600" y="3657600"/>
              <a:ext cx="489000" cy="749400"/>
              <a:chOff x="2819400" y="4432200"/>
              <a:chExt cx="489000" cy="749400"/>
            </a:xfrm>
          </p:grpSpPr>
          <p:sp>
            <p:nvSpPr>
              <p:cNvPr id="46" name="Isosceles Triangle 4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8" name="Straight Connector 47"/>
            <p:cNvCxnSpPr>
              <a:endCxn id="1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433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up)">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p:sp>
        <p:nvSpPr>
          <p:cNvPr id="4" name="Content Placeholder 3"/>
          <p:cNvSpPr>
            <a:spLocks noGrp="1"/>
          </p:cNvSpPr>
          <p:nvPr>
            <p:ph sz="quarter" idx="1"/>
          </p:nvPr>
        </p:nvSpPr>
        <p:spPr/>
        <p:txBody>
          <a:bodyPr>
            <a:normAutofit/>
          </a:bodyPr>
          <a:lstStyle/>
          <a:p>
            <a:r>
              <a:rPr lang="en-US" dirty="0" smtClean="0"/>
              <a:t>Three Cases:</a:t>
            </a:r>
          </a:p>
          <a:p>
            <a:pPr marL="777240" lvl="1" indent="-457200">
              <a:buAutoNum type="arabicPeriod"/>
            </a:pPr>
            <a:r>
              <a:rPr lang="en-US" dirty="0" smtClean="0"/>
              <a:t>Q is a </a:t>
            </a:r>
            <a:r>
              <a:rPr lang="en-US" b="1" dirty="0" smtClean="0">
                <a:solidFill>
                  <a:srgbClr val="C00000"/>
                </a:solidFill>
              </a:rPr>
              <a:t>red node</a:t>
            </a:r>
            <a:r>
              <a:rPr lang="en-US" dirty="0" smtClean="0"/>
              <a:t>.</a:t>
            </a:r>
          </a:p>
          <a:p>
            <a:pPr marL="777240" lvl="1" indent="-457200">
              <a:buAutoNum type="arabicPeriod"/>
            </a:pPr>
            <a:endParaRPr lang="en-US" dirty="0"/>
          </a:p>
          <a:p>
            <a:pPr marL="777240" lvl="1" indent="-457200">
              <a:buAutoNum type="arabicPeriod"/>
            </a:pPr>
            <a:endParaRPr lang="en-US" dirty="0" smtClean="0"/>
          </a:p>
          <a:p>
            <a:pPr marL="777240" lvl="1" indent="-457200">
              <a:buAutoNum type="arabicPeriod"/>
            </a:pPr>
            <a:endParaRPr lang="en-US" dirty="0"/>
          </a:p>
          <a:p>
            <a:pPr marL="777240" lvl="1" indent="-457200">
              <a:buAutoNum type="arabicPeriod"/>
            </a:pPr>
            <a:endParaRPr lang="en-US" dirty="0" smtClean="0"/>
          </a:p>
          <a:p>
            <a:pPr marL="777240" lvl="1" indent="-457200">
              <a:buAutoNum type="arabicPeriod"/>
            </a:pPr>
            <a:endParaRPr lang="en-US" dirty="0"/>
          </a:p>
          <a:p>
            <a:pPr lvl="1"/>
            <a:r>
              <a:rPr lang="en-US" b="1" u="sng" dirty="0" smtClean="0"/>
              <a:t>Claim</a:t>
            </a:r>
            <a:r>
              <a:rPr lang="en-US" dirty="0" smtClean="0"/>
              <a:t>: </a:t>
            </a:r>
          </a:p>
          <a:p>
            <a:pPr lvl="2"/>
            <a:r>
              <a:rPr lang="el-GR" sz="2400" dirty="0" smtClean="0">
                <a:latin typeface="Times New Roman"/>
                <a:cs typeface="Times New Roman"/>
              </a:rPr>
              <a:t>α</a:t>
            </a:r>
            <a:r>
              <a:rPr lang="en-US" sz="2400" dirty="0" smtClean="0">
                <a:latin typeface="Times New Roman"/>
                <a:cs typeface="Times New Roman"/>
              </a:rPr>
              <a:t>, </a:t>
            </a:r>
            <a:r>
              <a:rPr lang="el-GR" sz="2400" dirty="0" smtClean="0">
                <a:latin typeface="Times New Roman"/>
                <a:cs typeface="Times New Roman"/>
              </a:rPr>
              <a:t>β</a:t>
            </a:r>
            <a:r>
              <a:rPr lang="en-US" sz="2400" dirty="0" smtClean="0">
                <a:latin typeface="Times New Roman"/>
                <a:cs typeface="Times New Roman"/>
              </a:rPr>
              <a:t>, </a:t>
            </a:r>
            <a:r>
              <a:rPr lang="el-GR" sz="2400" dirty="0" smtClean="0">
                <a:latin typeface="Times New Roman"/>
                <a:cs typeface="Times New Roman"/>
              </a:rPr>
              <a:t>γ</a:t>
            </a:r>
            <a:r>
              <a:rPr lang="en-US" sz="2400" dirty="0" smtClean="0">
                <a:latin typeface="Times New Roman"/>
                <a:cs typeface="Times New Roman"/>
              </a:rPr>
              <a:t>, </a:t>
            </a:r>
            <a:r>
              <a:rPr lang="el-GR" sz="2400" dirty="0" smtClean="0">
                <a:latin typeface="Times New Roman"/>
                <a:cs typeface="Times New Roman"/>
              </a:rPr>
              <a:t>δ</a:t>
            </a:r>
            <a:r>
              <a:rPr lang="en-US" sz="2400" dirty="0" smtClean="0">
                <a:latin typeface="Times New Roman"/>
                <a:cs typeface="Times New Roman"/>
              </a:rPr>
              <a:t>, </a:t>
            </a:r>
            <a:r>
              <a:rPr lang="el-GR" sz="2400" dirty="0" smtClean="0">
                <a:latin typeface="Times New Roman"/>
                <a:cs typeface="Times New Roman"/>
              </a:rPr>
              <a:t>ε</a:t>
            </a:r>
            <a:r>
              <a:rPr lang="en-US" sz="2400" dirty="0" smtClean="0">
                <a:latin typeface="Times New Roman"/>
                <a:cs typeface="Times New Roman"/>
              </a:rPr>
              <a:t> are trees with </a:t>
            </a:r>
            <a:r>
              <a:rPr lang="en-US" sz="2400" b="1" dirty="0" smtClean="0">
                <a:solidFill>
                  <a:srgbClr val="0000FF"/>
                </a:solidFill>
                <a:latin typeface="Times New Roman"/>
                <a:cs typeface="Times New Roman"/>
              </a:rPr>
              <a:t>black root</a:t>
            </a:r>
            <a:r>
              <a:rPr lang="en-US" sz="2400" dirty="0" smtClean="0">
                <a:latin typeface="Times New Roman"/>
                <a:cs typeface="Times New Roman"/>
              </a:rPr>
              <a:t>.</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smtClean="0">
                <a:latin typeface="Times New Roman"/>
                <a:cs typeface="Times New Roman"/>
              </a:rPr>
              <a:t>ε</a:t>
            </a:r>
            <a:r>
              <a:rPr lang="en-US" sz="2400" dirty="0" smtClean="0">
                <a:latin typeface="Times New Roman"/>
                <a:cs typeface="Times New Roman"/>
              </a:rPr>
              <a:t> have the </a:t>
            </a:r>
            <a:r>
              <a:rPr lang="en-US" sz="2400" b="1" u="sng" dirty="0" smtClean="0">
                <a:latin typeface="Times New Roman"/>
                <a:cs typeface="Times New Roman"/>
              </a:rPr>
              <a:t>same</a:t>
            </a:r>
            <a:r>
              <a:rPr lang="en-US" sz="2400" dirty="0" smtClean="0">
                <a:latin typeface="Times New Roman"/>
                <a:cs typeface="Times New Roman"/>
              </a:rPr>
              <a:t> </a:t>
            </a:r>
            <a:r>
              <a:rPr lang="en-US" sz="2400" b="1" dirty="0" smtClean="0">
                <a:solidFill>
                  <a:srgbClr val="0000FF"/>
                </a:solidFill>
                <a:latin typeface="Times New Roman"/>
                <a:cs typeface="Times New Roman"/>
              </a:rPr>
              <a:t>black height</a:t>
            </a:r>
            <a:r>
              <a:rPr lang="en-US" sz="2400" dirty="0" smtClean="0">
                <a:latin typeface="Times New Roman"/>
                <a:cs typeface="Times New Roman"/>
              </a:rPr>
              <a:t>.</a:t>
            </a:r>
            <a:endParaRPr lang="en-US" sz="2400" dirty="0"/>
          </a:p>
        </p:txBody>
      </p:sp>
      <p:grpSp>
        <p:nvGrpSpPr>
          <p:cNvPr id="56" name="Group 55"/>
          <p:cNvGrpSpPr/>
          <p:nvPr/>
        </p:nvGrpSpPr>
        <p:grpSpPr>
          <a:xfrm>
            <a:off x="2124277" y="1905000"/>
            <a:ext cx="4581323" cy="2659969"/>
            <a:chOff x="1241677" y="2534231"/>
            <a:chExt cx="4581323" cy="2659969"/>
          </a:xfrm>
        </p:grpSpPr>
        <p:sp>
          <p:nvSpPr>
            <p:cNvPr id="6" name="Oval 5"/>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7" name="Straight Connector 6"/>
            <p:cNvCxnSpPr>
              <a:stCxn id="6" idx="3"/>
              <a:endCxn id="8"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9" name="Oval 8"/>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0" name="Straight Connector 9"/>
            <p:cNvCxnSpPr>
              <a:stCxn id="6" idx="5"/>
              <a:endCxn id="9"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13" name="Straight Arrow Connector 12"/>
            <p:cNvCxnSpPr/>
            <p:nvPr/>
          </p:nvCxnSpPr>
          <p:spPr>
            <a:xfrm>
              <a:off x="2565116" y="38774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41677" y="3677231"/>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40" name="Group 39"/>
            <p:cNvGrpSpPr/>
            <p:nvPr/>
          </p:nvGrpSpPr>
          <p:grpSpPr>
            <a:xfrm>
              <a:off x="2787600" y="4347228"/>
              <a:ext cx="489000" cy="834372"/>
              <a:chOff x="2787600" y="4347228"/>
              <a:chExt cx="489000" cy="834372"/>
            </a:xfrm>
          </p:grpSpPr>
          <p:sp>
            <p:nvSpPr>
              <p:cNvPr id="33" name="Isosceles Triangle 3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α</a:t>
                </a:r>
                <a:endParaRPr lang="en-US" sz="2400" i="1" dirty="0">
                  <a:solidFill>
                    <a:schemeClr val="bg1"/>
                  </a:solidFill>
                </a:endParaRPr>
              </a:p>
            </p:txBody>
          </p:sp>
        </p:grpSp>
        <p:cxnSp>
          <p:nvCxnSpPr>
            <p:cNvPr id="17" name="Straight Connector 16"/>
            <p:cNvCxnSpPr>
              <a:stCxn id="12" idx="5"/>
              <a:endCxn id="34"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46"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5"/>
              <a:endCxn id="4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4" idx="0"/>
              <a:endCxn id="8"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460800" y="4359828"/>
              <a:ext cx="489000" cy="834372"/>
              <a:chOff x="2787600" y="4347228"/>
              <a:chExt cx="489000" cy="834372"/>
            </a:xfrm>
          </p:grpSpPr>
          <p:sp>
            <p:nvSpPr>
              <p:cNvPr id="42" name="Isosceles Triangle 4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β</a:t>
                </a:r>
                <a:endParaRPr lang="en-US" sz="2400" i="1" dirty="0">
                  <a:solidFill>
                    <a:schemeClr val="bg1"/>
                  </a:solidFill>
                </a:endParaRPr>
              </a:p>
            </p:txBody>
          </p:sp>
        </p:grpSp>
        <p:grpSp>
          <p:nvGrpSpPr>
            <p:cNvPr id="44" name="Group 43"/>
            <p:cNvGrpSpPr/>
            <p:nvPr/>
          </p:nvGrpSpPr>
          <p:grpSpPr>
            <a:xfrm>
              <a:off x="3981264" y="3737628"/>
              <a:ext cx="489000" cy="834372"/>
              <a:chOff x="2787600" y="4347228"/>
              <a:chExt cx="489000" cy="834372"/>
            </a:xfrm>
          </p:grpSpPr>
          <p:sp>
            <p:nvSpPr>
              <p:cNvPr id="45" name="Isosceles Triangle 4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6" name="Oval 4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γ</a:t>
                </a:r>
                <a:endParaRPr lang="en-US" sz="2400" i="1" dirty="0">
                  <a:solidFill>
                    <a:schemeClr val="bg1"/>
                  </a:solidFill>
                </a:endParaRPr>
              </a:p>
            </p:txBody>
          </p:sp>
        </p:grpSp>
        <p:grpSp>
          <p:nvGrpSpPr>
            <p:cNvPr id="47" name="Group 46"/>
            <p:cNvGrpSpPr/>
            <p:nvPr/>
          </p:nvGrpSpPr>
          <p:grpSpPr>
            <a:xfrm>
              <a:off x="4616400" y="3737628"/>
              <a:ext cx="489000" cy="834372"/>
              <a:chOff x="2787600" y="4347228"/>
              <a:chExt cx="489000" cy="834372"/>
            </a:xfrm>
          </p:grpSpPr>
          <p:sp>
            <p:nvSpPr>
              <p:cNvPr id="48" name="Isosceles Triangle 4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δ</a:t>
                </a:r>
                <a:endParaRPr lang="en-US" sz="2400" i="1" dirty="0">
                  <a:solidFill>
                    <a:schemeClr val="bg1"/>
                  </a:solidFill>
                </a:endParaRPr>
              </a:p>
            </p:txBody>
          </p:sp>
        </p:grpSp>
        <p:grpSp>
          <p:nvGrpSpPr>
            <p:cNvPr id="52" name="Group 51"/>
            <p:cNvGrpSpPr/>
            <p:nvPr/>
          </p:nvGrpSpPr>
          <p:grpSpPr>
            <a:xfrm>
              <a:off x="5334000" y="3716356"/>
              <a:ext cx="489000" cy="834372"/>
              <a:chOff x="2787600" y="4347228"/>
              <a:chExt cx="489000" cy="834372"/>
            </a:xfrm>
          </p:grpSpPr>
          <p:sp>
            <p:nvSpPr>
              <p:cNvPr id="53" name="Isosceles Triangle 5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ε</a:t>
                </a:r>
                <a:endParaRPr lang="en-US" sz="2400" i="1" dirty="0">
                  <a:solidFill>
                    <a:schemeClr val="bg1"/>
                  </a:solidFill>
                </a:endParaRPr>
              </a:p>
            </p:txBody>
          </p:sp>
        </p:grpSp>
      </p:grpSp>
    </p:spTree>
    <p:extLst>
      <p:ext uri="{BB962C8B-B14F-4D97-AF65-F5344CB8AC3E}">
        <p14:creationId xmlns:p14="http://schemas.microsoft.com/office/powerpoint/2010/main" val="5112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barn(inVertical)">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barn(inVertical)">
                                      <p:cBhvr>
                                        <p:cTn id="1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a:xfrm>
            <a:off x="381000" y="1447800"/>
            <a:ext cx="4495800" cy="4572000"/>
          </a:xfrm>
        </p:spPr>
        <p:txBody>
          <a:bodyPr>
            <a:normAutofit/>
          </a:bodyPr>
          <a:lstStyle/>
          <a:p>
            <a:r>
              <a:rPr lang="en-US" dirty="0"/>
              <a:t>Three Cases:</a:t>
            </a:r>
          </a:p>
          <a:p>
            <a:pPr marL="320040" lvl="1" indent="0">
              <a:buNone/>
            </a:pPr>
            <a:r>
              <a:rPr lang="en-US" dirty="0" smtClean="0"/>
              <a:t>2. </a:t>
            </a:r>
            <a:r>
              <a:rPr lang="en-US" dirty="0"/>
              <a:t>Q is a </a:t>
            </a:r>
            <a:r>
              <a:rPr lang="en-US" b="1" dirty="0" smtClean="0"/>
              <a:t>black node</a:t>
            </a:r>
            <a:r>
              <a:rPr lang="en-US" dirty="0" smtClean="0"/>
              <a:t>; I is P’s </a:t>
            </a:r>
            <a:r>
              <a:rPr lang="en-US" b="1" dirty="0" smtClean="0">
                <a:solidFill>
                  <a:srgbClr val="0000FF"/>
                </a:solidFill>
              </a:rPr>
              <a:t>left</a:t>
            </a:r>
            <a:r>
              <a:rPr lang="en-US" dirty="0" smtClean="0">
                <a:solidFill>
                  <a:srgbClr val="0000FF"/>
                </a:solidFill>
              </a:rPr>
              <a:t> </a:t>
            </a:r>
            <a:r>
              <a:rPr lang="en-US" dirty="0" smtClean="0"/>
              <a:t>child.</a:t>
            </a:r>
          </a:p>
          <a:p>
            <a:pPr marL="320040" lvl="1" indent="0">
              <a:buNone/>
            </a:pPr>
            <a:r>
              <a:rPr lang="en-US" dirty="0" smtClean="0"/>
              <a:t>3. Q </a:t>
            </a:r>
            <a:r>
              <a:rPr lang="en-US" dirty="0"/>
              <a:t>is a </a:t>
            </a:r>
            <a:r>
              <a:rPr lang="en-US" b="1" dirty="0"/>
              <a:t>black </a:t>
            </a:r>
            <a:r>
              <a:rPr lang="en-US" b="1" dirty="0" smtClean="0"/>
              <a:t>node</a:t>
            </a:r>
            <a:r>
              <a:rPr lang="en-US" dirty="0" smtClean="0"/>
              <a:t>; </a:t>
            </a:r>
            <a:r>
              <a:rPr lang="en-US" dirty="0"/>
              <a:t>I is P’s </a:t>
            </a:r>
            <a:r>
              <a:rPr lang="en-US" b="1" dirty="0">
                <a:solidFill>
                  <a:srgbClr val="0000FF"/>
                </a:solidFill>
              </a:rPr>
              <a:t>right</a:t>
            </a:r>
            <a:r>
              <a:rPr lang="en-US" dirty="0">
                <a:solidFill>
                  <a:srgbClr val="0000FF"/>
                </a:solidFill>
              </a:rPr>
              <a:t> </a:t>
            </a:r>
            <a:r>
              <a:rPr lang="en-US" dirty="0"/>
              <a:t>child.</a:t>
            </a:r>
          </a:p>
          <a:p>
            <a:pPr marL="274320" lvl="1" indent="-274320">
              <a:spcBef>
                <a:spcPts val="580"/>
              </a:spcBef>
              <a:buClr>
                <a:schemeClr val="accent1"/>
              </a:buClr>
            </a:pPr>
            <a:endParaRPr lang="en-US" b="1" u="sng" dirty="0" smtClean="0"/>
          </a:p>
          <a:p>
            <a:pPr marL="274320" lvl="1" indent="-274320">
              <a:spcBef>
                <a:spcPts val="580"/>
              </a:spcBef>
              <a:buClr>
                <a:schemeClr val="accent1"/>
              </a:buClr>
            </a:pPr>
            <a:r>
              <a:rPr lang="en-US" b="1" u="sng" dirty="0" smtClean="0"/>
              <a:t>Claim</a:t>
            </a:r>
            <a:r>
              <a:rPr lang="en-US" dirty="0" smtClean="0"/>
              <a:t> for Case 2 and 3:</a:t>
            </a:r>
          </a:p>
          <a:p>
            <a:pPr lvl="1"/>
            <a:r>
              <a:rPr lang="en-US" dirty="0" smtClean="0"/>
              <a:t>α</a:t>
            </a:r>
            <a:r>
              <a:rPr lang="en-US" dirty="0"/>
              <a:t>, β, γ, </a:t>
            </a:r>
            <a:r>
              <a:rPr lang="en-US" dirty="0" smtClean="0"/>
              <a:t>Q </a:t>
            </a:r>
            <a:r>
              <a:rPr lang="en-US" dirty="0"/>
              <a:t>are trees with </a:t>
            </a:r>
            <a:r>
              <a:rPr lang="en-US" b="1" dirty="0">
                <a:solidFill>
                  <a:srgbClr val="0000FF"/>
                </a:solidFill>
              </a:rPr>
              <a:t>black </a:t>
            </a:r>
            <a:r>
              <a:rPr lang="en-US" b="1" dirty="0" smtClean="0">
                <a:solidFill>
                  <a:srgbClr val="0000FF"/>
                </a:solidFill>
              </a:rPr>
              <a:t>root</a:t>
            </a:r>
            <a:r>
              <a:rPr lang="en-US" dirty="0" smtClean="0"/>
              <a:t>.</a:t>
            </a:r>
            <a:endParaRPr lang="en-US" dirty="0"/>
          </a:p>
          <a:p>
            <a:pPr lvl="1"/>
            <a:r>
              <a:rPr lang="en-US" dirty="0"/>
              <a:t>α, β, γ, </a:t>
            </a:r>
            <a:r>
              <a:rPr lang="en-US" dirty="0" smtClean="0"/>
              <a:t>Q </a:t>
            </a:r>
            <a:r>
              <a:rPr lang="en-US" dirty="0"/>
              <a:t>have the </a:t>
            </a:r>
            <a:r>
              <a:rPr lang="en-US" b="1" u="sng" dirty="0"/>
              <a:t>same</a:t>
            </a:r>
            <a:r>
              <a:rPr lang="en-US" dirty="0"/>
              <a:t> </a:t>
            </a:r>
            <a:r>
              <a:rPr lang="en-US" b="1" dirty="0">
                <a:solidFill>
                  <a:srgbClr val="0000FF"/>
                </a:solidFill>
              </a:rPr>
              <a:t>black height</a:t>
            </a:r>
            <a:r>
              <a:rPr lang="en-US" dirty="0"/>
              <a:t>.</a:t>
            </a:r>
          </a:p>
          <a:p>
            <a:endParaRPr lang="en-US" dirty="0"/>
          </a:p>
        </p:txBody>
      </p:sp>
      <p:grpSp>
        <p:nvGrpSpPr>
          <p:cNvPr id="35" name="Group 34"/>
          <p:cNvGrpSpPr/>
          <p:nvPr/>
        </p:nvGrpSpPr>
        <p:grpSpPr>
          <a:xfrm>
            <a:off x="4859505" y="1371600"/>
            <a:ext cx="3446295" cy="2514600"/>
            <a:chOff x="4738905" y="1454831"/>
            <a:chExt cx="3446295" cy="2514600"/>
          </a:xfrm>
        </p:grpSpPr>
        <p:sp>
          <p:nvSpPr>
            <p:cNvPr id="27" name="Isosceles Triangle 26"/>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7" name="Straight Connector 6"/>
            <p:cNvCxnSpPr>
              <a:stCxn id="6" idx="3"/>
              <a:endCxn id="8"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0" name="Straight Connector 9"/>
            <p:cNvCxnSpPr>
              <a:stCxn id="6" idx="5"/>
              <a:endCxn id="9"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13" name="Straight Arrow Connector 12"/>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38905" y="1827122"/>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15" name="Group 14"/>
            <p:cNvGrpSpPr/>
            <p:nvPr/>
          </p:nvGrpSpPr>
          <p:grpSpPr>
            <a:xfrm>
              <a:off x="5518200" y="3156431"/>
              <a:ext cx="489000" cy="813000"/>
              <a:chOff x="2805207" y="4320803"/>
              <a:chExt cx="489000" cy="813000"/>
            </a:xfrm>
          </p:grpSpPr>
          <p:sp>
            <p:nvSpPr>
              <p:cNvPr id="33" name="Isosceles Triangle 32"/>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grpSp>
          <p:nvGrpSpPr>
            <p:cNvPr id="16" name="Group 15"/>
            <p:cNvGrpSpPr/>
            <p:nvPr/>
          </p:nvGrpSpPr>
          <p:grpSpPr>
            <a:xfrm>
              <a:off x="6248400" y="3131231"/>
              <a:ext cx="489000" cy="838200"/>
              <a:chOff x="2894007" y="4283003"/>
              <a:chExt cx="489000" cy="838200"/>
            </a:xfrm>
          </p:grpSpPr>
          <p:sp>
            <p:nvSpPr>
              <p:cNvPr id="31" name="Isosceles Triangle 30"/>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cxnSp>
          <p:nvCxnSpPr>
            <p:cNvPr id="17" name="Straight Connector 16"/>
            <p:cNvCxnSpPr>
              <a:stCxn id="12" idx="5"/>
              <a:endCxn id="34"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2" idx="0"/>
              <a:endCxn id="12"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89800" y="2670828"/>
              <a:ext cx="489000" cy="841403"/>
              <a:chOff x="3002007" y="4432200"/>
              <a:chExt cx="489000" cy="841403"/>
            </a:xfrm>
          </p:grpSpPr>
          <p:sp>
            <p:nvSpPr>
              <p:cNvPr id="29" name="Isosceles Triangle 28"/>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20" name="Straight Connector 19"/>
            <p:cNvCxnSpPr>
              <a:stCxn id="9" idx="3"/>
              <a:endCxn id="30"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835600" y="4048909"/>
            <a:ext cx="3177923" cy="2567891"/>
            <a:chOff x="6157316" y="4048909"/>
            <a:chExt cx="3177923" cy="2567891"/>
          </a:xfrm>
        </p:grpSpPr>
        <p:sp>
          <p:nvSpPr>
            <p:cNvPr id="37" name="Isosceles Triangle 36"/>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8" name="Oval 37"/>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39" name="Straight Connector 38"/>
            <p:cNvCxnSpPr>
              <a:stCxn id="38" idx="3"/>
              <a:endCxn id="40"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41" name="Oval 40"/>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42" name="Straight Connector 41"/>
            <p:cNvCxnSpPr>
              <a:stCxn id="38" idx="5"/>
              <a:endCxn id="41"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3"/>
              <a:endCxn id="44"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45" name="Straight Arrow Connector 44"/>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41716" y="5614649"/>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47" name="Group 46"/>
            <p:cNvGrpSpPr/>
            <p:nvPr/>
          </p:nvGrpSpPr>
          <p:grpSpPr>
            <a:xfrm>
              <a:off x="6705600" y="5791200"/>
              <a:ext cx="489000" cy="825600"/>
              <a:chOff x="2819400" y="4356000"/>
              <a:chExt cx="489000" cy="825600"/>
            </a:xfrm>
          </p:grpSpPr>
          <p:sp>
            <p:nvSpPr>
              <p:cNvPr id="57" name="Isosceles Triangle 56"/>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8" name="Oval 57"/>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grpSp>
          <p:nvGrpSpPr>
            <p:cNvPr id="48" name="Group 47"/>
            <p:cNvGrpSpPr/>
            <p:nvPr/>
          </p:nvGrpSpPr>
          <p:grpSpPr>
            <a:xfrm>
              <a:off x="7332116" y="5791200"/>
              <a:ext cx="489000" cy="825600"/>
              <a:chOff x="2868116" y="4356000"/>
              <a:chExt cx="489000" cy="825600"/>
            </a:xfrm>
          </p:grpSpPr>
          <p:sp>
            <p:nvSpPr>
              <p:cNvPr id="55" name="Isosceles Triangle 54"/>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6" name="Oval 55"/>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49" name="Straight Connector 48"/>
            <p:cNvCxnSpPr>
              <a:stCxn id="44" idx="5"/>
              <a:endCxn id="58"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6" idx="0"/>
              <a:endCxn id="44"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157316" y="5257800"/>
              <a:ext cx="489000" cy="838200"/>
              <a:chOff x="2804516" y="4411126"/>
              <a:chExt cx="489000" cy="838200"/>
            </a:xfrm>
          </p:grpSpPr>
          <p:sp>
            <p:nvSpPr>
              <p:cNvPr id="53" name="Isosceles Triangle 52"/>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cxnSp>
          <p:nvCxnSpPr>
            <p:cNvPr id="52" name="Straight Connector 51"/>
            <p:cNvCxnSpPr>
              <a:stCxn id="41" idx="5"/>
              <a:endCxn id="54"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7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up)">
                                      <p:cBhvr>
                                        <p:cTn id="7" dur="500"/>
                                        <p:tgtEl>
                                          <p:spTgt spid="4">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up)">
                                      <p:cBhvr>
                                        <p:cTn id="10" dur="500"/>
                                        <p:tgtEl>
                                          <p:spTgt spid="4">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wipe(up)">
                                      <p:cBhvr>
                                        <p:cTn id="1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smtClean="0"/>
              <a:t>Case 1: Q </a:t>
            </a:r>
            <a:r>
              <a:rPr lang="en-US" sz="2600" dirty="0"/>
              <a:t>is a </a:t>
            </a:r>
            <a:r>
              <a:rPr lang="en-US" sz="2600" b="1" dirty="0">
                <a:solidFill>
                  <a:srgbClr val="C00000"/>
                </a:solidFill>
              </a:rPr>
              <a:t>red node</a:t>
            </a:r>
            <a:r>
              <a:rPr lang="en-US" sz="2600" dirty="0"/>
              <a:t>.</a:t>
            </a:r>
          </a:p>
          <a:p>
            <a:endParaRPr lang="en-US" dirty="0"/>
          </a:p>
        </p:txBody>
      </p:sp>
      <p:grpSp>
        <p:nvGrpSpPr>
          <p:cNvPr id="36" name="Group 35"/>
          <p:cNvGrpSpPr/>
          <p:nvPr/>
        </p:nvGrpSpPr>
        <p:grpSpPr>
          <a:xfrm>
            <a:off x="247091" y="2369943"/>
            <a:ext cx="3639109" cy="2659969"/>
            <a:chOff x="2183891" y="2534231"/>
            <a:chExt cx="3639109" cy="2659969"/>
          </a:xfrm>
        </p:grpSpPr>
        <p:sp>
          <p:nvSpPr>
            <p:cNvPr id="37" name="Oval 36"/>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38" name="Straight Connector 37"/>
            <p:cNvCxnSpPr>
              <a:stCxn id="37" idx="3"/>
              <a:endCxn id="39"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40" name="Oval 39"/>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41" name="Straight Connector 40"/>
            <p:cNvCxnSpPr>
              <a:stCxn id="37" idx="5"/>
              <a:endCxn id="40"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44" name="Straight Arrow Connector 43"/>
            <p:cNvCxnSpPr/>
            <p:nvPr/>
          </p:nvCxnSpPr>
          <p:spPr>
            <a:xfrm>
              <a:off x="2819064" y="33501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83891" y="2902966"/>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46" name="Group 45"/>
            <p:cNvGrpSpPr/>
            <p:nvPr/>
          </p:nvGrpSpPr>
          <p:grpSpPr>
            <a:xfrm>
              <a:off x="2787600" y="43472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α</a:t>
                </a:r>
                <a:endParaRPr lang="en-US" sz="2400" i="1" dirty="0">
                  <a:solidFill>
                    <a:schemeClr val="bg1"/>
                  </a:solidFill>
                </a:endParaRPr>
              </a:p>
            </p:txBody>
          </p:sp>
        </p:grpSp>
        <p:cxnSp>
          <p:nvCxnSpPr>
            <p:cNvPr id="47" name="Straight Connector 46"/>
            <p:cNvCxnSpPr>
              <a:stCxn id="43" idx="5"/>
              <a:endCxn id="65"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3"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3"/>
              <a:endCxn id="61"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5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0"/>
              <a:endCxn id="39"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460800" y="43598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β</a:t>
                </a:r>
                <a:endParaRPr lang="en-US" sz="2400" i="1" dirty="0">
                  <a:solidFill>
                    <a:schemeClr val="bg1"/>
                  </a:solidFill>
                </a:endParaRPr>
              </a:p>
            </p:txBody>
          </p:sp>
        </p:grpSp>
        <p:grpSp>
          <p:nvGrpSpPr>
            <p:cNvPr id="53" name="Group 52"/>
            <p:cNvGrpSpPr/>
            <p:nvPr/>
          </p:nvGrpSpPr>
          <p:grpSpPr>
            <a:xfrm>
              <a:off x="3981264" y="3737628"/>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γ</a:t>
                </a:r>
                <a:endParaRPr lang="en-US" sz="2400" i="1" dirty="0">
                  <a:solidFill>
                    <a:schemeClr val="bg1"/>
                  </a:solidFill>
                </a:endParaRPr>
              </a:p>
            </p:txBody>
          </p:sp>
        </p:grpSp>
        <p:grpSp>
          <p:nvGrpSpPr>
            <p:cNvPr id="54" name="Group 53"/>
            <p:cNvGrpSpPr/>
            <p:nvPr/>
          </p:nvGrpSpPr>
          <p:grpSpPr>
            <a:xfrm>
              <a:off x="4616400" y="3737628"/>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δ</a:t>
                </a:r>
                <a:endParaRPr lang="en-US" sz="2400" i="1" dirty="0">
                  <a:solidFill>
                    <a:schemeClr val="bg1"/>
                  </a:solidFill>
                </a:endParaRPr>
              </a:p>
            </p:txBody>
          </p:sp>
        </p:grpSp>
        <p:grpSp>
          <p:nvGrpSpPr>
            <p:cNvPr id="55" name="Group 54"/>
            <p:cNvGrpSpPr/>
            <p:nvPr/>
          </p:nvGrpSpPr>
          <p:grpSpPr>
            <a:xfrm>
              <a:off x="5334000" y="3716356"/>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ε</a:t>
                </a:r>
                <a:endParaRPr lang="en-US" sz="2400" i="1" dirty="0">
                  <a:solidFill>
                    <a:schemeClr val="bg1"/>
                  </a:solidFill>
                </a:endParaRPr>
              </a:p>
            </p:txBody>
          </p:sp>
        </p:grpSp>
      </p:grpSp>
      <p:sp>
        <p:nvSpPr>
          <p:cNvPr id="68" name="Right Arrow 67"/>
          <p:cNvSpPr/>
          <p:nvPr/>
        </p:nvSpPr>
        <p:spPr>
          <a:xfrm>
            <a:off x="4114800" y="3329707"/>
            <a:ext cx="1676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99" name="Group 98"/>
          <p:cNvGrpSpPr/>
          <p:nvPr/>
        </p:nvGrpSpPr>
        <p:grpSpPr>
          <a:xfrm>
            <a:off x="5575200" y="2362200"/>
            <a:ext cx="3035400" cy="2659969"/>
            <a:chOff x="5556709" y="2362200"/>
            <a:chExt cx="3035400" cy="2659969"/>
          </a:xfrm>
        </p:grpSpPr>
        <p:sp>
          <p:nvSpPr>
            <p:cNvPr id="70" name="Oval 69"/>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1" name="Straight Connector 70"/>
            <p:cNvCxnSpPr>
              <a:stCxn id="70" idx="3"/>
              <a:endCxn id="72"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3" name="Oval 72"/>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4" name="Straight Connector 73"/>
            <p:cNvCxnSpPr>
              <a:stCxn id="70" idx="5"/>
              <a:endCxn id="73"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5"/>
              <a:endCxn id="76"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79" name="Group 78"/>
            <p:cNvGrpSpPr/>
            <p:nvPr/>
          </p:nvGrpSpPr>
          <p:grpSpPr>
            <a:xfrm>
              <a:off x="5556709" y="4175197"/>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6" idx="5"/>
              <a:endCxn id="98"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6"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3"/>
              <a:endCxn id="94"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2" idx="5"/>
              <a:endCxn id="92"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2"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6229909" y="4187797"/>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750373" y="3565597"/>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385509" y="3565597"/>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8103109" y="3544325"/>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ε</a:t>
                </a:r>
                <a:endParaRPr lang="en-US" sz="2400" i="1" dirty="0">
                  <a:solidFill>
                    <a:schemeClr val="bg1"/>
                  </a:solidFill>
                </a:endParaRPr>
              </a:p>
            </p:txBody>
          </p:sp>
        </p:grpSp>
      </p:grpSp>
      <p:sp>
        <p:nvSpPr>
          <p:cNvPr id="100" name="TextBox 99"/>
          <p:cNvSpPr txBox="1"/>
          <p:nvPr/>
        </p:nvSpPr>
        <p:spPr>
          <a:xfrm>
            <a:off x="5822664" y="5257800"/>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May </a:t>
            </a:r>
            <a:r>
              <a:rPr lang="en-US" sz="2400" b="1" dirty="0" err="1" smtClean="0">
                <a:solidFill>
                  <a:srgbClr val="0000FF"/>
                </a:solidFill>
              </a:rPr>
              <a:t>recurse</a:t>
            </a:r>
            <a:r>
              <a:rPr lang="en-US" sz="2400" dirty="0" smtClean="0"/>
              <a:t>, since G’s </a:t>
            </a:r>
            <a:br>
              <a:rPr lang="en-US" sz="2400" dirty="0" smtClean="0"/>
            </a:br>
            <a:r>
              <a:rPr lang="en-US" sz="2400" dirty="0" smtClean="0"/>
              <a:t>parent may be red.</a:t>
            </a:r>
            <a:endParaRPr lang="en-US" sz="2400" dirty="0"/>
          </a:p>
        </p:txBody>
      </p:sp>
    </p:spTree>
    <p:extLst>
      <p:ext uri="{BB962C8B-B14F-4D97-AF65-F5344CB8AC3E}">
        <p14:creationId xmlns:p14="http://schemas.microsoft.com/office/powerpoint/2010/main" val="55631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wipe(left)">
                                      <p:cBhvr>
                                        <p:cTn id="11" dur="500"/>
                                        <p:tgtEl>
                                          <p:spTgt spid="9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p:cTn id="16" dur="500" fill="hold"/>
                                        <p:tgtEl>
                                          <p:spTgt spid="100"/>
                                        </p:tgtEl>
                                        <p:attrNameLst>
                                          <p:attrName>ppt_w</p:attrName>
                                        </p:attrNameLst>
                                      </p:cBhvr>
                                      <p:tavLst>
                                        <p:tav tm="0">
                                          <p:val>
                                            <p:fltVal val="0"/>
                                          </p:val>
                                        </p:tav>
                                        <p:tav tm="100000">
                                          <p:val>
                                            <p:strVal val="#ppt_w"/>
                                          </p:val>
                                        </p:tav>
                                      </p:tavLst>
                                    </p:anim>
                                    <p:anim calcmode="lin" valueType="num">
                                      <p:cBhvr>
                                        <p:cTn id="17" dur="500" fill="hold"/>
                                        <p:tgtEl>
                                          <p:spTgt spid="100"/>
                                        </p:tgtEl>
                                        <p:attrNameLst>
                                          <p:attrName>ppt_h</p:attrName>
                                        </p:attrNameLst>
                                      </p:cBhvr>
                                      <p:tavLst>
                                        <p:tav tm="0">
                                          <p:val>
                                            <p:fltVal val="0"/>
                                          </p:val>
                                        </p:tav>
                                        <p:tav tm="100000">
                                          <p:val>
                                            <p:strVal val="#ppt_h"/>
                                          </p:val>
                                        </p:tav>
                                      </p:tavLst>
                                    </p:anim>
                                    <p:animEffect transition="in" filter="fade">
                                      <p:cBhvr>
                                        <p:cTn id="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0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dirty="0"/>
          </a:p>
        </p:txBody>
      </p:sp>
      <p:sp>
        <p:nvSpPr>
          <p:cNvPr id="4" name="Content Placeholder 3"/>
          <p:cNvSpPr>
            <a:spLocks noGrp="1"/>
          </p:cNvSpPr>
          <p:nvPr>
            <p:ph sz="quarter" idx="1"/>
          </p:nvPr>
        </p:nvSpPr>
        <p:spPr/>
        <p:txBody>
          <a:bodyPr>
            <a:normAutofit/>
          </a:bodyPr>
          <a:lstStyle/>
          <a:p>
            <a:pPr marL="274320" lvl="1" indent="-274320">
              <a:spcBef>
                <a:spcPts val="580"/>
              </a:spcBef>
              <a:buClr>
                <a:schemeClr val="accent1"/>
              </a:buClr>
            </a:pPr>
            <a:r>
              <a:rPr lang="en-US" sz="2600" dirty="0" smtClean="0"/>
              <a:t>Case 2: Q </a:t>
            </a:r>
            <a:r>
              <a:rPr lang="en-US" sz="2600" dirty="0"/>
              <a:t>is a </a:t>
            </a:r>
            <a:r>
              <a:rPr lang="en-US" sz="2600" b="1" dirty="0"/>
              <a:t>black node</a:t>
            </a:r>
            <a:r>
              <a:rPr lang="en-US" sz="2600" dirty="0"/>
              <a:t>; I is P’s </a:t>
            </a:r>
            <a:r>
              <a:rPr lang="en-US" sz="2600" b="1" dirty="0">
                <a:solidFill>
                  <a:srgbClr val="0000FF"/>
                </a:solidFill>
              </a:rPr>
              <a:t>left</a:t>
            </a:r>
            <a:r>
              <a:rPr lang="en-US" sz="2600" dirty="0">
                <a:solidFill>
                  <a:srgbClr val="0000FF"/>
                </a:solidFill>
              </a:rPr>
              <a:t> </a:t>
            </a:r>
            <a:r>
              <a:rPr lang="en-US" sz="2600" dirty="0"/>
              <a:t>child.</a:t>
            </a:r>
          </a:p>
        </p:txBody>
      </p:sp>
      <p:grpSp>
        <p:nvGrpSpPr>
          <p:cNvPr id="5" name="Group 4"/>
          <p:cNvGrpSpPr/>
          <p:nvPr/>
        </p:nvGrpSpPr>
        <p:grpSpPr>
          <a:xfrm>
            <a:off x="228600" y="2057400"/>
            <a:ext cx="3446295" cy="2514600"/>
            <a:chOff x="4738905" y="1454831"/>
            <a:chExt cx="3446295" cy="2514600"/>
          </a:xfrm>
        </p:grpSpPr>
        <p:sp>
          <p:nvSpPr>
            <p:cNvPr id="6" name="Isosceles Triangle 5"/>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8" name="Straight Connector 7"/>
            <p:cNvCxnSpPr>
              <a:stCxn id="7" idx="3"/>
              <a:endCxn id="9"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1" name="Straight Connector 10"/>
            <p:cNvCxnSpPr>
              <a:stCxn id="7" idx="5"/>
              <a:endCxn id="10"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5"/>
              <a:endCxn id="13"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14" name="Straight Arrow Connector 13"/>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38905" y="1827122"/>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16" name="Group 15"/>
            <p:cNvGrpSpPr/>
            <p:nvPr/>
          </p:nvGrpSpPr>
          <p:grpSpPr>
            <a:xfrm>
              <a:off x="5518200" y="3156431"/>
              <a:ext cx="489000" cy="813000"/>
              <a:chOff x="2805207" y="4320803"/>
              <a:chExt cx="489000" cy="813000"/>
            </a:xfrm>
          </p:grpSpPr>
          <p:sp>
            <p:nvSpPr>
              <p:cNvPr id="26" name="Isosceles Triangle 2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grpSp>
          <p:nvGrpSpPr>
            <p:cNvPr id="17" name="Group 16"/>
            <p:cNvGrpSpPr/>
            <p:nvPr/>
          </p:nvGrpSpPr>
          <p:grpSpPr>
            <a:xfrm>
              <a:off x="6248400" y="3131231"/>
              <a:ext cx="489000" cy="838200"/>
              <a:chOff x="2894007" y="4283003"/>
              <a:chExt cx="489000" cy="838200"/>
            </a:xfrm>
          </p:grpSpPr>
          <p:sp>
            <p:nvSpPr>
              <p:cNvPr id="24" name="Isosceles Triangle 2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cxnSp>
          <p:nvCxnSpPr>
            <p:cNvPr id="18" name="Straight Connector 17"/>
            <p:cNvCxnSpPr>
              <a:stCxn id="13" idx="5"/>
              <a:endCxn id="27"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889800" y="2670828"/>
              <a:ext cx="489000" cy="841403"/>
              <a:chOff x="3002007" y="4432200"/>
              <a:chExt cx="489000" cy="841403"/>
            </a:xfrm>
          </p:grpSpPr>
          <p:sp>
            <p:nvSpPr>
              <p:cNvPr id="22" name="Isosceles Triangle 2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21" name="Straight Connector 20"/>
            <p:cNvCxnSpPr>
              <a:stCxn id="10" idx="3"/>
              <a:endCxn id="23"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ight Arrow 27"/>
          <p:cNvSpPr/>
          <p:nvPr/>
        </p:nvSpPr>
        <p:spPr>
          <a:xfrm>
            <a:off x="3886200" y="2667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a:t>
            </a:r>
            <a:br>
              <a:rPr lang="en-US" sz="2400" dirty="0" smtClean="0"/>
            </a:br>
            <a:r>
              <a:rPr lang="en-US" sz="2400" dirty="0" smtClean="0"/>
              <a:t>Rotation</a:t>
            </a:r>
            <a:endParaRPr lang="en-US" sz="2400" dirty="0"/>
          </a:p>
        </p:txBody>
      </p:sp>
      <p:grpSp>
        <p:nvGrpSpPr>
          <p:cNvPr id="69" name="Group 68"/>
          <p:cNvGrpSpPr/>
          <p:nvPr/>
        </p:nvGrpSpPr>
        <p:grpSpPr>
          <a:xfrm>
            <a:off x="5819700" y="2133600"/>
            <a:ext cx="2470200" cy="2133600"/>
            <a:chOff x="5683200" y="3733800"/>
            <a:chExt cx="2470200" cy="2133600"/>
          </a:xfrm>
        </p:grpSpPr>
        <p:sp>
          <p:nvSpPr>
            <p:cNvPr id="31" name="Oval 30"/>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32" name="Straight Connector 31"/>
            <p:cNvCxnSpPr>
              <a:stCxn id="31" idx="3"/>
              <a:endCxn id="33"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7664400" y="4984764"/>
              <a:ext cx="489000" cy="882636"/>
              <a:chOff x="7703188" y="4444333"/>
              <a:chExt cx="489000" cy="882636"/>
            </a:xfrm>
          </p:grpSpPr>
          <p:sp>
            <p:nvSpPr>
              <p:cNvPr id="30" name="Isosceles Triangle 2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3" name="Oval 32"/>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4" name="Oval 33"/>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35" name="Straight Connector 34"/>
            <p:cNvCxnSpPr>
              <a:stCxn id="34" idx="5"/>
              <a:endCxn id="37"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9" idx="0"/>
              <a:endCxn id="37"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40" name="Group 39"/>
            <p:cNvGrpSpPr/>
            <p:nvPr/>
          </p:nvGrpSpPr>
          <p:grpSpPr>
            <a:xfrm>
              <a:off x="5683200" y="5029200"/>
              <a:ext cx="489000" cy="813000"/>
              <a:chOff x="2805207" y="4320803"/>
              <a:chExt cx="489000" cy="813000"/>
            </a:xfrm>
          </p:grpSpPr>
          <p:sp>
            <p:nvSpPr>
              <p:cNvPr id="50" name="Isosceles Triangle 49"/>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grpSp>
          <p:nvGrpSpPr>
            <p:cNvPr id="41" name="Group 40"/>
            <p:cNvGrpSpPr/>
            <p:nvPr/>
          </p:nvGrpSpPr>
          <p:grpSpPr>
            <a:xfrm>
              <a:off x="6292800" y="5029200"/>
              <a:ext cx="489000" cy="838200"/>
              <a:chOff x="2894007" y="4283003"/>
              <a:chExt cx="489000" cy="838200"/>
            </a:xfrm>
          </p:grpSpPr>
          <p:sp>
            <p:nvSpPr>
              <p:cNvPr id="48" name="Isosceles Triangle 47"/>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cxnSp>
          <p:nvCxnSpPr>
            <p:cNvPr id="42" name="Straight Connector 41"/>
            <p:cNvCxnSpPr>
              <a:stCxn id="37" idx="5"/>
              <a:endCxn id="51"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a:endCxn id="31"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7054800" y="5020795"/>
              <a:ext cx="489000" cy="841403"/>
              <a:chOff x="3002007" y="4432200"/>
              <a:chExt cx="489000" cy="841403"/>
            </a:xfrm>
          </p:grpSpPr>
          <p:sp>
            <p:nvSpPr>
              <p:cNvPr id="46" name="Isosceles Triangle 45"/>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45" name="Straight Connector 44"/>
            <p:cNvCxnSpPr>
              <a:stCxn id="31" idx="5"/>
              <a:endCxn id="47"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438400" y="4419600"/>
            <a:ext cx="2470200" cy="2133600"/>
            <a:chOff x="2438400" y="4419600"/>
            <a:chExt cx="2470200" cy="2133600"/>
          </a:xfrm>
        </p:grpSpPr>
        <p:sp>
          <p:nvSpPr>
            <p:cNvPr id="71" name="Oval 7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2" name="Straight Connector 71"/>
            <p:cNvCxnSpPr>
              <a:stCxn id="71" idx="3"/>
              <a:endCxn id="9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419600" y="5670564"/>
              <a:ext cx="489000" cy="882636"/>
              <a:chOff x="7703188" y="4444333"/>
              <a:chExt cx="489000" cy="882636"/>
            </a:xfrm>
          </p:grpSpPr>
          <p:sp>
            <p:nvSpPr>
              <p:cNvPr id="90" name="Isosceles Triangle 8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1" name="Oval 9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74" name="Oval 7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P</a:t>
              </a:r>
            </a:p>
          </p:txBody>
        </p:sp>
        <p:cxnSp>
          <p:nvCxnSpPr>
            <p:cNvPr id="75" name="Straight Connector 74"/>
            <p:cNvCxnSpPr>
              <a:stCxn id="74" idx="5"/>
              <a:endCxn id="7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87" idx="0"/>
              <a:endCxn id="7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78" name="Group 77"/>
            <p:cNvGrpSpPr/>
            <p:nvPr/>
          </p:nvGrpSpPr>
          <p:grpSpPr>
            <a:xfrm>
              <a:off x="2438400" y="5715000"/>
              <a:ext cx="489000" cy="813000"/>
              <a:chOff x="2805207" y="4320803"/>
              <a:chExt cx="489000" cy="813000"/>
            </a:xfrm>
          </p:grpSpPr>
          <p:sp>
            <p:nvSpPr>
              <p:cNvPr id="88" name="Isosceles Triangle 8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9" name="Oval 8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grpSp>
          <p:nvGrpSpPr>
            <p:cNvPr id="79" name="Group 78"/>
            <p:cNvGrpSpPr/>
            <p:nvPr/>
          </p:nvGrpSpPr>
          <p:grpSpPr>
            <a:xfrm>
              <a:off x="3048000" y="5715000"/>
              <a:ext cx="489000" cy="838200"/>
              <a:chOff x="2894007" y="4283003"/>
              <a:chExt cx="489000" cy="838200"/>
            </a:xfrm>
          </p:grpSpPr>
          <p:sp>
            <p:nvSpPr>
              <p:cNvPr id="86" name="Isosceles Triangle 8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7" name="Oval 8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cxnSp>
          <p:nvCxnSpPr>
            <p:cNvPr id="80" name="Straight Connector 79"/>
            <p:cNvCxnSpPr>
              <a:stCxn id="77" idx="5"/>
              <a:endCxn id="8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3"/>
              <a:endCxn id="7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810000" y="5706595"/>
              <a:ext cx="489000" cy="841403"/>
              <a:chOff x="3002007" y="4432200"/>
              <a:chExt cx="489000" cy="841403"/>
            </a:xfrm>
          </p:grpSpPr>
          <p:sp>
            <p:nvSpPr>
              <p:cNvPr id="84" name="Isosceles Triangle 8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5" name="Oval 8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83" name="Straight Connector 82"/>
            <p:cNvCxnSpPr>
              <a:stCxn id="71" idx="5"/>
              <a:endCxn id="8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713767" y="4560192"/>
            <a:ext cx="2490133" cy="751933"/>
            <a:chOff x="4713767" y="4560192"/>
            <a:chExt cx="2490133" cy="751933"/>
          </a:xfrm>
        </p:grpSpPr>
        <p:sp>
          <p:nvSpPr>
            <p:cNvPr id="93" name="Right Arrow 9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TextBox 93"/>
            <p:cNvSpPr txBox="1"/>
            <p:nvPr/>
          </p:nvSpPr>
          <p:spPr>
            <a:xfrm>
              <a:off x="5785178" y="4687764"/>
              <a:ext cx="1418722" cy="461665"/>
            </a:xfrm>
            <a:prstGeom prst="rect">
              <a:avLst/>
            </a:prstGeom>
            <a:noFill/>
          </p:spPr>
          <p:txBody>
            <a:bodyPr wrap="none" rtlCol="0">
              <a:spAutoFit/>
            </a:bodyPr>
            <a:lstStyle/>
            <a:p>
              <a:r>
                <a:rPr lang="en-US" sz="2400" dirty="0" smtClean="0"/>
                <a:t>Recoloring</a:t>
              </a:r>
              <a:endParaRPr lang="en-US" sz="2400" dirty="0"/>
            </a:p>
          </p:txBody>
        </p:sp>
      </p:grpSp>
      <p:sp>
        <p:nvSpPr>
          <p:cNvPr id="96" name="TextBox 95"/>
          <p:cNvSpPr txBox="1"/>
          <p:nvPr/>
        </p:nvSpPr>
        <p:spPr>
          <a:xfrm>
            <a:off x="5447228" y="5454899"/>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Done! All properties</a:t>
            </a:r>
            <a:br>
              <a:rPr lang="en-US" sz="2400" dirty="0" smtClean="0"/>
            </a:br>
            <a:r>
              <a:rPr lang="en-US" sz="2400" dirty="0" smtClean="0"/>
              <a:t>restored.</a:t>
            </a:r>
          </a:p>
        </p:txBody>
      </p:sp>
    </p:spTree>
    <p:extLst>
      <p:ext uri="{BB962C8B-B14F-4D97-AF65-F5344CB8AC3E}">
        <p14:creationId xmlns:p14="http://schemas.microsoft.com/office/powerpoint/2010/main" val="17026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up)">
                                      <p:cBhvr>
                                        <p:cTn id="16" dur="500"/>
                                        <p:tgtEl>
                                          <p:spTgt spid="9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lnSpcReduction="10000"/>
              </a:bodyPr>
              <a:lstStyle/>
              <a:p>
                <a:r>
                  <a:rPr lang="en-US" dirty="0" smtClean="0"/>
                  <a:t>A binary search tree. The </a:t>
                </a:r>
                <a:r>
                  <a:rPr lang="en-US" dirty="0"/>
                  <a:t>data structure requires an extra </a:t>
                </a:r>
                <a:r>
                  <a:rPr lang="en-US" dirty="0" smtClean="0"/>
                  <a:t>one-bit color </a:t>
                </a:r>
                <a:r>
                  <a:rPr lang="en-US" dirty="0"/>
                  <a:t>field in each node.</a:t>
                </a:r>
              </a:p>
              <a:p>
                <a:r>
                  <a:rPr lang="en-US" dirty="0" smtClean="0"/>
                  <a:t>Property</a:t>
                </a:r>
              </a:p>
              <a:p>
                <a:pPr marL="514350" indent="-514350">
                  <a:buFont typeface="+mj-lt"/>
                  <a:buAutoNum type="arabicPeriod"/>
                </a:pPr>
                <a:r>
                  <a:rPr lang="en-US" sz="2400" dirty="0" smtClean="0"/>
                  <a:t>Every </a:t>
                </a:r>
                <a:r>
                  <a:rPr lang="en-US" sz="2400" dirty="0"/>
                  <a:t>node is either red or </a:t>
                </a:r>
                <a:r>
                  <a:rPr lang="en-US" sz="2400" dirty="0" smtClean="0"/>
                  <a:t>black.</a:t>
                </a:r>
                <a:endParaRPr lang="en-US" sz="2400" dirty="0"/>
              </a:p>
              <a:p>
                <a:pPr marL="514350" indent="-514350">
                  <a:buFont typeface="+mj-lt"/>
                  <a:buAutoNum type="arabicPeriod"/>
                </a:pPr>
                <a:r>
                  <a:rPr lang="en-US" sz="2400" b="1" dirty="0" smtClean="0">
                    <a:solidFill>
                      <a:srgbClr val="0000FF"/>
                    </a:solidFill>
                  </a:rPr>
                  <a:t>Root rule</a:t>
                </a:r>
                <a:r>
                  <a:rPr lang="en-US" sz="2400" dirty="0" smtClean="0"/>
                  <a:t>: The </a:t>
                </a:r>
                <a:r>
                  <a:rPr lang="en-US" sz="2400" dirty="0"/>
                  <a:t>root is </a:t>
                </a:r>
                <a:r>
                  <a:rPr lang="en-US" sz="2400" dirty="0" smtClean="0"/>
                  <a:t>black.</a:t>
                </a:r>
                <a:endParaRPr lang="en-US" sz="2400" dirty="0"/>
              </a:p>
              <a:p>
                <a:pPr marL="514350" indent="-514350">
                  <a:buFont typeface="+mj-lt"/>
                  <a:buAutoNum type="arabicPeriod"/>
                </a:pPr>
                <a:r>
                  <a:rPr lang="en-US" sz="2400" b="1" dirty="0" smtClean="0">
                    <a:solidFill>
                      <a:srgbClr val="0000FF"/>
                    </a:solidFill>
                  </a:rPr>
                  <a:t>Red rule</a:t>
                </a:r>
                <a:r>
                  <a:rPr lang="en-US" sz="2400" dirty="0" smtClean="0"/>
                  <a:t>: Red node can </a:t>
                </a:r>
                <a:r>
                  <a:rPr lang="en-US" sz="2400" b="1" dirty="0" smtClean="0">
                    <a:solidFill>
                      <a:srgbClr val="C00000"/>
                    </a:solidFill>
                  </a:rPr>
                  <a:t>only have</a:t>
                </a:r>
                <a:r>
                  <a:rPr lang="en-US" sz="2400" dirty="0" smtClean="0"/>
                  <a:t> black children.</a:t>
                </a:r>
              </a:p>
              <a:p>
                <a:pPr marL="788670" lvl="1" indent="-514350"/>
                <a:r>
                  <a:rPr lang="en-US" dirty="0" smtClean="0"/>
                  <a:t>Can’t have two consecutive red nodes on a path.</a:t>
                </a:r>
              </a:p>
              <a:p>
                <a:pPr marL="788670" lvl="1" indent="-514350"/>
                <a:endParaRPr lang="en-US" dirty="0"/>
              </a:p>
              <a:p>
                <a:pPr marL="788670" lvl="1" indent="-514350"/>
                <a:endParaRPr lang="en-US" dirty="0" smtClean="0"/>
              </a:p>
              <a:p>
                <a:pPr marL="514350" indent="-514350">
                  <a:buFont typeface="+mj-lt"/>
                  <a:buAutoNum type="arabicPeriod"/>
                </a:pPr>
                <a:endParaRPr lang="en-US" dirty="0" smtClean="0"/>
              </a:p>
              <a:p>
                <a:pPr marL="514350" indent="-514350">
                  <a:buFont typeface="+mj-lt"/>
                  <a:buAutoNum type="arabicPeriod"/>
                </a:pPr>
                <a:r>
                  <a:rPr lang="en-US" sz="2400" b="1" dirty="0" smtClean="0">
                    <a:solidFill>
                      <a:srgbClr val="0000FF"/>
                    </a:solidFill>
                  </a:rPr>
                  <a:t>Path rule</a:t>
                </a:r>
                <a:r>
                  <a:rPr lang="en-US" sz="2400" dirty="0" smtClean="0"/>
                  <a:t>: </a:t>
                </a:r>
                <a:r>
                  <a:rPr lang="en-US" sz="2400" b="1" dirty="0" smtClean="0">
                    <a:solidFill>
                      <a:srgbClr val="C00000"/>
                    </a:solidFill>
                  </a:rPr>
                  <a:t>Every</a:t>
                </a:r>
                <a:r>
                  <a:rPr lang="en-US" sz="2400" dirty="0" smtClean="0">
                    <a:solidFill>
                      <a:srgbClr val="C00000"/>
                    </a:solidFill>
                  </a:rPr>
                  <a:t> </a:t>
                </a:r>
                <a:r>
                  <a:rPr lang="en-US" sz="2400" dirty="0" smtClean="0"/>
                  <a:t>path from a node </a:t>
                </a:r>
                <a14:m>
                  <m:oMath xmlns:m="http://schemas.openxmlformats.org/officeDocument/2006/math">
                    <m:r>
                      <a:rPr lang="en-US" sz="2400" i="1" dirty="0" smtClean="0">
                        <a:latin typeface="Cambria Math"/>
                      </a:rPr>
                      <m:t>𝑥</m:t>
                    </m:r>
                  </m:oMath>
                </a14:m>
                <a:r>
                  <a:rPr lang="en-US" sz="2400" dirty="0" smtClean="0"/>
                  <a:t> to NULL must have the </a:t>
                </a:r>
                <a:r>
                  <a:rPr lang="en-US" sz="2400" b="1" dirty="0" smtClean="0">
                    <a:solidFill>
                      <a:srgbClr val="C00000"/>
                    </a:solidFill>
                  </a:rPr>
                  <a:t>same </a:t>
                </a:r>
                <a:r>
                  <a:rPr lang="en-US" sz="2400" b="1" dirty="0">
                    <a:solidFill>
                      <a:srgbClr val="C00000"/>
                    </a:solidFill>
                  </a:rPr>
                  <a:t>number</a:t>
                </a:r>
                <a:r>
                  <a:rPr lang="en-US" sz="2400" dirty="0">
                    <a:solidFill>
                      <a:srgbClr val="C00000"/>
                    </a:solidFill>
                  </a:rPr>
                  <a:t> </a:t>
                </a:r>
                <a:r>
                  <a:rPr lang="en-US" sz="2400" dirty="0"/>
                  <a:t>of </a:t>
                </a:r>
                <a:r>
                  <a:rPr lang="en-US" sz="2400" dirty="0" smtClean="0"/>
                  <a:t>black nodes (including </a:t>
                </a:r>
                <a14:m>
                  <m:oMath xmlns:m="http://schemas.openxmlformats.org/officeDocument/2006/math">
                    <m:r>
                      <a:rPr lang="en-US" sz="2400" i="1" dirty="0" smtClean="0">
                        <a:latin typeface="Cambria Math"/>
                      </a:rPr>
                      <m:t>𝑥</m:t>
                    </m:r>
                  </m:oMath>
                </a14:m>
                <a:r>
                  <a:rPr lang="en-US" sz="2400" dirty="0" smtClean="0"/>
                  <a:t> itself).</a:t>
                </a:r>
                <a:endParaRPr lang="en-US" sz="2400"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rotWithShape="1">
                <a:blip r:embed="rId2"/>
                <a:stretch>
                  <a:fillRect l="-706" t="-1576"/>
                </a:stretch>
              </a:blipFill>
            </p:spPr>
            <p:txBody>
              <a:bodyPr/>
              <a:lstStyle/>
              <a:p>
                <a:r>
                  <a:rPr lang="en-US">
                    <a:noFill/>
                  </a:rPr>
                  <a:t> </a:t>
                </a:r>
              </a:p>
            </p:txBody>
          </p:sp>
        </mc:Fallback>
      </mc:AlternateContent>
      <p:grpSp>
        <p:nvGrpSpPr>
          <p:cNvPr id="14" name="Group 13"/>
          <p:cNvGrpSpPr/>
          <p:nvPr/>
        </p:nvGrpSpPr>
        <p:grpSpPr>
          <a:xfrm>
            <a:off x="1371600" y="4375599"/>
            <a:ext cx="1271798" cy="1022800"/>
            <a:chOff x="1916801" y="3918399"/>
            <a:chExt cx="1271798" cy="1022800"/>
          </a:xfrm>
        </p:grpSpPr>
        <p:sp>
          <p:nvSpPr>
            <p:cNvPr id="5" name="Oval 4"/>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1916801"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9" name="Straight Connector 8"/>
            <p:cNvCxnSpPr>
              <a:stCxn id="5" idx="5"/>
              <a:endCxn id="6"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10000" y="4383248"/>
            <a:ext cx="1271798" cy="1022800"/>
            <a:chOff x="1916801" y="3918399"/>
            <a:chExt cx="1271798" cy="1022800"/>
          </a:xfrm>
        </p:grpSpPr>
        <p:sp>
          <p:nvSpPr>
            <p:cNvPr id="16" name="Oval 15"/>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Oval 16"/>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Oval 17"/>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9" name="Straight Connector 18"/>
            <p:cNvCxnSpPr>
              <a:stCxn id="16" idx="5"/>
              <a:endCxn id="17"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3"/>
              <a:endCxn id="18"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4387400"/>
            <a:ext cx="1271798" cy="1022800"/>
            <a:chOff x="1916801" y="3918399"/>
            <a:chExt cx="1271798" cy="1022800"/>
          </a:xfrm>
        </p:grpSpPr>
        <p:sp>
          <p:nvSpPr>
            <p:cNvPr id="22" name="Oval 21"/>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400"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5" name="Straight Connector 24"/>
            <p:cNvCxnSpPr>
              <a:stCxn id="22" idx="5"/>
              <a:endCxn id="23"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24"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647902" y="4564559"/>
            <a:ext cx="628698" cy="769441"/>
          </a:xfrm>
          <a:prstGeom prst="rect">
            <a:avLst/>
          </a:prstGeom>
          <a:noFill/>
        </p:spPr>
        <p:txBody>
          <a:bodyPr wrap="none" rtlCol="0">
            <a:spAutoFit/>
          </a:bodyPr>
          <a:lstStyle/>
          <a:p>
            <a:r>
              <a:rPr lang="en-US" sz="4400" dirty="0" smtClean="0">
                <a:solidFill>
                  <a:srgbClr val="00B050"/>
                </a:solidFill>
                <a:sym typeface="Wingdings"/>
              </a:rPr>
              <a:t></a:t>
            </a:r>
            <a:endParaRPr lang="en-US" dirty="0">
              <a:solidFill>
                <a:srgbClr val="00B050"/>
              </a:solidFill>
            </a:endParaRPr>
          </a:p>
        </p:txBody>
      </p:sp>
      <p:sp>
        <p:nvSpPr>
          <p:cNvPr id="28" name="TextBox 27"/>
          <p:cNvSpPr txBox="1"/>
          <p:nvPr/>
        </p:nvSpPr>
        <p:spPr>
          <a:xfrm>
            <a:off x="5149792" y="4502277"/>
            <a:ext cx="543739" cy="769441"/>
          </a:xfrm>
          <a:prstGeom prst="rect">
            <a:avLst/>
          </a:prstGeom>
          <a:noFill/>
        </p:spPr>
        <p:txBody>
          <a:bodyPr wrap="none" rtlCol="0">
            <a:spAutoFit/>
          </a:bodyPr>
          <a:lstStyle/>
          <a:p>
            <a:r>
              <a:rPr lang="en-US" sz="4400" dirty="0" smtClean="0">
                <a:solidFill>
                  <a:srgbClr val="FF0000"/>
                </a:solidFill>
                <a:sym typeface="Wingdings"/>
              </a:rPr>
              <a:t></a:t>
            </a:r>
            <a:endParaRPr lang="en-US" dirty="0">
              <a:solidFill>
                <a:srgbClr val="FF0000"/>
              </a:solidFill>
            </a:endParaRPr>
          </a:p>
        </p:txBody>
      </p:sp>
      <p:sp>
        <p:nvSpPr>
          <p:cNvPr id="29" name="TextBox 28"/>
          <p:cNvSpPr txBox="1"/>
          <p:nvPr/>
        </p:nvSpPr>
        <p:spPr>
          <a:xfrm>
            <a:off x="7620000" y="4495800"/>
            <a:ext cx="543739" cy="769441"/>
          </a:xfrm>
          <a:prstGeom prst="rect">
            <a:avLst/>
          </a:prstGeom>
          <a:noFill/>
        </p:spPr>
        <p:txBody>
          <a:bodyPr wrap="none" rtlCol="0">
            <a:spAutoFit/>
          </a:bodyPr>
          <a:lstStyle/>
          <a:p>
            <a:r>
              <a:rPr lang="en-US" sz="4400"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11111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par>
                          <p:cTn id="32" fill="hold">
                            <p:stCondLst>
                              <p:cond delay="500"/>
                            </p:stCondLst>
                            <p:childTnLst>
                              <p:par>
                                <p:cTn id="33" presetID="16" presetClass="entr" presetSubtype="2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par>
                          <p:cTn id="36" fill="hold">
                            <p:stCondLst>
                              <p:cond delay="1000"/>
                            </p:stCondLst>
                            <p:childTnLst>
                              <p:par>
                                <p:cTn id="37" presetID="16" presetClass="entr" presetSubtype="21"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a:t>
            </a:r>
            <a:r>
              <a:rPr lang="en-US" sz="2600" dirty="0" smtClean="0"/>
              <a:t>3: </a:t>
            </a:r>
            <a:r>
              <a:rPr lang="en-US" sz="2600" dirty="0"/>
              <a:t>Q is a </a:t>
            </a:r>
            <a:r>
              <a:rPr lang="en-US" sz="2600" b="1" dirty="0"/>
              <a:t>black node</a:t>
            </a:r>
            <a:r>
              <a:rPr lang="en-US" sz="2600" dirty="0"/>
              <a:t>; I is P’s </a:t>
            </a:r>
            <a:r>
              <a:rPr lang="en-US" sz="2600" b="1" dirty="0" smtClean="0">
                <a:solidFill>
                  <a:srgbClr val="0000FF"/>
                </a:solidFill>
              </a:rPr>
              <a:t>right</a:t>
            </a:r>
            <a:r>
              <a:rPr lang="en-US" sz="2600" dirty="0" smtClean="0">
                <a:solidFill>
                  <a:srgbClr val="0000FF"/>
                </a:solidFill>
              </a:rPr>
              <a:t> </a:t>
            </a:r>
            <a:r>
              <a:rPr lang="en-US" sz="2600" dirty="0"/>
              <a:t>child.</a:t>
            </a:r>
          </a:p>
          <a:p>
            <a:endParaRPr lang="en-US" dirty="0"/>
          </a:p>
        </p:txBody>
      </p:sp>
      <p:grpSp>
        <p:nvGrpSpPr>
          <p:cNvPr id="5" name="Group 4"/>
          <p:cNvGrpSpPr/>
          <p:nvPr/>
        </p:nvGrpSpPr>
        <p:grpSpPr>
          <a:xfrm>
            <a:off x="784477" y="2071283"/>
            <a:ext cx="3177923" cy="2567891"/>
            <a:chOff x="6157316" y="4048909"/>
            <a:chExt cx="3177923" cy="2567891"/>
          </a:xfrm>
        </p:grpSpPr>
        <p:sp>
          <p:nvSpPr>
            <p:cNvPr id="6" name="Isosceles Triangle 5"/>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8" name="Straight Connector 7"/>
            <p:cNvCxnSpPr>
              <a:stCxn id="7" idx="3"/>
              <a:endCxn id="9"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1" name="Straight Connector 10"/>
            <p:cNvCxnSpPr>
              <a:stCxn id="7" idx="5"/>
              <a:endCxn id="10"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13"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14" name="Straight Arrow Connector 13"/>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1716" y="5614649"/>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16" name="Group 15"/>
            <p:cNvGrpSpPr/>
            <p:nvPr/>
          </p:nvGrpSpPr>
          <p:grpSpPr>
            <a:xfrm>
              <a:off x="6705600" y="5791200"/>
              <a:ext cx="489000" cy="825600"/>
              <a:chOff x="2819400" y="4356000"/>
              <a:chExt cx="489000" cy="825600"/>
            </a:xfrm>
          </p:grpSpPr>
          <p:sp>
            <p:nvSpPr>
              <p:cNvPr id="26" name="Isosceles Triangle 2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grpSp>
          <p:nvGrpSpPr>
            <p:cNvPr id="17" name="Group 16"/>
            <p:cNvGrpSpPr/>
            <p:nvPr/>
          </p:nvGrpSpPr>
          <p:grpSpPr>
            <a:xfrm>
              <a:off x="7332116" y="5791200"/>
              <a:ext cx="489000" cy="825600"/>
              <a:chOff x="2868116" y="4356000"/>
              <a:chExt cx="489000" cy="825600"/>
            </a:xfrm>
          </p:grpSpPr>
          <p:sp>
            <p:nvSpPr>
              <p:cNvPr id="24" name="Isosceles Triangle 23"/>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18" name="Straight Connector 17"/>
            <p:cNvCxnSpPr>
              <a:stCxn id="13" idx="5"/>
              <a:endCxn id="27"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157316" y="5257800"/>
              <a:ext cx="489000" cy="838200"/>
              <a:chOff x="2804516" y="4411126"/>
              <a:chExt cx="489000" cy="838200"/>
            </a:xfrm>
          </p:grpSpPr>
          <p:sp>
            <p:nvSpPr>
              <p:cNvPr id="22" name="Isosceles Triangle 21"/>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cxnSp>
          <p:nvCxnSpPr>
            <p:cNvPr id="21" name="Straight Connector 20"/>
            <p:cNvCxnSpPr>
              <a:stCxn id="10" idx="5"/>
              <a:endCxn id="23"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675923" y="2579483"/>
            <a:ext cx="1914877" cy="2221117"/>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14800" y="2676983"/>
            <a:ext cx="1676400" cy="1361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Left Rotation</a:t>
            </a:r>
            <a:endParaRPr lang="en-US" sz="2400" dirty="0"/>
          </a:p>
        </p:txBody>
      </p:sp>
      <p:grpSp>
        <p:nvGrpSpPr>
          <p:cNvPr id="63" name="Group 62"/>
          <p:cNvGrpSpPr/>
          <p:nvPr/>
        </p:nvGrpSpPr>
        <p:grpSpPr>
          <a:xfrm>
            <a:off x="6316984" y="2108400"/>
            <a:ext cx="2217416" cy="2590800"/>
            <a:chOff x="5434384" y="2514600"/>
            <a:chExt cx="2217416" cy="2590800"/>
          </a:xfrm>
        </p:grpSpPr>
        <p:sp>
          <p:nvSpPr>
            <p:cNvPr id="33" name="Oval 32"/>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34" name="Straight Connector 33"/>
            <p:cNvCxnSpPr>
              <a:stCxn id="33" idx="3"/>
              <a:endCxn id="35"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7162800" y="3124200"/>
              <a:ext cx="489000" cy="882636"/>
              <a:chOff x="7450684" y="2554361"/>
              <a:chExt cx="489000" cy="882636"/>
            </a:xfrm>
          </p:grpSpPr>
          <p:sp>
            <p:nvSpPr>
              <p:cNvPr id="32" name="Isosceles Triangle 31"/>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6" name="Oval 35"/>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37" name="Straight Connector 36"/>
            <p:cNvCxnSpPr>
              <a:stCxn id="33" idx="5"/>
              <a:endCxn id="39"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39"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42" name="Group 41"/>
            <p:cNvGrpSpPr/>
            <p:nvPr/>
          </p:nvGrpSpPr>
          <p:grpSpPr>
            <a:xfrm>
              <a:off x="6019800" y="4267200"/>
              <a:ext cx="489000" cy="825600"/>
              <a:chOff x="2819400" y="4356000"/>
              <a:chExt cx="489000" cy="825600"/>
            </a:xfrm>
          </p:grpSpPr>
          <p:sp>
            <p:nvSpPr>
              <p:cNvPr id="52" name="Isosceles Triangle 51"/>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grpSp>
          <p:nvGrpSpPr>
            <p:cNvPr id="43" name="Group 42"/>
            <p:cNvGrpSpPr/>
            <p:nvPr/>
          </p:nvGrpSpPr>
          <p:grpSpPr>
            <a:xfrm>
              <a:off x="6553200" y="3810000"/>
              <a:ext cx="489000" cy="825600"/>
              <a:chOff x="2868116" y="4356000"/>
              <a:chExt cx="489000" cy="825600"/>
            </a:xfrm>
          </p:grpSpPr>
          <p:sp>
            <p:nvSpPr>
              <p:cNvPr id="50" name="Isosceles Triangle 49"/>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44" name="Straight Connector 43"/>
            <p:cNvCxnSpPr>
              <a:stCxn id="36" idx="3"/>
              <a:endCxn id="53"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1" idx="0"/>
              <a:endCxn id="39"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434384" y="4267200"/>
              <a:ext cx="489000" cy="838200"/>
              <a:chOff x="2804516" y="4411126"/>
              <a:chExt cx="489000" cy="838200"/>
            </a:xfrm>
          </p:grpSpPr>
          <p:sp>
            <p:nvSpPr>
              <p:cNvPr id="48" name="Isosceles Triangle 47"/>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cxnSp>
          <p:nvCxnSpPr>
            <p:cNvPr id="47" name="Straight Connector 46"/>
            <p:cNvCxnSpPr>
              <a:stCxn id="36" idx="5"/>
              <a:endCxn id="49"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6931825" y="48768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It’s Case 2!</a:t>
            </a:r>
            <a:endParaRPr lang="en-US" sz="2400" dirty="0"/>
          </a:p>
        </p:txBody>
      </p:sp>
    </p:spTree>
    <p:extLst>
      <p:ext uri="{BB962C8B-B14F-4D97-AF65-F5344CB8AC3E}">
        <p14:creationId xmlns:p14="http://schemas.microsoft.com/office/powerpoint/2010/main" val="320096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animEffect transition="in" filter="fade">
                                      <p:cBhvr>
                                        <p:cTn id="2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Violation at Internal Nodes</a:t>
            </a:r>
            <a:r>
              <a:rPr lang="en-US" sz="3200" dirty="0" smtClean="0"/>
              <a:t>: Case 3 (cont.)</a:t>
            </a:r>
            <a:endParaRPr lang="en-US" sz="32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p:sp>
        <p:nvSpPr>
          <p:cNvPr id="4" name="Content Placeholder 3"/>
          <p:cNvSpPr>
            <a:spLocks noGrp="1"/>
          </p:cNvSpPr>
          <p:nvPr>
            <p:ph sz="quarter" idx="1"/>
          </p:nvPr>
        </p:nvSpPr>
        <p:spPr/>
        <p:txBody>
          <a:bodyPr/>
          <a:lstStyle/>
          <a:p>
            <a:endParaRPr lang="en-US"/>
          </a:p>
        </p:txBody>
      </p:sp>
      <p:grpSp>
        <p:nvGrpSpPr>
          <p:cNvPr id="5" name="Group 4"/>
          <p:cNvGrpSpPr/>
          <p:nvPr/>
        </p:nvGrpSpPr>
        <p:grpSpPr>
          <a:xfrm>
            <a:off x="838200" y="1624749"/>
            <a:ext cx="2217416" cy="2590800"/>
            <a:chOff x="5434384" y="2514600"/>
            <a:chExt cx="2217416" cy="2590800"/>
          </a:xfrm>
        </p:grpSpPr>
        <p:sp>
          <p:nvSpPr>
            <p:cNvPr id="6" name="Oval 5"/>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7" name="Straight Connector 6"/>
            <p:cNvCxnSpPr>
              <a:stCxn id="6" idx="3"/>
              <a:endCxn id="26"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162800" y="3124200"/>
              <a:ext cx="489000" cy="882636"/>
              <a:chOff x="7450684" y="2554361"/>
              <a:chExt cx="489000" cy="882636"/>
            </a:xfrm>
          </p:grpSpPr>
          <p:sp>
            <p:nvSpPr>
              <p:cNvPr id="25" name="Isosceles Triangle 24"/>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9" name="Oval 8"/>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10" name="Straight Connector 9"/>
            <p:cNvCxnSpPr>
              <a:stCxn id="6" idx="5"/>
              <a:endCxn id="12"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0"/>
              <a:endCxn id="12"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13" name="Group 12"/>
            <p:cNvGrpSpPr/>
            <p:nvPr/>
          </p:nvGrpSpPr>
          <p:grpSpPr>
            <a:xfrm>
              <a:off x="6019800" y="4267200"/>
              <a:ext cx="489000" cy="825600"/>
              <a:chOff x="2819400" y="4356000"/>
              <a:chExt cx="489000" cy="825600"/>
            </a:xfrm>
          </p:grpSpPr>
          <p:sp>
            <p:nvSpPr>
              <p:cNvPr id="23" name="Isosceles Triangle 22"/>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grpSp>
          <p:nvGrpSpPr>
            <p:cNvPr id="14" name="Group 13"/>
            <p:cNvGrpSpPr/>
            <p:nvPr/>
          </p:nvGrpSpPr>
          <p:grpSpPr>
            <a:xfrm>
              <a:off x="6553200" y="3810000"/>
              <a:ext cx="489000" cy="825600"/>
              <a:chOff x="2868116" y="4356000"/>
              <a:chExt cx="489000" cy="825600"/>
            </a:xfrm>
          </p:grpSpPr>
          <p:sp>
            <p:nvSpPr>
              <p:cNvPr id="21" name="Isosceles Triangle 20"/>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Oval 21"/>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15" name="Straight Connector 14"/>
            <p:cNvCxnSpPr>
              <a:stCxn id="9" idx="3"/>
              <a:endCxn id="24"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2" idx="0"/>
              <a:endCxn id="12"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434384" y="4267200"/>
              <a:ext cx="489000" cy="838200"/>
              <a:chOff x="2804516" y="4411126"/>
              <a:chExt cx="489000" cy="838200"/>
            </a:xfrm>
          </p:grpSpPr>
          <p:sp>
            <p:nvSpPr>
              <p:cNvPr id="19" name="Isosceles Triangle 18"/>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Oval 19"/>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cxnSp>
          <p:nvCxnSpPr>
            <p:cNvPr id="18" name="Straight Connector 17"/>
            <p:cNvCxnSpPr>
              <a:stCxn id="9" idx="5"/>
              <a:endCxn id="20"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ight Arrow 26"/>
          <p:cNvSpPr/>
          <p:nvPr/>
        </p:nvSpPr>
        <p:spPr>
          <a:xfrm>
            <a:off x="3657600" y="2286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a:t>
            </a:r>
            <a:br>
              <a:rPr lang="en-US" sz="2400" dirty="0" smtClean="0"/>
            </a:br>
            <a:r>
              <a:rPr lang="en-US" sz="2400" dirty="0" smtClean="0"/>
              <a:t>Rotation</a:t>
            </a:r>
            <a:endParaRPr lang="en-US" sz="2400" dirty="0"/>
          </a:p>
        </p:txBody>
      </p:sp>
      <p:grpSp>
        <p:nvGrpSpPr>
          <p:cNvPr id="28" name="Group 27"/>
          <p:cNvGrpSpPr/>
          <p:nvPr/>
        </p:nvGrpSpPr>
        <p:grpSpPr>
          <a:xfrm>
            <a:off x="5591100" y="1752600"/>
            <a:ext cx="2470200" cy="2133600"/>
            <a:chOff x="5683200" y="3733800"/>
            <a:chExt cx="2470200" cy="2133600"/>
          </a:xfrm>
        </p:grpSpPr>
        <p:sp>
          <p:nvSpPr>
            <p:cNvPr id="29" name="Oval 28"/>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30" name="Straight Connector 29"/>
            <p:cNvCxnSpPr>
              <a:stCxn id="29" idx="3"/>
              <a:endCxn id="49"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7664400" y="4984764"/>
              <a:ext cx="489000" cy="882636"/>
              <a:chOff x="7703188" y="4444333"/>
              <a:chExt cx="489000" cy="882636"/>
            </a:xfrm>
          </p:grpSpPr>
          <p:sp>
            <p:nvSpPr>
              <p:cNvPr id="48" name="Isosceles Triangle 47"/>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2" name="Oval 31"/>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33" name="Straight Connector 32"/>
            <p:cNvCxnSpPr>
              <a:stCxn id="32" idx="5"/>
              <a:endCxn id="35"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5" idx="0"/>
              <a:endCxn id="35"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grpSp>
          <p:nvGrpSpPr>
            <p:cNvPr id="36" name="Group 35"/>
            <p:cNvGrpSpPr/>
            <p:nvPr/>
          </p:nvGrpSpPr>
          <p:grpSpPr>
            <a:xfrm>
              <a:off x="5683200" y="5029200"/>
              <a:ext cx="489000" cy="813000"/>
              <a:chOff x="2805207" y="4320803"/>
              <a:chExt cx="489000" cy="813000"/>
            </a:xfrm>
          </p:grpSpPr>
          <p:sp>
            <p:nvSpPr>
              <p:cNvPr id="46" name="Isosceles Triangle 4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grpSp>
          <p:nvGrpSpPr>
            <p:cNvPr id="37" name="Group 36"/>
            <p:cNvGrpSpPr/>
            <p:nvPr/>
          </p:nvGrpSpPr>
          <p:grpSpPr>
            <a:xfrm>
              <a:off x="6292800" y="5029200"/>
              <a:ext cx="489000" cy="838200"/>
              <a:chOff x="2894007" y="4283003"/>
              <a:chExt cx="489000" cy="838200"/>
            </a:xfrm>
          </p:grpSpPr>
          <p:sp>
            <p:nvSpPr>
              <p:cNvPr id="44" name="Isosceles Triangle 4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5" name="Oval 4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cxnSp>
          <p:nvCxnSpPr>
            <p:cNvPr id="38" name="Straight Connector 37"/>
            <p:cNvCxnSpPr>
              <a:stCxn id="35" idx="5"/>
              <a:endCxn id="47"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29"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054800" y="5020795"/>
              <a:ext cx="489000" cy="841403"/>
              <a:chOff x="3002007" y="4432200"/>
              <a:chExt cx="489000" cy="841403"/>
            </a:xfrm>
          </p:grpSpPr>
          <p:sp>
            <p:nvSpPr>
              <p:cNvPr id="42" name="Isosceles Triangle 4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41" name="Straight Connector 40"/>
            <p:cNvCxnSpPr>
              <a:stCxn id="29" idx="5"/>
              <a:endCxn id="43"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209800" y="4419600"/>
            <a:ext cx="2470200" cy="2133600"/>
            <a:chOff x="2438400" y="4419600"/>
            <a:chExt cx="2470200" cy="2133600"/>
          </a:xfrm>
        </p:grpSpPr>
        <p:sp>
          <p:nvSpPr>
            <p:cNvPr id="51" name="Oval 5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52" name="Straight Connector 51"/>
            <p:cNvCxnSpPr>
              <a:stCxn id="51" idx="3"/>
              <a:endCxn id="7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4419600" y="5670564"/>
              <a:ext cx="489000" cy="882636"/>
              <a:chOff x="7703188" y="4444333"/>
              <a:chExt cx="489000" cy="882636"/>
            </a:xfrm>
          </p:grpSpPr>
          <p:sp>
            <p:nvSpPr>
              <p:cNvPr id="70" name="Isosceles Triangle 6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Oval 7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54" name="Oval 5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Times New Roman"/>
                  <a:cs typeface="Times New Roman"/>
                </a:rPr>
                <a:t>I</a:t>
              </a:r>
              <a:endParaRPr lang="en-US" sz="2400" dirty="0">
                <a:solidFill>
                  <a:schemeClr val="bg1"/>
                </a:solidFill>
                <a:latin typeface="Times New Roman"/>
                <a:cs typeface="Times New Roman"/>
              </a:endParaRPr>
            </a:p>
          </p:txBody>
        </p:sp>
        <p:cxnSp>
          <p:nvCxnSpPr>
            <p:cNvPr id="55" name="Straight Connector 54"/>
            <p:cNvCxnSpPr>
              <a:stCxn id="54" idx="5"/>
              <a:endCxn id="5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7" idx="0"/>
              <a:endCxn id="5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grpSp>
          <p:nvGrpSpPr>
            <p:cNvPr id="58" name="Group 57"/>
            <p:cNvGrpSpPr/>
            <p:nvPr/>
          </p:nvGrpSpPr>
          <p:grpSpPr>
            <a:xfrm>
              <a:off x="2438400" y="5715000"/>
              <a:ext cx="489000" cy="813000"/>
              <a:chOff x="2805207" y="4320803"/>
              <a:chExt cx="489000" cy="813000"/>
            </a:xfrm>
          </p:grpSpPr>
          <p:sp>
            <p:nvSpPr>
              <p:cNvPr id="68" name="Isosceles Triangle 6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α</a:t>
                </a:r>
                <a:endParaRPr lang="en-US" sz="2400" dirty="0">
                  <a:solidFill>
                    <a:schemeClr val="bg1"/>
                  </a:solidFill>
                </a:endParaRPr>
              </a:p>
            </p:txBody>
          </p:sp>
        </p:grpSp>
        <p:grpSp>
          <p:nvGrpSpPr>
            <p:cNvPr id="59" name="Group 58"/>
            <p:cNvGrpSpPr/>
            <p:nvPr/>
          </p:nvGrpSpPr>
          <p:grpSpPr>
            <a:xfrm>
              <a:off x="3048000" y="5715000"/>
              <a:ext cx="489000" cy="838200"/>
              <a:chOff x="2894007" y="4283003"/>
              <a:chExt cx="489000" cy="838200"/>
            </a:xfrm>
          </p:grpSpPr>
          <p:sp>
            <p:nvSpPr>
              <p:cNvPr id="66" name="Isosceles Triangle 6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β</a:t>
                </a:r>
                <a:endParaRPr lang="en-US" sz="2400" dirty="0">
                  <a:solidFill>
                    <a:schemeClr val="bg1"/>
                  </a:solidFill>
                </a:endParaRPr>
              </a:p>
            </p:txBody>
          </p:sp>
        </p:grpSp>
        <p:cxnSp>
          <p:nvCxnSpPr>
            <p:cNvPr id="60" name="Straight Connector 59"/>
            <p:cNvCxnSpPr>
              <a:stCxn id="57" idx="5"/>
              <a:endCxn id="6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4" idx="3"/>
              <a:endCxn id="5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810000" y="5706595"/>
              <a:ext cx="489000" cy="841403"/>
              <a:chOff x="3002007" y="4432200"/>
              <a:chExt cx="489000" cy="841403"/>
            </a:xfrm>
          </p:grpSpPr>
          <p:sp>
            <p:nvSpPr>
              <p:cNvPr id="64" name="Isosceles Triangle 6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bg1"/>
                    </a:solidFill>
                    <a:latin typeface="Times New Roman"/>
                    <a:cs typeface="Times New Roman"/>
                  </a:rPr>
                  <a:t>γ</a:t>
                </a:r>
                <a:endParaRPr lang="en-US" sz="2400" dirty="0">
                  <a:solidFill>
                    <a:schemeClr val="bg1"/>
                  </a:solidFill>
                </a:endParaRPr>
              </a:p>
            </p:txBody>
          </p:sp>
        </p:grpSp>
        <p:cxnSp>
          <p:nvCxnSpPr>
            <p:cNvPr id="63" name="Straight Connector 62"/>
            <p:cNvCxnSpPr>
              <a:stCxn id="51" idx="5"/>
              <a:endCxn id="6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485167" y="4179192"/>
            <a:ext cx="2490133" cy="751933"/>
            <a:chOff x="4713767" y="4560192"/>
            <a:chExt cx="2490133" cy="751933"/>
          </a:xfrm>
        </p:grpSpPr>
        <p:sp>
          <p:nvSpPr>
            <p:cNvPr id="73" name="Right Arrow 7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TextBox 73"/>
            <p:cNvSpPr txBox="1"/>
            <p:nvPr/>
          </p:nvSpPr>
          <p:spPr>
            <a:xfrm>
              <a:off x="5785178" y="4687764"/>
              <a:ext cx="1418722" cy="461665"/>
            </a:xfrm>
            <a:prstGeom prst="rect">
              <a:avLst/>
            </a:prstGeom>
            <a:noFill/>
          </p:spPr>
          <p:txBody>
            <a:bodyPr wrap="none" rtlCol="0">
              <a:spAutoFit/>
            </a:bodyPr>
            <a:lstStyle/>
            <a:p>
              <a:r>
                <a:rPr lang="en-US" sz="2400" dirty="0" smtClean="0"/>
                <a:t>Recoloring</a:t>
              </a:r>
              <a:endParaRPr lang="en-US" sz="2400" dirty="0"/>
            </a:p>
          </p:txBody>
        </p:sp>
      </p:grpSp>
      <p:sp>
        <p:nvSpPr>
          <p:cNvPr id="75" name="TextBox 74"/>
          <p:cNvSpPr txBox="1"/>
          <p:nvPr/>
        </p:nvSpPr>
        <p:spPr>
          <a:xfrm>
            <a:off x="5443928" y="55698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Done! All properties</a:t>
            </a:r>
            <a:br>
              <a:rPr lang="en-US" sz="2400" dirty="0" smtClean="0"/>
            </a:br>
            <a:r>
              <a:rPr lang="en-US" sz="2400" dirty="0" smtClean="0"/>
              <a:t>restored.</a:t>
            </a:r>
          </a:p>
        </p:txBody>
      </p:sp>
    </p:spTree>
    <p:extLst>
      <p:ext uri="{BB962C8B-B14F-4D97-AF65-F5344CB8AC3E}">
        <p14:creationId xmlns:p14="http://schemas.microsoft.com/office/powerpoint/2010/main" val="15304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up)">
                                      <p:cBhvr>
                                        <p:cTn id="16" dur="500"/>
                                        <p:tgtEl>
                                          <p:spTgt spid="7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up)">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Violation at Internal Nodes: </a:t>
            </a:r>
            <a:r>
              <a:rPr lang="en-US" dirty="0" smtClean="0"/>
              <a:t>Summary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p:sp>
        <p:nvSpPr>
          <p:cNvPr id="4" name="Content Placeholder 3"/>
          <p:cNvSpPr>
            <a:spLocks noGrp="1"/>
          </p:cNvSpPr>
          <p:nvPr>
            <p:ph sz="quarter" idx="1"/>
          </p:nvPr>
        </p:nvSpPr>
        <p:spPr>
          <a:xfrm>
            <a:off x="609600" y="1447800"/>
            <a:ext cx="8229600" cy="4572000"/>
          </a:xfrm>
        </p:spPr>
        <p:txBody>
          <a:bodyPr/>
          <a:lstStyle/>
          <a:p>
            <a:r>
              <a:rPr lang="en-US" dirty="0" smtClean="0"/>
              <a:t>For Case 2 (</a:t>
            </a:r>
            <a:r>
              <a:rPr lang="en-US" dirty="0"/>
              <a:t>Q </a:t>
            </a:r>
            <a:r>
              <a:rPr lang="en-US" dirty="0" smtClean="0"/>
              <a:t>is a </a:t>
            </a:r>
            <a:r>
              <a:rPr lang="en-US" b="1" dirty="0"/>
              <a:t>black node</a:t>
            </a:r>
            <a:r>
              <a:rPr lang="en-US" dirty="0" smtClean="0"/>
              <a:t>; </a:t>
            </a:r>
            <a:r>
              <a:rPr lang="en-US" dirty="0"/>
              <a:t>I is P’s </a:t>
            </a:r>
            <a:r>
              <a:rPr lang="en-US" b="1" dirty="0">
                <a:solidFill>
                  <a:srgbClr val="0000FF"/>
                </a:solidFill>
              </a:rPr>
              <a:t>left</a:t>
            </a:r>
            <a:r>
              <a:rPr lang="en-US" dirty="0">
                <a:solidFill>
                  <a:srgbClr val="0000FF"/>
                </a:solidFill>
              </a:rPr>
              <a:t> </a:t>
            </a:r>
            <a:r>
              <a:rPr lang="en-US" dirty="0"/>
              <a:t>child</a:t>
            </a:r>
            <a:r>
              <a:rPr lang="en-US" dirty="0" smtClean="0"/>
              <a:t>) and </a:t>
            </a:r>
            <a:br>
              <a:rPr lang="en-US" dirty="0" smtClean="0"/>
            </a:br>
            <a:r>
              <a:rPr lang="en-US" dirty="0" smtClean="0"/>
              <a:t>Case 3 (</a:t>
            </a:r>
            <a:r>
              <a:rPr lang="en-US" dirty="0"/>
              <a:t>Q </a:t>
            </a:r>
            <a:r>
              <a:rPr lang="en-US" dirty="0" smtClean="0"/>
              <a:t>is a </a:t>
            </a:r>
            <a:r>
              <a:rPr lang="en-US" b="1" dirty="0"/>
              <a:t>black node</a:t>
            </a:r>
            <a:r>
              <a:rPr lang="en-US" dirty="0" smtClean="0"/>
              <a:t>; </a:t>
            </a:r>
            <a:r>
              <a:rPr lang="en-US" dirty="0"/>
              <a:t>I is P’s </a:t>
            </a:r>
            <a:r>
              <a:rPr lang="en-US" b="1" dirty="0" smtClean="0">
                <a:solidFill>
                  <a:srgbClr val="0000FF"/>
                </a:solidFill>
              </a:rPr>
              <a:t>right</a:t>
            </a:r>
            <a:r>
              <a:rPr lang="en-US" dirty="0" smtClean="0">
                <a:solidFill>
                  <a:srgbClr val="0000FF"/>
                </a:solidFill>
              </a:rPr>
              <a:t> </a:t>
            </a:r>
            <a:r>
              <a:rPr lang="en-US" dirty="0"/>
              <a:t>child</a:t>
            </a:r>
            <a:r>
              <a:rPr lang="en-US" dirty="0" smtClean="0"/>
              <a:t>), </a:t>
            </a:r>
            <a:r>
              <a:rPr lang="en-US" b="1" dirty="0" smtClean="0">
                <a:solidFill>
                  <a:srgbClr val="C00000"/>
                </a:solidFill>
              </a:rPr>
              <a:t>we’re done</a:t>
            </a:r>
            <a:r>
              <a:rPr lang="en-US" dirty="0" smtClean="0"/>
              <a:t>.</a:t>
            </a:r>
            <a:endParaRPr lang="en-US" sz="2200" dirty="0" smtClean="0"/>
          </a:p>
          <a:p>
            <a:pPr marL="274320" lvl="1" indent="-274320">
              <a:spcBef>
                <a:spcPts val="580"/>
              </a:spcBef>
              <a:buClr>
                <a:schemeClr val="accent1"/>
              </a:buClr>
            </a:pPr>
            <a:r>
              <a:rPr lang="en-US" sz="2600" dirty="0" smtClean="0"/>
              <a:t>For Case </a:t>
            </a:r>
            <a:r>
              <a:rPr lang="en-US" sz="2600" dirty="0"/>
              <a:t>1 (Q is a </a:t>
            </a:r>
            <a:r>
              <a:rPr lang="en-US" sz="2600" b="1" dirty="0">
                <a:solidFill>
                  <a:srgbClr val="C00000"/>
                </a:solidFill>
              </a:rPr>
              <a:t>red </a:t>
            </a:r>
            <a:r>
              <a:rPr lang="en-US" sz="2600" b="1" dirty="0" smtClean="0">
                <a:solidFill>
                  <a:srgbClr val="C00000"/>
                </a:solidFill>
              </a:rPr>
              <a:t>node</a:t>
            </a:r>
            <a:r>
              <a:rPr lang="en-US" sz="2600" dirty="0" smtClean="0"/>
              <a:t>), we may </a:t>
            </a:r>
            <a:r>
              <a:rPr lang="en-US" sz="2600" dirty="0" err="1" smtClean="0"/>
              <a:t>recurse</a:t>
            </a:r>
            <a:r>
              <a:rPr lang="en-US" sz="2600" dirty="0" smtClean="0"/>
              <a:t>.</a:t>
            </a:r>
          </a:p>
          <a:p>
            <a:pPr marL="548640" lvl="2" indent="-274320">
              <a:spcBef>
                <a:spcPts val="580"/>
              </a:spcBef>
              <a:buClr>
                <a:schemeClr val="accent1"/>
              </a:buClr>
            </a:pPr>
            <a:r>
              <a:rPr lang="en-US" sz="2400" dirty="0" smtClean="0"/>
              <a:t>Violation of </a:t>
            </a:r>
            <a:r>
              <a:rPr lang="en-US" sz="2400" b="1" dirty="0" smtClean="0">
                <a:solidFill>
                  <a:srgbClr val="C00000"/>
                </a:solidFill>
              </a:rPr>
              <a:t>red rule</a:t>
            </a:r>
            <a:r>
              <a:rPr lang="en-US" sz="2400" dirty="0" smtClean="0"/>
              <a:t>.</a:t>
            </a:r>
          </a:p>
          <a:p>
            <a:endParaRPr lang="en-US" dirty="0"/>
          </a:p>
        </p:txBody>
      </p:sp>
      <p:sp>
        <p:nvSpPr>
          <p:cNvPr id="39" name="Oval 38"/>
          <p:cNvSpPr/>
          <p:nvPr/>
        </p:nvSpPr>
        <p:spPr>
          <a:xfrm rot="3310862">
            <a:off x="6911246" y="3214418"/>
            <a:ext cx="997587" cy="1488395"/>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a:off x="4038600" y="4776795"/>
            <a:ext cx="1639052"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6" name="Group 5"/>
          <p:cNvGrpSpPr/>
          <p:nvPr/>
        </p:nvGrpSpPr>
        <p:grpSpPr>
          <a:xfrm>
            <a:off x="152400" y="3141850"/>
            <a:ext cx="4162607" cy="3563750"/>
            <a:chOff x="349543" y="2913250"/>
            <a:chExt cx="4162607" cy="3563750"/>
          </a:xfrm>
        </p:grpSpPr>
        <p:sp>
          <p:nvSpPr>
            <p:cNvPr id="41" name="Oval 40"/>
            <p:cNvSpPr/>
            <p:nvPr/>
          </p:nvSpPr>
          <p:spPr>
            <a:xfrm flipH="1">
              <a:off x="2578652" y="38170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a:t>
              </a:r>
              <a:endParaRPr lang="en-US" sz="2400" dirty="0">
                <a:solidFill>
                  <a:schemeClr val="bg1"/>
                </a:solidFill>
              </a:endParaRPr>
            </a:p>
          </p:txBody>
        </p:sp>
        <p:cxnSp>
          <p:nvCxnSpPr>
            <p:cNvPr id="42" name="Straight Connector 41"/>
            <p:cNvCxnSpPr>
              <a:stCxn id="41" idx="3"/>
              <a:endCxn id="43" idx="0"/>
            </p:cNvCxnSpPr>
            <p:nvPr/>
          </p:nvCxnSpPr>
          <p:spPr>
            <a:xfrm>
              <a:off x="2947387" y="41857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188252" y="4375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a:t>
              </a:r>
              <a:endParaRPr lang="en-US" sz="2400" dirty="0">
                <a:solidFill>
                  <a:schemeClr val="tx1"/>
                </a:solidFill>
              </a:endParaRPr>
            </a:p>
          </p:txBody>
        </p:sp>
        <p:sp>
          <p:nvSpPr>
            <p:cNvPr id="44" name="Oval 43"/>
            <p:cNvSpPr/>
            <p:nvPr/>
          </p:nvSpPr>
          <p:spPr>
            <a:xfrm flipH="1">
              <a:off x="1937684" y="43768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t>
              </a:r>
              <a:endParaRPr lang="en-US" sz="2400" dirty="0">
                <a:solidFill>
                  <a:schemeClr val="tx1"/>
                </a:solidFill>
              </a:endParaRPr>
            </a:p>
          </p:txBody>
        </p:sp>
        <p:cxnSp>
          <p:nvCxnSpPr>
            <p:cNvPr id="45" name="Straight Connector 44"/>
            <p:cNvCxnSpPr>
              <a:stCxn id="41" idx="5"/>
              <a:endCxn id="44" idx="0"/>
            </p:cNvCxnSpPr>
            <p:nvPr/>
          </p:nvCxnSpPr>
          <p:spPr>
            <a:xfrm flipH="1">
              <a:off x="2153684" y="41857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5"/>
              <a:endCxn id="47" idx="0"/>
            </p:cNvCxnSpPr>
            <p:nvPr/>
          </p:nvCxnSpPr>
          <p:spPr>
            <a:xfrm flipH="1">
              <a:off x="1626452" y="47455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1410452" y="49600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cxnSp>
          <p:nvCxnSpPr>
            <p:cNvPr id="48" name="Straight Arrow Connector 47"/>
            <p:cNvCxnSpPr/>
            <p:nvPr/>
          </p:nvCxnSpPr>
          <p:spPr>
            <a:xfrm>
              <a:off x="984716" y="46329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9543" y="4185766"/>
              <a:ext cx="1393523" cy="461665"/>
            </a:xfrm>
            <a:prstGeom prst="rect">
              <a:avLst/>
            </a:prstGeom>
            <a:noFill/>
          </p:spPr>
          <p:txBody>
            <a:bodyPr wrap="none" rtlCol="0">
              <a:spAutoFit/>
            </a:bodyPr>
            <a:lstStyle/>
            <a:p>
              <a:r>
                <a:rPr lang="en-US" sz="2400" b="1" dirty="0" smtClean="0">
                  <a:solidFill>
                    <a:schemeClr val="accent1"/>
                  </a:solidFill>
                </a:rPr>
                <a:t>Violation</a:t>
              </a:r>
              <a:endParaRPr lang="en-US" sz="2400" b="1" dirty="0">
                <a:solidFill>
                  <a:schemeClr val="accent1"/>
                </a:solidFill>
              </a:endParaRPr>
            </a:p>
          </p:txBody>
        </p:sp>
        <p:grpSp>
          <p:nvGrpSpPr>
            <p:cNvPr id="50" name="Group 49"/>
            <p:cNvGrpSpPr/>
            <p:nvPr/>
          </p:nvGrpSpPr>
          <p:grpSpPr>
            <a:xfrm>
              <a:off x="953252" y="5630028"/>
              <a:ext cx="489000" cy="834372"/>
              <a:chOff x="2787600" y="4347228"/>
              <a:chExt cx="489000" cy="834372"/>
            </a:xfrm>
          </p:grpSpPr>
          <p:sp>
            <p:nvSpPr>
              <p:cNvPr id="68" name="Isosceles Triangle 6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α</a:t>
                </a:r>
                <a:endParaRPr lang="en-US" sz="2400" i="1" dirty="0">
                  <a:solidFill>
                    <a:schemeClr val="bg1"/>
                  </a:solidFill>
                </a:endParaRPr>
              </a:p>
            </p:txBody>
          </p:sp>
        </p:grpSp>
        <p:cxnSp>
          <p:nvCxnSpPr>
            <p:cNvPr id="51" name="Straight Connector 50"/>
            <p:cNvCxnSpPr>
              <a:stCxn id="47" idx="5"/>
              <a:endCxn id="69" idx="0"/>
            </p:cNvCxnSpPr>
            <p:nvPr/>
          </p:nvCxnSpPr>
          <p:spPr>
            <a:xfrm flipH="1">
              <a:off x="1200716" y="53287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47" idx="3"/>
            </p:cNvCxnSpPr>
            <p:nvPr/>
          </p:nvCxnSpPr>
          <p:spPr>
            <a:xfrm flipH="1" flipV="1">
              <a:off x="1779187" y="53287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3"/>
              <a:endCxn id="65" idx="0"/>
            </p:cNvCxnSpPr>
            <p:nvPr/>
          </p:nvCxnSpPr>
          <p:spPr>
            <a:xfrm>
              <a:off x="2306419" y="47455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5"/>
              <a:endCxn id="63" idx="0"/>
            </p:cNvCxnSpPr>
            <p:nvPr/>
          </p:nvCxnSpPr>
          <p:spPr>
            <a:xfrm flipH="1">
              <a:off x="3029516" y="47438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1" idx="0"/>
              <a:endCxn id="43" idx="3"/>
            </p:cNvCxnSpPr>
            <p:nvPr/>
          </p:nvCxnSpPr>
          <p:spPr>
            <a:xfrm flipH="1" flipV="1">
              <a:off x="3556987" y="47438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626452" y="5642628"/>
              <a:ext cx="489000" cy="834372"/>
              <a:chOff x="2787600" y="4347228"/>
              <a:chExt cx="489000" cy="834372"/>
            </a:xfrm>
          </p:grpSpPr>
          <p:sp>
            <p:nvSpPr>
              <p:cNvPr id="66" name="Isosceles Triangle 6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β</a:t>
                </a:r>
                <a:endParaRPr lang="en-US" sz="2400" i="1" dirty="0">
                  <a:solidFill>
                    <a:schemeClr val="bg1"/>
                  </a:solidFill>
                </a:endParaRPr>
              </a:p>
            </p:txBody>
          </p:sp>
        </p:grpSp>
        <p:grpSp>
          <p:nvGrpSpPr>
            <p:cNvPr id="57" name="Group 56"/>
            <p:cNvGrpSpPr/>
            <p:nvPr/>
          </p:nvGrpSpPr>
          <p:grpSpPr>
            <a:xfrm>
              <a:off x="2146916" y="50204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γ</a:t>
                </a:r>
                <a:endParaRPr lang="en-US" sz="2400" i="1" dirty="0">
                  <a:solidFill>
                    <a:schemeClr val="bg1"/>
                  </a:solidFill>
                </a:endParaRPr>
              </a:p>
            </p:txBody>
          </p:sp>
        </p:grpSp>
        <p:grpSp>
          <p:nvGrpSpPr>
            <p:cNvPr id="58" name="Group 57"/>
            <p:cNvGrpSpPr/>
            <p:nvPr/>
          </p:nvGrpSpPr>
          <p:grpSpPr>
            <a:xfrm>
              <a:off x="2782052" y="50204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δ</a:t>
                </a:r>
                <a:endParaRPr lang="en-US" sz="2400" i="1" dirty="0">
                  <a:solidFill>
                    <a:schemeClr val="bg1"/>
                  </a:solidFill>
                </a:endParaRPr>
              </a:p>
            </p:txBody>
          </p:sp>
        </p:grpSp>
        <p:grpSp>
          <p:nvGrpSpPr>
            <p:cNvPr id="59" name="Group 58"/>
            <p:cNvGrpSpPr/>
            <p:nvPr/>
          </p:nvGrpSpPr>
          <p:grpSpPr>
            <a:xfrm>
              <a:off x="3499652" y="4999156"/>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ε</a:t>
                </a:r>
                <a:endParaRPr lang="en-US" sz="2400" i="1" dirty="0">
                  <a:solidFill>
                    <a:schemeClr val="bg1"/>
                  </a:solidFill>
                </a:endParaRPr>
              </a:p>
            </p:txBody>
          </p:sp>
        </p:grpSp>
        <p:sp>
          <p:nvSpPr>
            <p:cNvPr id="99" name="Oval 98"/>
            <p:cNvSpPr/>
            <p:nvPr/>
          </p:nvSpPr>
          <p:spPr>
            <a:xfrm flipH="1">
              <a:off x="3112957" y="330901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a:t>
              </a:r>
              <a:endParaRPr lang="en-US" sz="2400" dirty="0">
                <a:solidFill>
                  <a:schemeClr val="tx1"/>
                </a:solidFill>
              </a:endParaRPr>
            </a:p>
          </p:txBody>
        </p:sp>
        <p:cxnSp>
          <p:nvCxnSpPr>
            <p:cNvPr id="100" name="Straight Connector 99"/>
            <p:cNvCxnSpPr>
              <a:stCxn id="99" idx="5"/>
              <a:endCxn id="41" idx="0"/>
            </p:cNvCxnSpPr>
            <p:nvPr/>
          </p:nvCxnSpPr>
          <p:spPr>
            <a:xfrm flipH="1">
              <a:off x="2794652" y="3677749"/>
              <a:ext cx="381570" cy="139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8528713">
              <a:off x="3558043" y="2913250"/>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sp>
          <p:nvSpPr>
            <p:cNvPr id="102" name="TextBox 101"/>
            <p:cNvSpPr txBox="1"/>
            <p:nvPr/>
          </p:nvSpPr>
          <p:spPr>
            <a:xfrm rot="13120913" flipH="1">
              <a:off x="3252752" y="3615753"/>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5321459" y="2913250"/>
            <a:ext cx="3616299" cy="3792350"/>
            <a:chOff x="5267617" y="2913250"/>
            <a:chExt cx="3616299" cy="3792350"/>
          </a:xfrm>
        </p:grpSpPr>
        <p:sp>
          <p:nvSpPr>
            <p:cNvPr id="72" name="Oval 71"/>
            <p:cNvSpPr/>
            <p:nvPr/>
          </p:nvSpPr>
          <p:spPr>
            <a:xfrm flipH="1">
              <a:off x="6893017" y="4045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3" name="Straight Connector 72"/>
            <p:cNvCxnSpPr>
              <a:stCxn id="72" idx="3"/>
              <a:endCxn id="74" idx="0"/>
            </p:cNvCxnSpPr>
            <p:nvPr/>
          </p:nvCxnSpPr>
          <p:spPr>
            <a:xfrm>
              <a:off x="7261752" y="44143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flipH="1">
              <a:off x="7502617" y="46037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5" name="Oval 74"/>
            <p:cNvSpPr/>
            <p:nvPr/>
          </p:nvSpPr>
          <p:spPr>
            <a:xfrm flipH="1">
              <a:off x="6252049" y="460541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6" name="Straight Connector 75"/>
            <p:cNvCxnSpPr>
              <a:stCxn id="72" idx="5"/>
              <a:endCxn id="75" idx="0"/>
            </p:cNvCxnSpPr>
            <p:nvPr/>
          </p:nvCxnSpPr>
          <p:spPr>
            <a:xfrm flipH="1">
              <a:off x="6468049" y="44143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a:endCxn id="78" idx="0"/>
            </p:cNvCxnSpPr>
            <p:nvPr/>
          </p:nvCxnSpPr>
          <p:spPr>
            <a:xfrm flipH="1">
              <a:off x="5940817" y="49741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flipH="1">
              <a:off x="5724817" y="5188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79" name="Group 78"/>
            <p:cNvGrpSpPr/>
            <p:nvPr/>
          </p:nvGrpSpPr>
          <p:grpSpPr>
            <a:xfrm>
              <a:off x="5267617" y="5858628"/>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8" idx="5"/>
              <a:endCxn id="98" idx="0"/>
            </p:cNvCxnSpPr>
            <p:nvPr/>
          </p:nvCxnSpPr>
          <p:spPr>
            <a:xfrm flipH="1">
              <a:off x="5515081" y="55573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8" idx="3"/>
            </p:cNvCxnSpPr>
            <p:nvPr/>
          </p:nvCxnSpPr>
          <p:spPr>
            <a:xfrm flipH="1" flipV="1">
              <a:off x="6093552" y="55573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3"/>
              <a:endCxn id="94" idx="0"/>
            </p:cNvCxnSpPr>
            <p:nvPr/>
          </p:nvCxnSpPr>
          <p:spPr>
            <a:xfrm>
              <a:off x="6620784" y="49741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5"/>
              <a:endCxn id="92" idx="0"/>
            </p:cNvCxnSpPr>
            <p:nvPr/>
          </p:nvCxnSpPr>
          <p:spPr>
            <a:xfrm flipH="1">
              <a:off x="7343881" y="49724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4" idx="3"/>
            </p:cNvCxnSpPr>
            <p:nvPr/>
          </p:nvCxnSpPr>
          <p:spPr>
            <a:xfrm flipH="1" flipV="1">
              <a:off x="7871352" y="49724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940817" y="5871228"/>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461281" y="5249028"/>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096417" y="5249028"/>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7814017" y="5227756"/>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ε</a:t>
                </a:r>
                <a:endParaRPr lang="en-US" sz="2400" i="1" dirty="0">
                  <a:solidFill>
                    <a:schemeClr val="bg1"/>
                  </a:solidFill>
                </a:endParaRPr>
              </a:p>
            </p:txBody>
          </p:sp>
        </p:grpSp>
        <p:sp>
          <p:nvSpPr>
            <p:cNvPr id="103" name="Oval 102"/>
            <p:cNvSpPr/>
            <p:nvPr/>
          </p:nvSpPr>
          <p:spPr>
            <a:xfrm flipH="1">
              <a:off x="7484781" y="3429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a:t>
              </a:r>
              <a:endParaRPr lang="en-US" sz="2400" dirty="0">
                <a:solidFill>
                  <a:schemeClr val="tx1"/>
                </a:solidFill>
              </a:endParaRPr>
            </a:p>
          </p:txBody>
        </p:sp>
        <p:cxnSp>
          <p:nvCxnSpPr>
            <p:cNvPr id="104" name="Straight Connector 103"/>
            <p:cNvCxnSpPr>
              <a:stCxn id="103" idx="5"/>
              <a:endCxn id="72" idx="0"/>
            </p:cNvCxnSpPr>
            <p:nvPr/>
          </p:nvCxnSpPr>
          <p:spPr>
            <a:xfrm flipH="1">
              <a:off x="7109017" y="3797735"/>
              <a:ext cx="439029" cy="247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8528713">
              <a:off x="7929809" y="2913250"/>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sp>
          <p:nvSpPr>
            <p:cNvPr id="106" name="TextBox 105"/>
            <p:cNvSpPr txBox="1"/>
            <p:nvPr/>
          </p:nvSpPr>
          <p:spPr>
            <a:xfrm rot="13120913" flipH="1">
              <a:off x="7694710" y="3691953"/>
              <a:ext cx="954107"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a:t>
              </a:r>
              <a:endParaRPr lang="en-US" sz="6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293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Step: Violation Fix at the Root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p:sp>
        <p:nvSpPr>
          <p:cNvPr id="4" name="Content Placeholder 3"/>
          <p:cNvSpPr>
            <a:spLocks noGrp="1"/>
          </p:cNvSpPr>
          <p:nvPr>
            <p:ph sz="quarter" idx="1"/>
          </p:nvPr>
        </p:nvSpPr>
        <p:spPr/>
        <p:txBody>
          <a:bodyPr/>
          <a:lstStyle/>
          <a:p>
            <a:r>
              <a:rPr lang="en-US" dirty="0" smtClean="0"/>
              <a:t>By </a:t>
            </a:r>
            <a:r>
              <a:rPr lang="en-US" b="1" dirty="0">
                <a:solidFill>
                  <a:srgbClr val="C00000"/>
                </a:solidFill>
              </a:rPr>
              <a:t>moving the violation up</a:t>
            </a:r>
            <a:r>
              <a:rPr lang="en-US" dirty="0"/>
              <a:t> the </a:t>
            </a:r>
            <a:r>
              <a:rPr lang="en-US" dirty="0" smtClean="0"/>
              <a:t>tree …</a:t>
            </a:r>
          </a:p>
          <a:p>
            <a:pPr lvl="1"/>
            <a:r>
              <a:rPr lang="en-US" dirty="0" smtClean="0"/>
              <a:t>… the root may become </a:t>
            </a:r>
            <a:r>
              <a:rPr lang="en-US" b="1" dirty="0" smtClean="0">
                <a:solidFill>
                  <a:srgbClr val="C00000"/>
                </a:solidFill>
              </a:rPr>
              <a:t>red</a:t>
            </a:r>
            <a:r>
              <a:rPr lang="en-US" dirty="0" smtClean="0"/>
              <a:t>.</a:t>
            </a:r>
          </a:p>
          <a:p>
            <a:pPr lvl="2"/>
            <a:endParaRPr lang="en-US" dirty="0"/>
          </a:p>
          <a:p>
            <a:r>
              <a:rPr lang="en-US" dirty="0" smtClean="0"/>
              <a:t>Final step: set root to be </a:t>
            </a:r>
            <a:r>
              <a:rPr lang="en-US" b="1" dirty="0" smtClean="0">
                <a:solidFill>
                  <a:srgbClr val="0000FF"/>
                </a:solidFill>
              </a:rPr>
              <a:t>black</a:t>
            </a:r>
            <a:r>
              <a:rPr lang="en-US" dirty="0" smtClean="0"/>
              <a:t>.</a:t>
            </a:r>
          </a:p>
          <a:p>
            <a:pPr lvl="1"/>
            <a:r>
              <a:rPr lang="en-US" dirty="0" smtClean="0"/>
              <a:t>All red-black tree properties are now </a:t>
            </a:r>
            <a:r>
              <a:rPr lang="en-US" b="1" u="sng" dirty="0" smtClean="0"/>
              <a:t>restored</a:t>
            </a:r>
            <a:r>
              <a:rPr lang="en-US" dirty="0" smtClean="0"/>
              <a:t>.</a:t>
            </a:r>
          </a:p>
          <a:p>
            <a:endParaRPr lang="en-US" dirty="0"/>
          </a:p>
          <a:p>
            <a:endParaRPr lang="en-US" dirty="0"/>
          </a:p>
        </p:txBody>
      </p:sp>
      <p:grpSp>
        <p:nvGrpSpPr>
          <p:cNvPr id="33" name="Group 32"/>
          <p:cNvGrpSpPr/>
          <p:nvPr/>
        </p:nvGrpSpPr>
        <p:grpSpPr>
          <a:xfrm>
            <a:off x="5638800" y="3484946"/>
            <a:ext cx="3035400" cy="2659969"/>
            <a:chOff x="5454600" y="3484946"/>
            <a:chExt cx="3035400" cy="2659969"/>
          </a:xfrm>
        </p:grpSpPr>
        <p:sp>
          <p:nvSpPr>
            <p:cNvPr id="6" name="Oval 5"/>
            <p:cNvSpPr/>
            <p:nvPr/>
          </p:nvSpPr>
          <p:spPr>
            <a:xfrm flipH="1">
              <a:off x="7080000" y="348494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48735" y="3853681"/>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689600" y="404307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39032" y="40447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10" name="Straight Connector 9"/>
            <p:cNvCxnSpPr>
              <a:stCxn id="6" idx="5"/>
              <a:endCxn id="9" idx="0"/>
            </p:cNvCxnSpPr>
            <p:nvPr/>
          </p:nvCxnSpPr>
          <p:spPr>
            <a:xfrm flipH="1">
              <a:off x="6655032" y="3853681"/>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27800" y="4413466"/>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11800" y="462794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13" name="Group 12"/>
            <p:cNvGrpSpPr/>
            <p:nvPr/>
          </p:nvGrpSpPr>
          <p:grpSpPr>
            <a:xfrm>
              <a:off x="5454600" y="5297943"/>
              <a:ext cx="489000" cy="834372"/>
              <a:chOff x="2787600" y="4347228"/>
              <a:chExt cx="489000" cy="834372"/>
            </a:xfrm>
          </p:grpSpPr>
          <p:sp>
            <p:nvSpPr>
              <p:cNvPr id="31" name="Isosceles Triangle 3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α</a:t>
                </a:r>
                <a:endParaRPr lang="en-US" sz="2400" i="1" dirty="0">
                  <a:solidFill>
                    <a:schemeClr val="bg1"/>
                  </a:solidFill>
                </a:endParaRPr>
              </a:p>
            </p:txBody>
          </p:sp>
        </p:grpSp>
        <p:cxnSp>
          <p:nvCxnSpPr>
            <p:cNvPr id="14" name="Straight Connector 13"/>
            <p:cNvCxnSpPr>
              <a:stCxn id="12" idx="5"/>
              <a:endCxn id="32" idx="0"/>
            </p:cNvCxnSpPr>
            <p:nvPr/>
          </p:nvCxnSpPr>
          <p:spPr>
            <a:xfrm flipH="1">
              <a:off x="5702064" y="4996681"/>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3"/>
            </p:cNvCxnSpPr>
            <p:nvPr/>
          </p:nvCxnSpPr>
          <p:spPr>
            <a:xfrm flipH="1" flipV="1">
              <a:off x="6280535" y="4996681"/>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28" idx="0"/>
            </p:cNvCxnSpPr>
            <p:nvPr/>
          </p:nvCxnSpPr>
          <p:spPr>
            <a:xfrm>
              <a:off x="6807767" y="4413466"/>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26" idx="0"/>
            </p:cNvCxnSpPr>
            <p:nvPr/>
          </p:nvCxnSpPr>
          <p:spPr>
            <a:xfrm flipH="1">
              <a:off x="7530864" y="4411814"/>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4" idx="0"/>
              <a:endCxn id="8" idx="3"/>
            </p:cNvCxnSpPr>
            <p:nvPr/>
          </p:nvCxnSpPr>
          <p:spPr>
            <a:xfrm flipH="1" flipV="1">
              <a:off x="8058335" y="4411814"/>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127800" y="5310543"/>
              <a:ext cx="489000" cy="834372"/>
              <a:chOff x="2787600" y="4347228"/>
              <a:chExt cx="489000" cy="834372"/>
            </a:xfrm>
          </p:grpSpPr>
          <p:sp>
            <p:nvSpPr>
              <p:cNvPr id="29" name="Isosceles Triangle 2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β</a:t>
                </a:r>
                <a:endParaRPr lang="en-US" sz="2400" i="1" dirty="0">
                  <a:solidFill>
                    <a:schemeClr val="bg1"/>
                  </a:solidFill>
                </a:endParaRPr>
              </a:p>
            </p:txBody>
          </p:sp>
        </p:grpSp>
        <p:grpSp>
          <p:nvGrpSpPr>
            <p:cNvPr id="20" name="Group 19"/>
            <p:cNvGrpSpPr/>
            <p:nvPr/>
          </p:nvGrpSpPr>
          <p:grpSpPr>
            <a:xfrm>
              <a:off x="6648264" y="4688343"/>
              <a:ext cx="489000" cy="834372"/>
              <a:chOff x="2787600" y="4347228"/>
              <a:chExt cx="489000" cy="834372"/>
            </a:xfrm>
          </p:grpSpPr>
          <p:sp>
            <p:nvSpPr>
              <p:cNvPr id="27" name="Isosceles Triangle 2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8" name="Oval 2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γ</a:t>
                </a:r>
                <a:endParaRPr lang="en-US" sz="2400" i="1" dirty="0">
                  <a:solidFill>
                    <a:schemeClr val="bg1"/>
                  </a:solidFill>
                </a:endParaRPr>
              </a:p>
            </p:txBody>
          </p:sp>
        </p:grpSp>
        <p:grpSp>
          <p:nvGrpSpPr>
            <p:cNvPr id="21" name="Group 20"/>
            <p:cNvGrpSpPr/>
            <p:nvPr/>
          </p:nvGrpSpPr>
          <p:grpSpPr>
            <a:xfrm>
              <a:off x="7283400" y="4688343"/>
              <a:ext cx="489000" cy="834372"/>
              <a:chOff x="2787600" y="4347228"/>
              <a:chExt cx="489000" cy="834372"/>
            </a:xfrm>
          </p:grpSpPr>
          <p:sp>
            <p:nvSpPr>
              <p:cNvPr id="25" name="Isosceles Triangle 2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δ</a:t>
                </a:r>
                <a:endParaRPr lang="en-US" sz="2400" i="1" dirty="0">
                  <a:solidFill>
                    <a:schemeClr val="bg1"/>
                  </a:solidFill>
                </a:endParaRPr>
              </a:p>
            </p:txBody>
          </p:sp>
        </p:grpSp>
        <p:grpSp>
          <p:nvGrpSpPr>
            <p:cNvPr id="22" name="Group 21"/>
            <p:cNvGrpSpPr/>
            <p:nvPr/>
          </p:nvGrpSpPr>
          <p:grpSpPr>
            <a:xfrm>
              <a:off x="8001000" y="4667071"/>
              <a:ext cx="489000" cy="834372"/>
              <a:chOff x="2787600" y="4347228"/>
              <a:chExt cx="489000" cy="834372"/>
            </a:xfrm>
          </p:grpSpPr>
          <p:sp>
            <p:nvSpPr>
              <p:cNvPr id="23" name="Isosceles Triangle 2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ε</a:t>
                </a:r>
                <a:endParaRPr lang="en-US" sz="2400" i="1" dirty="0">
                  <a:solidFill>
                    <a:schemeClr val="bg1"/>
                  </a:solidFill>
                </a:endParaRPr>
              </a:p>
            </p:txBody>
          </p:sp>
        </p:grpSp>
      </p:grpSp>
      <p:grpSp>
        <p:nvGrpSpPr>
          <p:cNvPr id="34" name="Group 33"/>
          <p:cNvGrpSpPr/>
          <p:nvPr/>
        </p:nvGrpSpPr>
        <p:grpSpPr>
          <a:xfrm>
            <a:off x="762000" y="3583130"/>
            <a:ext cx="3035400" cy="2659969"/>
            <a:chOff x="5556709" y="2362200"/>
            <a:chExt cx="3035400" cy="2659969"/>
          </a:xfrm>
        </p:grpSpPr>
        <p:sp>
          <p:nvSpPr>
            <p:cNvPr id="35" name="Oval 34"/>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36" name="Straight Connector 35"/>
            <p:cNvCxnSpPr>
              <a:stCxn id="35" idx="3"/>
              <a:endCxn id="37"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38" name="Oval 37"/>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9" name="Straight Connector 38"/>
            <p:cNvCxnSpPr>
              <a:stCxn id="35" idx="5"/>
              <a:endCxn id="38"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5"/>
              <a:endCxn id="41"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a:t>
              </a:r>
              <a:endParaRPr lang="en-US" sz="2400" dirty="0">
                <a:solidFill>
                  <a:schemeClr val="tx1"/>
                </a:solidFill>
              </a:endParaRPr>
            </a:p>
          </p:txBody>
        </p:sp>
        <p:grpSp>
          <p:nvGrpSpPr>
            <p:cNvPr id="42" name="Group 41"/>
            <p:cNvGrpSpPr/>
            <p:nvPr/>
          </p:nvGrpSpPr>
          <p:grpSpPr>
            <a:xfrm>
              <a:off x="5556709" y="4175197"/>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α</a:t>
                </a:r>
                <a:endParaRPr lang="en-US" sz="2400" i="1" dirty="0">
                  <a:solidFill>
                    <a:schemeClr val="bg1"/>
                  </a:solidFill>
                </a:endParaRPr>
              </a:p>
            </p:txBody>
          </p:sp>
        </p:grpSp>
        <p:cxnSp>
          <p:nvCxnSpPr>
            <p:cNvPr id="43" name="Straight Connector 42"/>
            <p:cNvCxnSpPr>
              <a:stCxn id="41" idx="5"/>
              <a:endCxn id="61"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1"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57"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5"/>
              <a:endCxn id="55"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3" idx="0"/>
              <a:endCxn id="37"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229909" y="4187797"/>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β</a:t>
                </a:r>
                <a:endParaRPr lang="en-US" sz="2400" i="1" dirty="0">
                  <a:solidFill>
                    <a:schemeClr val="bg1"/>
                  </a:solidFill>
                </a:endParaRPr>
              </a:p>
            </p:txBody>
          </p:sp>
        </p:grpSp>
        <p:grpSp>
          <p:nvGrpSpPr>
            <p:cNvPr id="49" name="Group 48"/>
            <p:cNvGrpSpPr/>
            <p:nvPr/>
          </p:nvGrpSpPr>
          <p:grpSpPr>
            <a:xfrm>
              <a:off x="6750373" y="3565597"/>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γ</a:t>
                </a:r>
                <a:endParaRPr lang="en-US" sz="2400" i="1" dirty="0">
                  <a:solidFill>
                    <a:schemeClr val="bg1"/>
                  </a:solidFill>
                </a:endParaRPr>
              </a:p>
            </p:txBody>
          </p:sp>
        </p:grpSp>
        <p:grpSp>
          <p:nvGrpSpPr>
            <p:cNvPr id="50" name="Group 49"/>
            <p:cNvGrpSpPr/>
            <p:nvPr/>
          </p:nvGrpSpPr>
          <p:grpSpPr>
            <a:xfrm>
              <a:off x="7385509" y="3565597"/>
              <a:ext cx="489000" cy="834372"/>
              <a:chOff x="2787600" y="4347228"/>
              <a:chExt cx="489000" cy="834372"/>
            </a:xfrm>
          </p:grpSpPr>
          <p:sp>
            <p:nvSpPr>
              <p:cNvPr id="54" name="Isosceles Triangle 5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5" name="Oval 5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δ</a:t>
                </a:r>
                <a:endParaRPr lang="en-US" sz="2400" i="1" dirty="0">
                  <a:solidFill>
                    <a:schemeClr val="bg1"/>
                  </a:solidFill>
                </a:endParaRPr>
              </a:p>
            </p:txBody>
          </p:sp>
        </p:grpSp>
        <p:grpSp>
          <p:nvGrpSpPr>
            <p:cNvPr id="51" name="Group 50"/>
            <p:cNvGrpSpPr/>
            <p:nvPr/>
          </p:nvGrpSpPr>
          <p:grpSpPr>
            <a:xfrm>
              <a:off x="8103109" y="3544325"/>
              <a:ext cx="489000" cy="834372"/>
              <a:chOff x="2787600" y="4347228"/>
              <a:chExt cx="489000" cy="834372"/>
            </a:xfrm>
          </p:grpSpPr>
          <p:sp>
            <p:nvSpPr>
              <p:cNvPr id="52" name="Isosceles Triangle 5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smtClean="0">
                    <a:solidFill>
                      <a:schemeClr val="bg1"/>
                    </a:solidFill>
                    <a:latin typeface="Times New Roman"/>
                    <a:cs typeface="Times New Roman"/>
                  </a:rPr>
                  <a:t>ε</a:t>
                </a:r>
                <a:endParaRPr lang="en-US" sz="2400" i="1" dirty="0">
                  <a:solidFill>
                    <a:schemeClr val="bg1"/>
                  </a:solidFill>
                </a:endParaRPr>
              </a:p>
            </p:txBody>
          </p:sp>
        </p:grpSp>
      </p:grpSp>
      <p:sp>
        <p:nvSpPr>
          <p:cNvPr id="62" name="Right Arrow 61"/>
          <p:cNvSpPr/>
          <p:nvPr/>
        </p:nvSpPr>
        <p:spPr>
          <a:xfrm>
            <a:off x="3962400" y="40222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br>
              <a:rPr lang="en-US" sz="2400" dirty="0" smtClean="0"/>
            </a:br>
            <a:r>
              <a:rPr lang="en-US" sz="2400" dirty="0" smtClean="0"/>
              <a:t>Root</a:t>
            </a:r>
            <a:endParaRPr lang="en-US" sz="2400" dirty="0"/>
          </a:p>
        </p:txBody>
      </p:sp>
    </p:spTree>
    <p:extLst>
      <p:ext uri="{BB962C8B-B14F-4D97-AF65-F5344CB8AC3E}">
        <p14:creationId xmlns:p14="http://schemas.microsoft.com/office/powerpoint/2010/main" val="236319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1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Vertical)">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r>
              <a:rPr lang="en-US" dirty="0" smtClean="0"/>
              <a:t>Insert 1</a:t>
            </a:r>
          </a:p>
          <a:p>
            <a:endParaRPr lang="en-US" dirty="0"/>
          </a:p>
          <a:p>
            <a:endParaRPr lang="en-US" dirty="0" smtClean="0"/>
          </a:p>
          <a:p>
            <a:endParaRPr lang="en-US" dirty="0"/>
          </a:p>
          <a:p>
            <a:r>
              <a:rPr lang="en-US" dirty="0" smtClean="0"/>
              <a:t>Insert 8</a:t>
            </a:r>
          </a:p>
          <a:p>
            <a:endParaRPr lang="en-US" dirty="0"/>
          </a:p>
        </p:txBody>
      </p:sp>
      <p:sp>
        <p:nvSpPr>
          <p:cNvPr id="7" name="Oval 6"/>
          <p:cNvSpPr/>
          <p:nvPr/>
        </p:nvSpPr>
        <p:spPr>
          <a:xfrm flipH="1">
            <a:off x="2463600" y="232854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sp>
        <p:nvSpPr>
          <p:cNvPr id="13" name="Oval 12"/>
          <p:cNvSpPr/>
          <p:nvPr/>
        </p:nvSpPr>
        <p:spPr>
          <a:xfrm flipH="1">
            <a:off x="5587800" y="235888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sp>
        <p:nvSpPr>
          <p:cNvPr id="19" name="Right Arrow 18"/>
          <p:cNvSpPr/>
          <p:nvPr/>
        </p:nvSpPr>
        <p:spPr>
          <a:xfrm>
            <a:off x="3352800" y="18886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br>
              <a:rPr lang="en-US" sz="2400" dirty="0" smtClean="0"/>
            </a:br>
            <a:r>
              <a:rPr lang="en-US" sz="2400" dirty="0" smtClean="0"/>
              <a:t>Root</a:t>
            </a:r>
            <a:endParaRPr lang="en-US" sz="2400" dirty="0"/>
          </a:p>
        </p:txBody>
      </p:sp>
      <p:sp>
        <p:nvSpPr>
          <p:cNvPr id="20" name="Oval 19"/>
          <p:cNvSpPr/>
          <p:nvPr/>
        </p:nvSpPr>
        <p:spPr>
          <a:xfrm flipH="1">
            <a:off x="2438400" y="3810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grpSp>
        <p:nvGrpSpPr>
          <p:cNvPr id="25" name="Group 24"/>
          <p:cNvGrpSpPr/>
          <p:nvPr/>
        </p:nvGrpSpPr>
        <p:grpSpPr>
          <a:xfrm>
            <a:off x="2679600" y="4026000"/>
            <a:ext cx="825600" cy="761665"/>
            <a:chOff x="2853908" y="3353135"/>
            <a:chExt cx="825600" cy="761665"/>
          </a:xfrm>
        </p:grpSpPr>
        <p:cxnSp>
          <p:nvCxnSpPr>
            <p:cNvPr id="22" name="Straight Connector 21"/>
            <p:cNvCxnSpPr>
              <a:endCxn id="21" idx="7"/>
            </p:cNvCxnSpPr>
            <p:nvPr/>
          </p:nvCxnSpPr>
          <p:spPr>
            <a:xfrm>
              <a:off x="2853908" y="3353135"/>
              <a:ext cx="456865" cy="392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grpSp>
    </p:spTree>
    <p:extLst>
      <p:ext uri="{BB962C8B-B14F-4D97-AF65-F5344CB8AC3E}">
        <p14:creationId xmlns:p14="http://schemas.microsoft.com/office/powerpoint/2010/main" val="316773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arn(inVertic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rot="3310862">
            <a:off x="2873898" y="1807621"/>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flipH="1">
            <a:off x="2812932" y="2438400"/>
            <a:ext cx="596665" cy="596665"/>
            <a:chOff x="3083173" y="3340535"/>
            <a:chExt cx="596665" cy="596665"/>
          </a:xfrm>
        </p:grpSpPr>
        <p:sp>
          <p:nvSpPr>
            <p:cNvPr id="13" name="Oval 12"/>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cxnSp>
          <p:nvCxnSpPr>
            <p:cNvPr id="14" name="Straight Connector 13"/>
            <p:cNvCxnSpPr>
              <a:endCxn id="13"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p:sp>
        <p:nvSpPr>
          <p:cNvPr id="4" name="Content Placeholder 3"/>
          <p:cNvSpPr>
            <a:spLocks noGrp="1"/>
          </p:cNvSpPr>
          <p:nvPr>
            <p:ph sz="quarter" idx="1"/>
          </p:nvPr>
        </p:nvSpPr>
        <p:spPr/>
        <p:txBody>
          <a:bodyPr/>
          <a:lstStyle/>
          <a:p>
            <a:r>
              <a:rPr lang="en-US" dirty="0"/>
              <a:t>Insert </a:t>
            </a:r>
            <a:r>
              <a:rPr lang="en-US" dirty="0" smtClean="0"/>
              <a:t>2</a:t>
            </a:r>
            <a:endParaRPr lang="en-US" dirty="0"/>
          </a:p>
          <a:p>
            <a:endParaRPr lang="en-US" dirty="0"/>
          </a:p>
        </p:txBody>
      </p:sp>
      <p:grpSp>
        <p:nvGrpSpPr>
          <p:cNvPr id="11" name="Group 10"/>
          <p:cNvGrpSpPr/>
          <p:nvPr/>
        </p:nvGrpSpPr>
        <p:grpSpPr>
          <a:xfrm>
            <a:off x="2679265" y="1524000"/>
            <a:ext cx="1066800" cy="977665"/>
            <a:chOff x="2679265" y="1600535"/>
            <a:chExt cx="1066800" cy="977665"/>
          </a:xfrm>
        </p:grpSpPr>
        <p:sp>
          <p:nvSpPr>
            <p:cNvPr id="5" name="Oval 4"/>
            <p:cNvSpPr/>
            <p:nvPr/>
          </p:nvSpPr>
          <p:spPr>
            <a:xfrm flipH="1">
              <a:off x="2679265" y="16005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grpSp>
          <p:nvGrpSpPr>
            <p:cNvPr id="6" name="Group 5"/>
            <p:cNvGrpSpPr/>
            <p:nvPr/>
          </p:nvGrpSpPr>
          <p:grpSpPr>
            <a:xfrm>
              <a:off x="3048000" y="1969270"/>
              <a:ext cx="698065" cy="608930"/>
              <a:chOff x="2981443" y="3505870"/>
              <a:chExt cx="698065" cy="608930"/>
            </a:xfrm>
          </p:grpSpPr>
          <p:sp>
            <p:nvSpPr>
              <p:cNvPr id="7" name="Oval 6"/>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8" name="Straight Connector 7"/>
              <p:cNvCxnSpPr>
                <a:stCxn id="5" idx="3"/>
                <a:endCxn id="7" idx="7"/>
              </p:cNvCxnSpPr>
              <p:nvPr/>
            </p:nvCxnSpPr>
            <p:spPr>
              <a:xfrm>
                <a:off x="2981443" y="3505870"/>
                <a:ext cx="329330" cy="24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 name="Oval 14"/>
          <p:cNvSpPr/>
          <p:nvPr/>
        </p:nvSpPr>
        <p:spPr>
          <a:xfrm>
            <a:off x="2691646" y="3739986"/>
            <a:ext cx="1362194" cy="153079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8730506">
            <a:off x="6856272" y="1156544"/>
            <a:ext cx="997587" cy="2254431"/>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56000" y="2012832"/>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grpSp>
        <p:nvGrpSpPr>
          <p:cNvPr id="19" name="Group 18"/>
          <p:cNvGrpSpPr/>
          <p:nvPr/>
        </p:nvGrpSpPr>
        <p:grpSpPr>
          <a:xfrm>
            <a:off x="6565800" y="1562771"/>
            <a:ext cx="1498800" cy="1478760"/>
            <a:chOff x="6553200" y="3830040"/>
            <a:chExt cx="1498800" cy="1478760"/>
          </a:xfrm>
        </p:grpSpPr>
        <p:sp>
          <p:nvSpPr>
            <p:cNvPr id="20" name="Oval 19"/>
            <p:cNvSpPr/>
            <p:nvPr/>
          </p:nvSpPr>
          <p:spPr>
            <a:xfrm flipH="1">
              <a:off x="6553200" y="38300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sp>
          <p:nvSpPr>
            <p:cNvPr id="21" name="Oval 20"/>
            <p:cNvSpPr/>
            <p:nvPr/>
          </p:nvSpPr>
          <p:spPr>
            <a:xfrm flipH="1">
              <a:off x="7620000" y="487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22" name="Straight Connector 21"/>
            <p:cNvCxnSpPr>
              <a:stCxn id="20" idx="3"/>
              <a:endCxn id="21" idx="7"/>
            </p:cNvCxnSpPr>
            <p:nvPr/>
          </p:nvCxnSpPr>
          <p:spPr>
            <a:xfrm>
              <a:off x="6921935" y="4198775"/>
              <a:ext cx="761330" cy="741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86600" y="4343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grpSp>
      <p:sp>
        <p:nvSpPr>
          <p:cNvPr id="24" name="Right Arrow 23"/>
          <p:cNvSpPr/>
          <p:nvPr/>
        </p:nvSpPr>
        <p:spPr>
          <a:xfrm rot="20125902" flipH="1">
            <a:off x="4288185" y="3140648"/>
            <a:ext cx="2062304"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Left Rotation</a:t>
            </a:r>
            <a:endParaRPr lang="en-US" sz="2400" dirty="0"/>
          </a:p>
        </p:txBody>
      </p:sp>
      <p:grpSp>
        <p:nvGrpSpPr>
          <p:cNvPr id="25" name="Group 24"/>
          <p:cNvGrpSpPr/>
          <p:nvPr/>
        </p:nvGrpSpPr>
        <p:grpSpPr>
          <a:xfrm>
            <a:off x="2767846" y="3899185"/>
            <a:ext cx="1219200" cy="1093854"/>
            <a:chOff x="5943935" y="2594881"/>
            <a:chExt cx="1219200" cy="1093854"/>
          </a:xfrm>
        </p:grpSpPr>
        <p:sp>
          <p:nvSpPr>
            <p:cNvPr id="26" name="Oval 25"/>
            <p:cNvSpPr/>
            <p:nvPr/>
          </p:nvSpPr>
          <p:spPr>
            <a:xfrm flipH="1">
              <a:off x="6731135" y="32567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sp>
          <p:nvSpPr>
            <p:cNvPr id="27" name="Oval 26"/>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cxnSp>
          <p:nvCxnSpPr>
            <p:cNvPr id="28" name="Straight Connector 27"/>
            <p:cNvCxnSpPr>
              <a:stCxn id="26" idx="0"/>
              <a:endCxn id="27"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5"/>
              <a:endCxn id="30"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943935" y="323392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grpSp>
      <p:sp>
        <p:nvSpPr>
          <p:cNvPr id="31" name="Right Arrow 30"/>
          <p:cNvSpPr/>
          <p:nvPr/>
        </p:nvSpPr>
        <p:spPr>
          <a:xfrm>
            <a:off x="4508735" y="4070946"/>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32" name="Group 31"/>
          <p:cNvGrpSpPr/>
          <p:nvPr/>
        </p:nvGrpSpPr>
        <p:grpSpPr>
          <a:xfrm>
            <a:off x="6477000" y="3935346"/>
            <a:ext cx="1219200" cy="1093854"/>
            <a:chOff x="5997482" y="5181600"/>
            <a:chExt cx="1219200" cy="1093854"/>
          </a:xfrm>
        </p:grpSpPr>
        <p:sp>
          <p:nvSpPr>
            <p:cNvPr id="33" name="Oval 32"/>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sp>
          <p:nvSpPr>
            <p:cNvPr id="34" name="Oval 33"/>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2</a:t>
              </a:r>
              <a:endParaRPr lang="en-US" sz="2400" dirty="0">
                <a:solidFill>
                  <a:schemeClr val="bg1"/>
                </a:solidFill>
              </a:endParaRPr>
            </a:p>
          </p:txBody>
        </p:sp>
        <p:cxnSp>
          <p:nvCxnSpPr>
            <p:cNvPr id="35" name="Straight Connector 34"/>
            <p:cNvCxnSpPr>
              <a:stCxn id="33" idx="0"/>
              <a:endCxn id="34"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grpSp>
      <p:sp>
        <p:nvSpPr>
          <p:cNvPr id="38" name="TextBox 37"/>
          <p:cNvSpPr txBox="1"/>
          <p:nvPr/>
        </p:nvSpPr>
        <p:spPr>
          <a:xfrm>
            <a:off x="4008817" y="1469841"/>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3 at leaf</a:t>
            </a:r>
            <a:endParaRPr lang="en-US" sz="2400" dirty="0"/>
          </a:p>
        </p:txBody>
      </p:sp>
    </p:spTree>
    <p:extLst>
      <p:ext uri="{BB962C8B-B14F-4D97-AF65-F5344CB8AC3E}">
        <p14:creationId xmlns:p14="http://schemas.microsoft.com/office/powerpoint/2010/main" val="160738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18" grpId="0" animBg="1"/>
      <p:bldP spid="24" grpId="0" animBg="1"/>
      <p:bldP spid="31" grpId="0" animBg="1"/>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flipH="1">
            <a:off x="3296002" y="2546794"/>
            <a:ext cx="596665" cy="596665"/>
            <a:chOff x="3083173" y="3340535"/>
            <a:chExt cx="596665" cy="596665"/>
          </a:xfrm>
        </p:grpSpPr>
        <p:sp>
          <p:nvSpPr>
            <p:cNvPr id="12" name="Oval 11"/>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3" name="Straight Connector 12"/>
            <p:cNvCxnSpPr>
              <a:endCxn id="12"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Example (cont.)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p:sp>
        <p:nvSpPr>
          <p:cNvPr id="4" name="Content Placeholder 3"/>
          <p:cNvSpPr>
            <a:spLocks noGrp="1"/>
          </p:cNvSpPr>
          <p:nvPr>
            <p:ph sz="quarter" idx="1"/>
          </p:nvPr>
        </p:nvSpPr>
        <p:spPr/>
        <p:txBody>
          <a:bodyPr/>
          <a:lstStyle/>
          <a:p>
            <a:r>
              <a:rPr lang="en-US" dirty="0" smtClean="0"/>
              <a:t>Insert 7</a:t>
            </a:r>
            <a:endParaRPr lang="en-US" dirty="0"/>
          </a:p>
        </p:txBody>
      </p:sp>
      <p:grpSp>
        <p:nvGrpSpPr>
          <p:cNvPr id="5" name="Group 4"/>
          <p:cNvGrpSpPr/>
          <p:nvPr/>
        </p:nvGrpSpPr>
        <p:grpSpPr>
          <a:xfrm>
            <a:off x="2667000" y="1496946"/>
            <a:ext cx="1524000" cy="1093854"/>
            <a:chOff x="5845082" y="5181600"/>
            <a:chExt cx="1524000" cy="1093854"/>
          </a:xfrm>
        </p:grpSpPr>
        <p:sp>
          <p:nvSpPr>
            <p:cNvPr id="6" name="Oval 5"/>
            <p:cNvSpPr/>
            <p:nvPr/>
          </p:nvSpPr>
          <p:spPr>
            <a:xfrm flipH="1">
              <a:off x="69370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sp>
          <p:nvSpPr>
            <p:cNvPr id="7" name="Oval 6"/>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2</a:t>
              </a:r>
              <a:endParaRPr lang="en-US" sz="2400" dirty="0">
                <a:solidFill>
                  <a:schemeClr val="bg1"/>
                </a:solidFill>
              </a:endParaRPr>
            </a:p>
          </p:txBody>
        </p:sp>
        <p:cxnSp>
          <p:nvCxnSpPr>
            <p:cNvPr id="8" name="Straight Connector 7"/>
            <p:cNvCxnSpPr>
              <a:stCxn id="6" idx="0"/>
              <a:endCxn id="7"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10"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58450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grpSp>
      <p:sp>
        <p:nvSpPr>
          <p:cNvPr id="14" name="TextBox 13"/>
          <p:cNvSpPr txBox="1"/>
          <p:nvPr/>
        </p:nvSpPr>
        <p:spPr>
          <a:xfrm>
            <a:off x="4495800" y="138602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1 at leaf</a:t>
            </a:r>
            <a:endParaRPr lang="en-US" sz="2400" dirty="0"/>
          </a:p>
        </p:txBody>
      </p:sp>
      <p:sp>
        <p:nvSpPr>
          <p:cNvPr id="15" name="Right Arrow 14"/>
          <p:cNvSpPr/>
          <p:nvPr/>
        </p:nvSpPr>
        <p:spPr>
          <a:xfrm>
            <a:off x="4556397" y="1976019"/>
            <a:ext cx="169200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25" name="Group 24"/>
          <p:cNvGrpSpPr/>
          <p:nvPr/>
        </p:nvGrpSpPr>
        <p:grpSpPr>
          <a:xfrm>
            <a:off x="6553200" y="1429092"/>
            <a:ext cx="1524000" cy="1646513"/>
            <a:chOff x="6553200" y="1429092"/>
            <a:chExt cx="1524000" cy="1646513"/>
          </a:xfrm>
        </p:grpSpPr>
        <p:grpSp>
          <p:nvGrpSpPr>
            <p:cNvPr id="16" name="Group 15"/>
            <p:cNvGrpSpPr/>
            <p:nvPr/>
          </p:nvGrpSpPr>
          <p:grpSpPr>
            <a:xfrm flipH="1">
              <a:off x="7182202" y="2478940"/>
              <a:ext cx="596665" cy="596665"/>
              <a:chOff x="3083173" y="3340535"/>
              <a:chExt cx="596665" cy="596665"/>
            </a:xfrm>
          </p:grpSpPr>
          <p:sp>
            <p:nvSpPr>
              <p:cNvPr id="17" name="Oval 16"/>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8" name="Straight Connector 17"/>
              <p:cNvCxnSpPr>
                <a:endCxn id="17"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553200" y="1429092"/>
              <a:ext cx="1524000" cy="1093854"/>
              <a:chOff x="5845082" y="5181600"/>
              <a:chExt cx="1524000" cy="1093854"/>
            </a:xfrm>
          </p:grpSpPr>
          <p:sp>
            <p:nvSpPr>
              <p:cNvPr id="20" name="Oval 1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1" name="Oval 20"/>
              <p:cNvSpPr/>
              <p:nvPr/>
            </p:nvSpPr>
            <p:spPr>
              <a:xfrm flipH="1">
                <a:off x="6403682" y="5181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2" name="Straight Connector 21"/>
              <p:cNvCxnSpPr>
                <a:stCxn id="20" idx="0"/>
                <a:endCxn id="2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5"/>
                <a:endCxn id="2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26" name="Right Arrow 25"/>
          <p:cNvSpPr/>
          <p:nvPr/>
        </p:nvSpPr>
        <p:spPr>
          <a:xfrm rot="20609402" flipH="1">
            <a:off x="4237064" y="3204675"/>
            <a:ext cx="2528781"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 Root</a:t>
            </a:r>
            <a:endParaRPr lang="en-US" sz="2400" dirty="0"/>
          </a:p>
        </p:txBody>
      </p:sp>
      <p:grpSp>
        <p:nvGrpSpPr>
          <p:cNvPr id="27" name="Group 26"/>
          <p:cNvGrpSpPr/>
          <p:nvPr/>
        </p:nvGrpSpPr>
        <p:grpSpPr>
          <a:xfrm>
            <a:off x="2534002" y="3550207"/>
            <a:ext cx="1524000" cy="1646513"/>
            <a:chOff x="6553200" y="1429092"/>
            <a:chExt cx="1524000" cy="1646513"/>
          </a:xfrm>
        </p:grpSpPr>
        <p:grpSp>
          <p:nvGrpSpPr>
            <p:cNvPr id="28" name="Group 27"/>
            <p:cNvGrpSpPr/>
            <p:nvPr/>
          </p:nvGrpSpPr>
          <p:grpSpPr>
            <a:xfrm flipH="1">
              <a:off x="7182202" y="2478940"/>
              <a:ext cx="596665" cy="596665"/>
              <a:chOff x="3083173" y="3340535"/>
              <a:chExt cx="596665" cy="596665"/>
            </a:xfrm>
          </p:grpSpPr>
          <p:sp>
            <p:nvSpPr>
              <p:cNvPr id="35" name="Oval 34"/>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36" name="Straight Connector 35"/>
              <p:cNvCxnSpPr>
                <a:endCxn id="35"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553200" y="1429092"/>
              <a:ext cx="1524000" cy="1093854"/>
              <a:chOff x="5845082" y="5181600"/>
              <a:chExt cx="1524000" cy="1093854"/>
            </a:xfrm>
          </p:grpSpPr>
          <p:sp>
            <p:nvSpPr>
              <p:cNvPr id="30" name="Oval 2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1" name="Oval 30"/>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2" name="Straight Connector 31"/>
              <p:cNvCxnSpPr>
                <a:stCxn id="30" idx="0"/>
                <a:endCxn id="3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5"/>
                <a:endCxn id="3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Tree>
    <p:extLst>
      <p:ext uri="{BB962C8B-B14F-4D97-AF65-F5344CB8AC3E}">
        <p14:creationId xmlns:p14="http://schemas.microsoft.com/office/powerpoint/2010/main" val="7036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right)">
                                      <p:cBhvr>
                                        <p:cTn id="33" dur="500"/>
                                        <p:tgtEl>
                                          <p:spTgt spid="26"/>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righ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p:cNvSpPr/>
          <p:nvPr/>
        </p:nvSpPr>
        <p:spPr>
          <a:xfrm>
            <a:off x="7467600" y="2375135"/>
            <a:ext cx="1524000" cy="135866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850379">
            <a:off x="3195944" y="1923565"/>
            <a:ext cx="997587" cy="20856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3043504" y="3048000"/>
            <a:ext cx="596665" cy="596665"/>
            <a:chOff x="3083173" y="3340535"/>
            <a:chExt cx="596665"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17" name="Straight Connector 16"/>
            <p:cNvCxnSpPr>
              <a:endCxn id="16"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p:sp>
        <p:nvSpPr>
          <p:cNvPr id="4" name="Content Placeholder 3"/>
          <p:cNvSpPr>
            <a:spLocks noGrp="1"/>
          </p:cNvSpPr>
          <p:nvPr>
            <p:ph sz="quarter" idx="1"/>
          </p:nvPr>
        </p:nvSpPr>
        <p:spPr/>
        <p:txBody>
          <a:bodyPr/>
          <a:lstStyle/>
          <a:p>
            <a:r>
              <a:rPr lang="en-US" dirty="0"/>
              <a:t>Insert </a:t>
            </a:r>
            <a:r>
              <a:rPr lang="en-US" dirty="0" smtClean="0"/>
              <a:t>3</a:t>
            </a:r>
            <a:endParaRPr lang="en-US" dirty="0"/>
          </a:p>
          <a:p>
            <a:endParaRPr lang="en-US" dirty="0"/>
          </a:p>
        </p:txBody>
      </p:sp>
      <p:grpSp>
        <p:nvGrpSpPr>
          <p:cNvPr id="5" name="Group 4"/>
          <p:cNvGrpSpPr/>
          <p:nvPr/>
        </p:nvGrpSpPr>
        <p:grpSpPr>
          <a:xfrm>
            <a:off x="2514600" y="1676400"/>
            <a:ext cx="1887569" cy="1498800"/>
            <a:chOff x="6553200" y="1429092"/>
            <a:chExt cx="1887569" cy="1498800"/>
          </a:xfrm>
        </p:grpSpPr>
        <p:grpSp>
          <p:nvGrpSpPr>
            <p:cNvPr id="6" name="Group 5"/>
            <p:cNvGrpSpPr/>
            <p:nvPr/>
          </p:nvGrpSpPr>
          <p:grpSpPr>
            <a:xfrm flipH="1">
              <a:off x="7551569" y="2331227"/>
              <a:ext cx="596665" cy="596665"/>
              <a:chOff x="2713806" y="3192822"/>
              <a:chExt cx="596665" cy="596665"/>
            </a:xfrm>
          </p:grpSpPr>
          <p:sp>
            <p:nvSpPr>
              <p:cNvPr id="13" name="Oval 12"/>
              <p:cNvSpPr/>
              <p:nvPr/>
            </p:nvSpPr>
            <p:spPr>
              <a:xfrm flipH="1">
                <a:off x="2878471" y="335748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4" name="Straight Connector 13"/>
              <p:cNvCxnSpPr>
                <a:endCxn id="13" idx="7"/>
              </p:cNvCxnSpPr>
              <p:nvPr/>
            </p:nvCxnSpPr>
            <p:spPr>
              <a:xfrm>
                <a:off x="2713806" y="3192822"/>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53200" y="1429092"/>
              <a:ext cx="1887569" cy="1071040"/>
              <a:chOff x="5845082" y="5181600"/>
              <a:chExt cx="1887569" cy="1071040"/>
            </a:xfrm>
          </p:grpSpPr>
          <p:sp>
            <p:nvSpPr>
              <p:cNvPr id="8" name="Oval 7"/>
              <p:cNvSpPr/>
              <p:nvPr/>
            </p:nvSpPr>
            <p:spPr>
              <a:xfrm flipH="1">
                <a:off x="7300651" y="5791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 name="Oval 8"/>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8" idx="0"/>
                <a:endCxn id="9" idx="3"/>
              </p:cNvCxnSpPr>
              <p:nvPr/>
            </p:nvCxnSpPr>
            <p:spPr>
              <a:xfrm flipH="1" flipV="1">
                <a:off x="6772417" y="5550335"/>
                <a:ext cx="744234"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18" name="TextBox 17"/>
          <p:cNvSpPr txBox="1"/>
          <p:nvPr/>
        </p:nvSpPr>
        <p:spPr>
          <a:xfrm>
            <a:off x="4648200" y="1583470"/>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2 at leaf</a:t>
            </a:r>
            <a:endParaRPr lang="en-US" sz="2400" dirty="0"/>
          </a:p>
        </p:txBody>
      </p:sp>
      <p:sp>
        <p:nvSpPr>
          <p:cNvPr id="19" name="Right Arrow 18"/>
          <p:cNvSpPr/>
          <p:nvPr/>
        </p:nvSpPr>
        <p:spPr>
          <a:xfrm>
            <a:off x="4648200" y="228600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grpSp>
        <p:nvGrpSpPr>
          <p:cNvPr id="41" name="Group 40"/>
          <p:cNvGrpSpPr/>
          <p:nvPr/>
        </p:nvGrpSpPr>
        <p:grpSpPr>
          <a:xfrm>
            <a:off x="6934200" y="1828800"/>
            <a:ext cx="1908977" cy="1610403"/>
            <a:chOff x="7010400" y="1586445"/>
            <a:chExt cx="1908977" cy="1610403"/>
          </a:xfrm>
        </p:grpSpPr>
        <p:sp>
          <p:nvSpPr>
            <p:cNvPr id="29" name="Oval 28"/>
            <p:cNvSpPr/>
            <p:nvPr/>
          </p:nvSpPr>
          <p:spPr>
            <a:xfrm>
              <a:off x="8074197" y="222124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30" name="Straight Connector 29"/>
            <p:cNvCxnSpPr>
              <a:stCxn id="24" idx="0"/>
              <a:endCxn id="29"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8487377" y="27648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5" name="Oval 24"/>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6" name="Straight Connector 25"/>
            <p:cNvCxnSpPr>
              <a:stCxn id="29" idx="0"/>
              <a:endCxn id="25"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a:endCxn id="28"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2" name="Oval 31"/>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33" name="Straight Connector 32"/>
            <p:cNvCxnSpPr>
              <a:stCxn id="29" idx="3"/>
              <a:endCxn id="32"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rot="20609402" flipH="1">
            <a:off x="4628057" y="3348145"/>
            <a:ext cx="204406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43" name="Group 42"/>
          <p:cNvGrpSpPr/>
          <p:nvPr/>
        </p:nvGrpSpPr>
        <p:grpSpPr>
          <a:xfrm>
            <a:off x="2588875" y="3962400"/>
            <a:ext cx="1908977" cy="1610403"/>
            <a:chOff x="7010400" y="1586445"/>
            <a:chExt cx="1908977" cy="1610403"/>
          </a:xfrm>
        </p:grpSpPr>
        <p:sp>
          <p:nvSpPr>
            <p:cNvPr id="44" name="Oval 43"/>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45" name="Straight Connector 44"/>
            <p:cNvCxnSpPr>
              <a:stCxn id="46" idx="0"/>
              <a:endCxn id="44"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47" name="Oval 46"/>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8" name="Straight Connector 47"/>
            <p:cNvCxnSpPr>
              <a:stCxn id="44" idx="0"/>
              <a:endCxn id="47"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5"/>
              <a:endCxn id="50"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1" name="Oval 50"/>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52" name="Straight Connector 51"/>
            <p:cNvCxnSpPr>
              <a:stCxn id="44" idx="3"/>
              <a:endCxn id="51"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059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righ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0" grpId="0" animBg="1"/>
      <p:bldP spid="18" grpId="0" animBg="1"/>
      <p:bldP spid="19" grpId="0" animBg="1"/>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2133600" y="2555397"/>
            <a:ext cx="1524000" cy="178800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2542894" y="3672427"/>
            <a:ext cx="569359" cy="596665"/>
            <a:chOff x="3247838" y="3340535"/>
            <a:chExt cx="569359"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17" name="Straight Connector 16"/>
            <p:cNvCxnSpPr>
              <a:endCxn id="16" idx="1"/>
            </p:cNvCxnSpPr>
            <p:nvPr/>
          </p:nvCxnSpPr>
          <p:spPr>
            <a:xfrm flipH="1">
              <a:off x="3616573" y="3340535"/>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p:sp>
        <p:nvSpPr>
          <p:cNvPr id="4" name="Content Placeholder 3"/>
          <p:cNvSpPr>
            <a:spLocks noGrp="1"/>
          </p:cNvSpPr>
          <p:nvPr>
            <p:ph sz="quarter" idx="1"/>
          </p:nvPr>
        </p:nvSpPr>
        <p:spPr/>
        <p:txBody>
          <a:bodyPr/>
          <a:lstStyle/>
          <a:p>
            <a:r>
              <a:rPr lang="en-US" dirty="0"/>
              <a:t>Insert </a:t>
            </a:r>
            <a:r>
              <a:rPr lang="en-US" dirty="0" smtClean="0"/>
              <a:t>6</a:t>
            </a:r>
            <a:endParaRPr lang="en-US" dirty="0"/>
          </a:p>
          <a:p>
            <a:endParaRPr lang="en-US" dirty="0"/>
          </a:p>
        </p:txBody>
      </p:sp>
      <p:grpSp>
        <p:nvGrpSpPr>
          <p:cNvPr id="5" name="Group 4"/>
          <p:cNvGrpSpPr/>
          <p:nvPr/>
        </p:nvGrpSpPr>
        <p:grpSpPr>
          <a:xfrm>
            <a:off x="1600200" y="2123397"/>
            <a:ext cx="1908977" cy="1610403"/>
            <a:chOff x="7010400" y="1586445"/>
            <a:chExt cx="1908977" cy="1610403"/>
          </a:xfrm>
        </p:grpSpPr>
        <p:sp>
          <p:nvSpPr>
            <p:cNvPr id="6" name="Oval 5"/>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7" name="Straight Connector 6"/>
            <p:cNvCxnSpPr>
              <a:stCxn id="8" idx="0"/>
              <a:endCxn id="6"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9" name="Oval 8"/>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6" idx="0"/>
              <a:endCxn id="9"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3" name="Oval 12"/>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14" name="Straight Connector 13"/>
            <p:cNvCxnSpPr>
              <a:stCxn id="6" idx="3"/>
              <a:endCxn id="13"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89583" y="2093732"/>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1 at leaf</a:t>
            </a:r>
            <a:endParaRPr lang="en-US" sz="2400" dirty="0"/>
          </a:p>
        </p:txBody>
      </p:sp>
      <p:sp>
        <p:nvSpPr>
          <p:cNvPr id="22" name="Right Arrow 21"/>
          <p:cNvSpPr/>
          <p:nvPr/>
        </p:nvSpPr>
        <p:spPr>
          <a:xfrm>
            <a:off x="3890177" y="3085159"/>
            <a:ext cx="21296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54" name="Group 53"/>
          <p:cNvGrpSpPr/>
          <p:nvPr/>
        </p:nvGrpSpPr>
        <p:grpSpPr>
          <a:xfrm>
            <a:off x="6096000" y="2093732"/>
            <a:ext cx="1908977" cy="2145695"/>
            <a:chOff x="6629400" y="1636532"/>
            <a:chExt cx="1908977" cy="2145695"/>
          </a:xfrm>
        </p:grpSpPr>
        <p:sp>
          <p:nvSpPr>
            <p:cNvPr id="42" name="Oval 41"/>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43" name="Straight Connector 42"/>
            <p:cNvCxnSpPr>
              <a:endCxn id="42"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6" name="Straight Connector 45"/>
            <p:cNvCxnSpPr>
              <a:stCxn id="47" idx="0"/>
              <a:endCxn id="45"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8" name="Oval 47"/>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9" name="Straight Connector 48"/>
            <p:cNvCxnSpPr>
              <a:stCxn id="45" idx="0"/>
              <a:endCxn id="48"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5"/>
              <a:endCxn id="51"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2" name="Oval 51"/>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53" name="Straight Connector 52"/>
            <p:cNvCxnSpPr>
              <a:stCxn id="45" idx="3"/>
              <a:endCxn id="52"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left)">
                                      <p:cBhvr>
                                        <p:cTn id="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1"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209800" y="5505563"/>
            <a:ext cx="1362194" cy="1239452"/>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9048495">
            <a:off x="7277287" y="2471759"/>
            <a:ext cx="997587" cy="2058008"/>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572178">
            <a:off x="2720246" y="3026697"/>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flipH="1">
            <a:off x="2731068" y="3656930"/>
            <a:ext cx="596665" cy="596665"/>
            <a:chOff x="3083173" y="3340535"/>
            <a:chExt cx="596665" cy="596665"/>
          </a:xfrm>
        </p:grpSpPr>
        <p:sp>
          <p:nvSpPr>
            <p:cNvPr id="18" name="Oval 17"/>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19" name="Straight Connector 18"/>
            <p:cNvCxnSpPr>
              <a:endCxn id="18"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p:sp>
        <p:nvSpPr>
          <p:cNvPr id="4" name="Content Placeholder 3"/>
          <p:cNvSpPr>
            <a:spLocks noGrp="1"/>
          </p:cNvSpPr>
          <p:nvPr>
            <p:ph sz="quarter" idx="1"/>
          </p:nvPr>
        </p:nvSpPr>
        <p:spPr/>
        <p:txBody>
          <a:bodyPr/>
          <a:lstStyle/>
          <a:p>
            <a:r>
              <a:rPr lang="en-US" dirty="0"/>
              <a:t>Insert </a:t>
            </a:r>
            <a:r>
              <a:rPr lang="en-US" dirty="0" smtClean="0"/>
              <a:t>4</a:t>
            </a:r>
            <a:endParaRPr lang="en-US" dirty="0"/>
          </a:p>
          <a:p>
            <a:endParaRPr lang="en-US" dirty="0"/>
          </a:p>
        </p:txBody>
      </p:sp>
      <p:grpSp>
        <p:nvGrpSpPr>
          <p:cNvPr id="5" name="Group 4"/>
          <p:cNvGrpSpPr/>
          <p:nvPr/>
        </p:nvGrpSpPr>
        <p:grpSpPr>
          <a:xfrm>
            <a:off x="2133600" y="1567219"/>
            <a:ext cx="1908977" cy="2145695"/>
            <a:chOff x="6629400" y="1636532"/>
            <a:chExt cx="1908977" cy="2145695"/>
          </a:xfrm>
        </p:grpSpPr>
        <p:sp>
          <p:nvSpPr>
            <p:cNvPr id="6" name="Oval 5"/>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7" name="Straight Connector 6"/>
            <p:cNvCxnSpPr>
              <a:endCxn id="6"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9" name="Straight Connector 8"/>
            <p:cNvCxnSpPr>
              <a:stCxn id="10" idx="0"/>
              <a:endCxn id="8"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1" name="Oval 10"/>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2" name="Straight Connector 11"/>
            <p:cNvCxnSpPr>
              <a:stCxn id="8" idx="0"/>
              <a:endCxn id="11"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4"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5" name="Oval 14"/>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16" name="Straight Connector 15"/>
            <p:cNvCxnSpPr>
              <a:stCxn id="8" idx="3"/>
              <a:endCxn id="15"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299857" y="1511104"/>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3 at leaf</a:t>
            </a:r>
            <a:endParaRPr lang="en-US" sz="2400" dirty="0"/>
          </a:p>
        </p:txBody>
      </p:sp>
      <p:sp>
        <p:nvSpPr>
          <p:cNvPr id="22" name="Right Arrow 21"/>
          <p:cNvSpPr/>
          <p:nvPr/>
        </p:nvSpPr>
        <p:spPr>
          <a:xfrm>
            <a:off x="4017554" y="313959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grpSp>
        <p:nvGrpSpPr>
          <p:cNvPr id="40" name="Group 39"/>
          <p:cNvGrpSpPr/>
          <p:nvPr/>
        </p:nvGrpSpPr>
        <p:grpSpPr>
          <a:xfrm>
            <a:off x="6477000" y="1561171"/>
            <a:ext cx="2032200" cy="2604629"/>
            <a:chOff x="6477000" y="1561171"/>
            <a:chExt cx="2032200" cy="2604629"/>
          </a:xfrm>
        </p:grpSpPr>
        <p:sp>
          <p:nvSpPr>
            <p:cNvPr id="24" name="Oval 23"/>
            <p:cNvSpPr/>
            <p:nvPr/>
          </p:nvSpPr>
          <p:spPr>
            <a:xfrm>
              <a:off x="80262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28" name="Straight Connector 27"/>
            <p:cNvCxnSpPr>
              <a:endCxn id="24" idx="1"/>
            </p:cNvCxnSpPr>
            <p:nvPr/>
          </p:nvCxnSpPr>
          <p:spPr>
            <a:xfrm>
              <a:off x="7456841" y="3073107"/>
              <a:ext cx="632624" cy="723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540797" y="219597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31" idx="0"/>
              <a:endCxn id="29" idx="5"/>
            </p:cNvCxnSpPr>
            <p:nvPr/>
          </p:nvCxnSpPr>
          <p:spPr>
            <a:xfrm flipH="1" flipV="1">
              <a:off x="7909532" y="2564706"/>
              <a:ext cx="383668" cy="17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8077200" y="2743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2" name="Oval 31"/>
            <p:cNvSpPr/>
            <p:nvPr/>
          </p:nvSpPr>
          <p:spPr>
            <a:xfrm flipH="1">
              <a:off x="7035600" y="1561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3" name="Straight Connector 32"/>
            <p:cNvCxnSpPr>
              <a:stCxn id="29" idx="0"/>
              <a:endCxn id="32" idx="3"/>
            </p:cNvCxnSpPr>
            <p:nvPr/>
          </p:nvCxnSpPr>
          <p:spPr>
            <a:xfrm flipH="1" flipV="1">
              <a:off x="7404335" y="1929906"/>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2" idx="5"/>
              <a:endCxn id="35" idx="0"/>
            </p:cNvCxnSpPr>
            <p:nvPr/>
          </p:nvCxnSpPr>
          <p:spPr>
            <a:xfrm flipH="1">
              <a:off x="6693000" y="1929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477000" y="2200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6" name="Oval 35"/>
            <p:cNvSpPr/>
            <p:nvPr/>
          </p:nvSpPr>
          <p:spPr>
            <a:xfrm>
              <a:off x="7101028" y="27234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37" name="Straight Connector 36"/>
            <p:cNvCxnSpPr>
              <a:stCxn id="29" idx="3"/>
              <a:endCxn id="36" idx="0"/>
            </p:cNvCxnSpPr>
            <p:nvPr/>
          </p:nvCxnSpPr>
          <p:spPr>
            <a:xfrm flipH="1">
              <a:off x="7317028" y="2564706"/>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543800" y="3225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grpSp>
      <p:sp>
        <p:nvSpPr>
          <p:cNvPr id="42" name="Right Arrow 41"/>
          <p:cNvSpPr/>
          <p:nvPr/>
        </p:nvSpPr>
        <p:spPr>
          <a:xfrm rot="20609402" flipH="1">
            <a:off x="3766193" y="4088182"/>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Left Rotation</a:t>
            </a:r>
            <a:endParaRPr lang="en-US" sz="2400" dirty="0"/>
          </a:p>
        </p:txBody>
      </p:sp>
      <p:grpSp>
        <p:nvGrpSpPr>
          <p:cNvPr id="77" name="Group 76"/>
          <p:cNvGrpSpPr/>
          <p:nvPr/>
        </p:nvGrpSpPr>
        <p:grpSpPr>
          <a:xfrm>
            <a:off x="2057400" y="4495800"/>
            <a:ext cx="1984203" cy="1932829"/>
            <a:chOff x="1597197" y="4163171"/>
            <a:chExt cx="1984203" cy="1932829"/>
          </a:xfrm>
        </p:grpSpPr>
        <p:sp>
          <p:nvSpPr>
            <p:cNvPr id="57" name="Oval 56"/>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58" name="Straight Connector 57"/>
            <p:cNvCxnSpPr>
              <a:stCxn id="59"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3" name="Straight Connector 62"/>
            <p:cNvCxnSpPr>
              <a:endCxn id="62"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5"/>
              <a:endCxn id="65"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66" name="Oval 65"/>
            <p:cNvSpPr/>
            <p:nvPr/>
          </p:nvSpPr>
          <p:spPr>
            <a:xfrm>
              <a:off x="1777800" y="5664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8" name="Oval 67"/>
            <p:cNvSpPr/>
            <p:nvPr/>
          </p:nvSpPr>
          <p:spPr>
            <a:xfrm>
              <a:off x="2201168"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69" name="Straight Connector 68"/>
            <p:cNvCxnSpPr>
              <a:stCxn id="68" idx="5"/>
              <a:endCxn id="57"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1" name="Oval 6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
        <p:nvSpPr>
          <p:cNvPr id="79" name="Right Arrow 78"/>
          <p:cNvSpPr/>
          <p:nvPr/>
        </p:nvSpPr>
        <p:spPr>
          <a:xfrm>
            <a:off x="4214751"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80" name="Group 79"/>
          <p:cNvGrpSpPr/>
          <p:nvPr/>
        </p:nvGrpSpPr>
        <p:grpSpPr>
          <a:xfrm>
            <a:off x="6227354" y="4489371"/>
            <a:ext cx="1984203" cy="1932829"/>
            <a:chOff x="1597197" y="4163171"/>
            <a:chExt cx="1984203" cy="1932829"/>
          </a:xfrm>
        </p:grpSpPr>
        <p:sp>
          <p:nvSpPr>
            <p:cNvPr id="81" name="Oval 80"/>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82" name="Straight Connector 81"/>
            <p:cNvCxnSpPr>
              <a:stCxn id="90"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4" name="Straight Connector 83"/>
            <p:cNvCxnSpPr>
              <a:endCxn id="83"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a:endCxn id="86"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7" name="Oval 86"/>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8" name="Oval 87"/>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9" name="Straight Connector 88"/>
            <p:cNvCxnSpPr>
              <a:stCxn id="88" idx="5"/>
              <a:endCxn id="81"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1" name="Oval 9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Tree>
    <p:extLst>
      <p:ext uri="{BB962C8B-B14F-4D97-AF65-F5344CB8AC3E}">
        <p14:creationId xmlns:p14="http://schemas.microsoft.com/office/powerpoint/2010/main" val="33273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right)">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wipe(left)">
                                      <p:cBhvr>
                                        <p:cTn id="60" dur="500"/>
                                        <p:tgtEl>
                                          <p:spTgt spid="79"/>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1" grpId="0" animBg="1"/>
      <p:bldP spid="21" grpId="0" animBg="1"/>
      <p:bldP spid="20" grpId="0" animBg="1"/>
      <p:bldP spid="22" grpId="0" animBg="1"/>
      <p:bldP spid="42" grpId="0" animBg="1"/>
      <p:bldP spid="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a:t>
            </a:r>
            <a:r>
              <a:rPr lang="en-US" dirty="0" smtClean="0"/>
              <a:t>Tree 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Property</a:t>
                </a:r>
              </a:p>
              <a:p>
                <a:pPr marL="514350" indent="-514350">
                  <a:buFont typeface="+mj-lt"/>
                  <a:buAutoNum type="arabicPeriod"/>
                </a:pPr>
                <a:r>
                  <a:rPr lang="en-US" sz="2400" dirty="0" smtClean="0"/>
                  <a:t>A binary search tree</a:t>
                </a:r>
              </a:p>
              <a:p>
                <a:pPr marL="514350" indent="-514350">
                  <a:buFont typeface="+mj-lt"/>
                  <a:buAutoNum type="arabicPeriod"/>
                </a:pPr>
                <a:r>
                  <a:rPr lang="en-US" sz="2400" dirty="0" smtClean="0"/>
                  <a:t>Every </a:t>
                </a:r>
                <a:r>
                  <a:rPr lang="en-US" sz="2400" dirty="0"/>
                  <a:t>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r>
                  <a:rPr lang="en-US" sz="2400" dirty="0" smtClean="0"/>
                  <a:t>.</a:t>
                </a:r>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a:latin typeface="Cambria Math"/>
                      </a:rPr>
                      <m:t>𝑥</m:t>
                    </m:r>
                  </m:oMath>
                </a14:m>
                <a:r>
                  <a:rPr lang="en-US" sz="2400" dirty="0"/>
                  <a:t> itself).</a:t>
                </a:r>
              </a:p>
              <a:p>
                <a:pPr marL="514350" indent="-514350">
                  <a:buFont typeface="+mj-lt"/>
                  <a:buAutoNum type="arabicPeriod"/>
                </a:pPr>
                <a:endParaRPr lang="en-US" sz="280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80" name="Group 79"/>
          <p:cNvGrpSpPr/>
          <p:nvPr/>
        </p:nvGrpSpPr>
        <p:grpSpPr>
          <a:xfrm>
            <a:off x="2971800" y="4572000"/>
            <a:ext cx="3048000" cy="1752600"/>
            <a:chOff x="2438400" y="4114800"/>
            <a:chExt cx="3581400"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a:t>
              </a:r>
              <a:endParaRPr lang="en-US" sz="2400" dirty="0">
                <a:solidFill>
                  <a:schemeClr val="bg1"/>
                </a:solidFill>
              </a:endParaRP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8</a:t>
              </a:r>
              <a:endParaRPr lang="en-US" sz="2400" dirty="0">
                <a:solidFill>
                  <a:schemeClr val="bg1"/>
                </a:solidFill>
              </a:endParaRP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21" name="Straight Connector 20"/>
            <p:cNvCxnSpPr>
              <a:stCxn id="7" idx="3"/>
              <a:endCxn id="20"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cxnSp>
          <p:nvCxnSpPr>
            <p:cNvPr id="24" name="Straight Connector 23"/>
            <p:cNvCxnSpPr>
              <a:stCxn id="7" idx="5"/>
              <a:endCxn id="2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30" idx="0"/>
            </p:cNvCxnSpPr>
            <p:nvPr/>
          </p:nvCxnSpPr>
          <p:spPr>
            <a:xfrm>
              <a:off x="5292210" y="5404979"/>
              <a:ext cx="422790"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410200"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sp>
          <p:nvSpPr>
            <p:cNvPr id="32" name="Oval 31"/>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33" name="Straight Connector 32"/>
            <p:cNvCxnSpPr>
              <a:stCxn id="8" idx="5"/>
              <a:endCxn id="32"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5376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1981200" y="3254467"/>
            <a:ext cx="1524000" cy="16223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p:sp>
        <p:nvSpPr>
          <p:cNvPr id="4" name="Content Placeholder 3"/>
          <p:cNvSpPr>
            <a:spLocks noGrp="1"/>
          </p:cNvSpPr>
          <p:nvPr>
            <p:ph sz="quarter" idx="1"/>
          </p:nvPr>
        </p:nvSpPr>
        <p:spPr/>
        <p:txBody>
          <a:bodyPr/>
          <a:lstStyle/>
          <a:p>
            <a:r>
              <a:rPr lang="en-US" dirty="0"/>
              <a:t>Insert </a:t>
            </a:r>
            <a:r>
              <a:rPr lang="en-US" dirty="0" smtClean="0"/>
              <a:t>5</a:t>
            </a:r>
            <a:endParaRPr lang="en-US" dirty="0"/>
          </a:p>
          <a:p>
            <a:endParaRPr lang="en-US" dirty="0"/>
          </a:p>
        </p:txBody>
      </p:sp>
      <p:grpSp>
        <p:nvGrpSpPr>
          <p:cNvPr id="5" name="Group 4"/>
          <p:cNvGrpSpPr/>
          <p:nvPr/>
        </p:nvGrpSpPr>
        <p:grpSpPr>
          <a:xfrm>
            <a:off x="1905000" y="2286000"/>
            <a:ext cx="1984203" cy="1932829"/>
            <a:chOff x="1597197" y="4163171"/>
            <a:chExt cx="1984203" cy="1932829"/>
          </a:xfrm>
        </p:grpSpPr>
        <p:sp>
          <p:nvSpPr>
            <p:cNvPr id="6" name="Oval 5"/>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7" name="Straight Connector 6"/>
            <p:cNvCxnSpPr>
              <a:stCxn id="15"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3" name="Oval 12"/>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4" name="Straight Connector 13"/>
            <p:cNvCxnSpPr>
              <a:stCxn id="13" idx="5"/>
              <a:endCxn id="6"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17" name="Group 16"/>
          <p:cNvGrpSpPr/>
          <p:nvPr/>
        </p:nvGrpSpPr>
        <p:grpSpPr>
          <a:xfrm flipH="1">
            <a:off x="2514600" y="4190665"/>
            <a:ext cx="596665" cy="596665"/>
            <a:chOff x="3055438" y="3340535"/>
            <a:chExt cx="596665" cy="596665"/>
          </a:xfrm>
        </p:grpSpPr>
        <p:sp>
          <p:nvSpPr>
            <p:cNvPr id="18" name="Oval 17"/>
            <p:cNvSpPr/>
            <p:nvPr/>
          </p:nvSpPr>
          <p:spPr>
            <a:xfrm flipH="1">
              <a:off x="3220103"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cxnSp>
          <p:nvCxnSpPr>
            <p:cNvPr id="19" name="Straight Connector 18"/>
            <p:cNvCxnSpPr>
              <a:endCxn id="18" idx="7"/>
            </p:cNvCxnSpPr>
            <p:nvPr/>
          </p:nvCxnSpPr>
          <p:spPr>
            <a:xfrm>
              <a:off x="3055438"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3924037" y="225633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Case 1 at leaf</a:t>
            </a:r>
            <a:endParaRPr lang="en-US" sz="2400" dirty="0"/>
          </a:p>
        </p:txBody>
      </p:sp>
      <p:sp>
        <p:nvSpPr>
          <p:cNvPr id="22" name="Right Arrow 21"/>
          <p:cNvSpPr/>
          <p:nvPr/>
        </p:nvSpPr>
        <p:spPr>
          <a:xfrm>
            <a:off x="3962400" y="3124200"/>
            <a:ext cx="19772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38" name="Group 37"/>
          <p:cNvGrpSpPr/>
          <p:nvPr/>
        </p:nvGrpSpPr>
        <p:grpSpPr>
          <a:xfrm>
            <a:off x="5943600" y="2222400"/>
            <a:ext cx="1984203" cy="2501330"/>
            <a:chOff x="6396823" y="1460400"/>
            <a:chExt cx="1984203" cy="2501330"/>
          </a:xfrm>
        </p:grpSpPr>
        <p:sp>
          <p:nvSpPr>
            <p:cNvPr id="24" name="Oval 23"/>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25" name="Straight Connector 24"/>
            <p:cNvCxnSpPr>
              <a:stCxn id="33"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7" name="Straight Connector 26"/>
            <p:cNvCxnSpPr>
              <a:endCxn id="26"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5"/>
              <a:endCxn id="29"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0" name="Oval 29"/>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31" name="Oval 30"/>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2" name="Straight Connector 31"/>
            <p:cNvCxnSpPr>
              <a:stCxn id="31" idx="5"/>
              <a:endCxn id="24"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34" name="Oval 33"/>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6" name="Oval 35"/>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cxnSp>
          <p:nvCxnSpPr>
            <p:cNvPr id="37" name="Straight Connector 36"/>
            <p:cNvCxnSpPr>
              <a:endCxn id="36"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rot="2412178">
            <a:off x="6475911" y="252492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010400" y="1455003"/>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smtClean="0"/>
              <a:t>Case 3 at </a:t>
            </a:r>
            <a:br>
              <a:rPr lang="en-US" sz="2400" dirty="0" smtClean="0"/>
            </a:br>
            <a:r>
              <a:rPr lang="en-US" sz="2400" dirty="0" smtClean="0"/>
              <a:t>internal node</a:t>
            </a:r>
            <a:endParaRPr lang="en-US" sz="2400" dirty="0"/>
          </a:p>
        </p:txBody>
      </p:sp>
    </p:spTree>
    <p:extLst>
      <p:ext uri="{BB962C8B-B14F-4D97-AF65-F5344CB8AC3E}">
        <p14:creationId xmlns:p14="http://schemas.microsoft.com/office/powerpoint/2010/main" val="19144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2" grpId="0" animBg="1"/>
      <p:bldP spid="40"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nvSpPr>
        <p:spPr>
          <a:xfrm>
            <a:off x="2186300" y="4800600"/>
            <a:ext cx="1623700" cy="105062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9582497">
            <a:off x="6453564" y="1233251"/>
            <a:ext cx="2091939" cy="3344106"/>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462865">
            <a:off x="2173382" y="1910639"/>
            <a:ext cx="1600417" cy="2369444"/>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endParaRPr lang="en-US" dirty="0"/>
          </a:p>
          <a:p>
            <a:endParaRPr lang="en-US" dirty="0"/>
          </a:p>
        </p:txBody>
      </p:sp>
      <p:grpSp>
        <p:nvGrpSpPr>
          <p:cNvPr id="5" name="Group 4"/>
          <p:cNvGrpSpPr/>
          <p:nvPr/>
        </p:nvGrpSpPr>
        <p:grpSpPr>
          <a:xfrm>
            <a:off x="1901997" y="1600200"/>
            <a:ext cx="1984203" cy="2501330"/>
            <a:chOff x="6396823" y="1460400"/>
            <a:chExt cx="1984203" cy="2501330"/>
          </a:xfrm>
        </p:grpSpPr>
        <p:sp>
          <p:nvSpPr>
            <p:cNvPr id="6" name="Oval 5"/>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7" name="Straight Connector 6"/>
            <p:cNvCxnSpPr>
              <a:stCxn id="15"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3" name="Oval 12"/>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13" idx="5"/>
              <a:endCxn id="6"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7" name="Oval 16"/>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cxnSp>
          <p:nvCxnSpPr>
            <p:cNvPr id="18" name="Straight Connector 17"/>
            <p:cNvCxnSpPr>
              <a:endCxn id="17"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a:xfrm rot="2412178">
            <a:off x="2402061" y="191934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600" y="1437260"/>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smtClean="0"/>
              <a:t>Case 3 at </a:t>
            </a:r>
            <a:br>
              <a:rPr lang="en-US" sz="2400" dirty="0" smtClean="0"/>
            </a:br>
            <a:r>
              <a:rPr lang="en-US" sz="2400" dirty="0" smtClean="0"/>
              <a:t>internal node</a:t>
            </a:r>
            <a:endParaRPr lang="en-US" sz="2400" dirty="0"/>
          </a:p>
        </p:txBody>
      </p:sp>
      <p:sp>
        <p:nvSpPr>
          <p:cNvPr id="22" name="Right Arrow 21"/>
          <p:cNvSpPr/>
          <p:nvPr/>
        </p:nvSpPr>
        <p:spPr>
          <a:xfrm>
            <a:off x="4191000" y="2530164"/>
            <a:ext cx="2057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Right Rotation</a:t>
            </a:r>
            <a:endParaRPr lang="en-US" sz="2400" dirty="0"/>
          </a:p>
        </p:txBody>
      </p:sp>
      <p:grpSp>
        <p:nvGrpSpPr>
          <p:cNvPr id="59" name="Group 58"/>
          <p:cNvGrpSpPr/>
          <p:nvPr/>
        </p:nvGrpSpPr>
        <p:grpSpPr>
          <a:xfrm>
            <a:off x="6324600" y="1530066"/>
            <a:ext cx="2347837" cy="2508534"/>
            <a:chOff x="6455391" y="1437260"/>
            <a:chExt cx="2347837" cy="2508534"/>
          </a:xfrm>
        </p:grpSpPr>
        <p:cxnSp>
          <p:nvCxnSpPr>
            <p:cNvPr id="50" name="Straight Connector 49"/>
            <p:cNvCxnSpPr>
              <a:stCxn id="47" idx="3"/>
              <a:endCxn id="49" idx="7"/>
            </p:cNvCxnSpPr>
            <p:nvPr/>
          </p:nvCxnSpPr>
          <p:spPr>
            <a:xfrm flipH="1">
              <a:off x="7596963" y="2924675"/>
              <a:ext cx="464039"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596963" y="30326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39" name="Straight Connector 38"/>
            <p:cNvCxnSpPr>
              <a:stCxn id="45" idx="3"/>
            </p:cNvCxnSpPr>
            <p:nvPr/>
          </p:nvCxnSpPr>
          <p:spPr>
            <a:xfrm flipH="1">
              <a:off x="7295551" y="2452018"/>
              <a:ext cx="248304" cy="3199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013991" y="143726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1" name="Straight Connector 40"/>
            <p:cNvCxnSpPr>
              <a:stCxn id="45" idx="0"/>
              <a:endCxn id="40" idx="3"/>
            </p:cNvCxnSpPr>
            <p:nvPr/>
          </p:nvCxnSpPr>
          <p:spPr>
            <a:xfrm flipH="1" flipV="1">
              <a:off x="7382726" y="1805995"/>
              <a:ext cx="313864" cy="277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671391" y="180599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6455391" y="20763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44" name="Oval 43"/>
            <p:cNvSpPr/>
            <p:nvPr/>
          </p:nvSpPr>
          <p:spPr>
            <a:xfrm>
              <a:off x="7003219" y="258299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45" name="Oval 44"/>
            <p:cNvSpPr/>
            <p:nvPr/>
          </p:nvSpPr>
          <p:spPr>
            <a:xfrm>
              <a:off x="7480590" y="208328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46" name="Straight Connector 45"/>
            <p:cNvCxnSpPr>
              <a:stCxn id="45" idx="5"/>
              <a:endCxn id="48" idx="7"/>
            </p:cNvCxnSpPr>
            <p:nvPr/>
          </p:nvCxnSpPr>
          <p:spPr>
            <a:xfrm>
              <a:off x="7849325" y="2452018"/>
              <a:ext cx="585168"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997737" y="25559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48" name="Oval 47"/>
            <p:cNvSpPr/>
            <p:nvPr/>
          </p:nvSpPr>
          <p:spPr>
            <a:xfrm flipH="1">
              <a:off x="8371228" y="30313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9" name="Oval 48"/>
            <p:cNvSpPr/>
            <p:nvPr/>
          </p:nvSpPr>
          <p:spPr>
            <a:xfrm>
              <a:off x="7228228" y="35137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grpSp>
      <p:sp>
        <p:nvSpPr>
          <p:cNvPr id="61" name="Right Arrow 60"/>
          <p:cNvSpPr/>
          <p:nvPr/>
        </p:nvSpPr>
        <p:spPr>
          <a:xfrm rot="20609402" flipH="1">
            <a:off x="3425490" y="3860823"/>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Left Rotation</a:t>
            </a:r>
            <a:endParaRPr lang="en-US" sz="2400" dirty="0"/>
          </a:p>
        </p:txBody>
      </p:sp>
      <p:grpSp>
        <p:nvGrpSpPr>
          <p:cNvPr id="84" name="Group 83"/>
          <p:cNvGrpSpPr/>
          <p:nvPr/>
        </p:nvGrpSpPr>
        <p:grpSpPr>
          <a:xfrm>
            <a:off x="1777800" y="4837023"/>
            <a:ext cx="2464200" cy="1862511"/>
            <a:chOff x="1777800" y="4837023"/>
            <a:chExt cx="2464200" cy="1862511"/>
          </a:xfrm>
        </p:grpSpPr>
        <p:cxnSp>
          <p:nvCxnSpPr>
            <p:cNvPr id="63" name="Straight Connector 62"/>
            <p:cNvCxnSpPr>
              <a:stCxn id="73" idx="3"/>
              <a:endCxn id="75"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5" name="Straight Connector 64"/>
            <p:cNvCxnSpPr>
              <a:stCxn id="71" idx="3"/>
              <a:endCxn id="69"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7" name="Straight Connector 66"/>
            <p:cNvCxnSpPr>
              <a:stCxn id="70" idx="0"/>
              <a:endCxn id="66"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0" name="Oval 69"/>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1" name="Oval 70"/>
            <p:cNvSpPr/>
            <p:nvPr/>
          </p:nvSpPr>
          <p:spPr>
            <a:xfrm>
              <a:off x="2777799" y="483702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72" name="Straight Connector 71"/>
            <p:cNvCxnSpPr>
              <a:stCxn id="71" idx="5"/>
              <a:endCxn id="74"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74" name="Oval 73"/>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5" name="Oval 74"/>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grpSp>
      <p:sp>
        <p:nvSpPr>
          <p:cNvPr id="85" name="Right Arrow 84"/>
          <p:cNvSpPr/>
          <p:nvPr/>
        </p:nvSpPr>
        <p:spPr>
          <a:xfrm>
            <a:off x="4356794"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Recoloring</a:t>
            </a:r>
            <a:endParaRPr lang="en-US" sz="2400" dirty="0"/>
          </a:p>
        </p:txBody>
      </p:sp>
      <p:grpSp>
        <p:nvGrpSpPr>
          <p:cNvPr id="87" name="Group 86"/>
          <p:cNvGrpSpPr/>
          <p:nvPr/>
        </p:nvGrpSpPr>
        <p:grpSpPr>
          <a:xfrm>
            <a:off x="6298800" y="4629823"/>
            <a:ext cx="2464200" cy="1862511"/>
            <a:chOff x="1777800" y="4837023"/>
            <a:chExt cx="2464200" cy="1862511"/>
          </a:xfrm>
        </p:grpSpPr>
        <p:cxnSp>
          <p:nvCxnSpPr>
            <p:cNvPr id="88" name="Straight Connector 87"/>
            <p:cNvCxnSpPr>
              <a:stCxn id="97" idx="3"/>
              <a:endCxn id="99"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90" name="Straight Connector 89"/>
            <p:cNvCxnSpPr>
              <a:stCxn id="95" idx="3"/>
              <a:endCxn id="93"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2" name="Straight Connector 91"/>
            <p:cNvCxnSpPr>
              <a:stCxn id="94" idx="0"/>
              <a:endCxn id="91"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94" name="Oval 93"/>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95" name="Oval 94"/>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96" name="Straight Connector 95"/>
            <p:cNvCxnSpPr>
              <a:stCxn id="95" idx="5"/>
              <a:endCxn id="98"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8" name="Oval 97"/>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9" name="Oval 98"/>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grpSp>
    </p:spTree>
    <p:extLst>
      <p:ext uri="{BB962C8B-B14F-4D97-AF65-F5344CB8AC3E}">
        <p14:creationId xmlns:p14="http://schemas.microsoft.com/office/powerpoint/2010/main" val="2819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up)">
                                      <p:cBhvr>
                                        <p:cTn id="34" dur="500"/>
                                        <p:tgtEl>
                                          <p:spTgt spid="84"/>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p:cTn id="39" dur="500" fill="hold"/>
                                        <p:tgtEl>
                                          <p:spTgt spid="86"/>
                                        </p:tgtEl>
                                        <p:attrNameLst>
                                          <p:attrName>ppt_w</p:attrName>
                                        </p:attrNameLst>
                                      </p:cBhvr>
                                      <p:tavLst>
                                        <p:tav tm="0">
                                          <p:val>
                                            <p:fltVal val="0"/>
                                          </p:val>
                                        </p:tav>
                                        <p:tav tm="100000">
                                          <p:val>
                                            <p:strVal val="#ppt_w"/>
                                          </p:val>
                                        </p:tav>
                                      </p:tavLst>
                                    </p:anim>
                                    <p:anim calcmode="lin" valueType="num">
                                      <p:cBhvr>
                                        <p:cTn id="40" dur="500" fill="hold"/>
                                        <p:tgtEl>
                                          <p:spTgt spid="86"/>
                                        </p:tgtEl>
                                        <p:attrNameLst>
                                          <p:attrName>ppt_h</p:attrName>
                                        </p:attrNameLst>
                                      </p:cBhvr>
                                      <p:tavLst>
                                        <p:tav tm="0">
                                          <p:val>
                                            <p:fltVal val="0"/>
                                          </p:val>
                                        </p:tav>
                                        <p:tav tm="100000">
                                          <p:val>
                                            <p:strVal val="#ppt_h"/>
                                          </p:val>
                                        </p:tav>
                                      </p:tavLst>
                                    </p:anim>
                                    <p:animEffect transition="in" filter="fade">
                                      <p:cBhvr>
                                        <p:cTn id="41" dur="500"/>
                                        <p:tgtEl>
                                          <p:spTgt spid="86"/>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left)">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60" grpId="0" animBg="1"/>
      <p:bldP spid="21" grpId="0" animBg="1"/>
      <p:bldP spid="22" grpId="0" animBg="1"/>
      <p:bldP spid="61" grpId="0" animBg="1"/>
      <p:bldP spid="8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Number of rotations required</a:t>
                </a:r>
              </a:p>
              <a:p>
                <a:pPr lvl="1"/>
                <a:r>
                  <a:rPr lang="en-US" dirty="0" smtClean="0"/>
                  <a:t>For case 1, only need to recolor, </a:t>
                </a:r>
                <a:r>
                  <a:rPr lang="en-US" b="1" dirty="0" smtClean="0">
                    <a:solidFill>
                      <a:srgbClr val="C00000"/>
                    </a:solidFill>
                  </a:rPr>
                  <a:t>no</a:t>
                </a:r>
                <a:r>
                  <a:rPr lang="en-US" dirty="0" smtClean="0">
                    <a:solidFill>
                      <a:srgbClr val="C00000"/>
                    </a:solidFill>
                  </a:rPr>
                  <a:t> </a:t>
                </a:r>
                <a:r>
                  <a:rPr lang="en-US" dirty="0" smtClean="0"/>
                  <a:t>rotation.</a:t>
                </a:r>
              </a:p>
              <a:p>
                <a:pPr lvl="1"/>
                <a:r>
                  <a:rPr lang="en-US" dirty="0" smtClean="0"/>
                  <a:t>For case 2 or 3, perform 1 or 2 rotations and terminate.</a:t>
                </a:r>
              </a:p>
              <a:p>
                <a:pPr lvl="1"/>
                <a:r>
                  <a:rPr lang="en-US" b="1" u="sng" dirty="0" smtClean="0"/>
                  <a:t>Thus</a:t>
                </a:r>
                <a:r>
                  <a:rPr lang="en-US" dirty="0" smtClean="0"/>
                  <a:t>: # rotations = </a:t>
                </a:r>
                <a14:m>
                  <m:oMath xmlns:m="http://schemas.openxmlformats.org/officeDocument/2006/math">
                    <m:r>
                      <a:rPr lang="en-US" i="1" dirty="0" smtClean="0">
                        <a:latin typeface="Cambria Math"/>
                      </a:rPr>
                      <m:t>𝑂</m:t>
                    </m:r>
                    <m:r>
                      <a:rPr lang="en-US" i="1" dirty="0" smtClean="0">
                        <a:latin typeface="Cambria Math"/>
                      </a:rPr>
                      <m:t>(1)</m:t>
                    </m:r>
                  </m:oMath>
                </a14:m>
                <a:r>
                  <a:rPr lang="en-US" dirty="0" smtClean="0"/>
                  <a:t>.</a:t>
                </a:r>
                <a:endParaRPr lang="en-US" dirty="0"/>
              </a:p>
              <a:p>
                <a:endParaRPr lang="en-US" dirty="0" smtClean="0"/>
              </a:p>
              <a:p>
                <a:r>
                  <a:rPr lang="en-US" dirty="0"/>
                  <a:t>Number of </a:t>
                </a:r>
                <a:r>
                  <a:rPr lang="en-US" dirty="0" smtClean="0"/>
                  <a:t>recoloring required</a:t>
                </a:r>
                <a:endParaRPr lang="en-US" dirty="0"/>
              </a:p>
              <a:p>
                <a:pPr lvl="1"/>
                <a:r>
                  <a:rPr lang="en-US" dirty="0" smtClean="0"/>
                  <a:t>Worst case: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endParaRPr lang="en-US" dirty="0" smtClean="0"/>
              </a:p>
              <a:p>
                <a:pPr lvl="1"/>
                <a:endParaRPr lang="en-US" dirty="0" smtClean="0"/>
              </a:p>
              <a:p>
                <a:r>
                  <a:rPr lang="en-US" dirty="0" smtClean="0"/>
                  <a:t>Runtime complexity is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smtClean="0"/>
                  <a: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2444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lvl="0">
                  <a:buClr>
                    <a:srgbClr val="D34817"/>
                  </a:buClr>
                </a:pPr>
                <a:r>
                  <a:rPr lang="en-US" dirty="0">
                    <a:solidFill>
                      <a:prstClr val="black"/>
                    </a:solidFill>
                  </a:rPr>
                  <a:t>Property</a:t>
                </a:r>
              </a:p>
              <a:p>
                <a:pPr marL="514350" indent="-514350">
                  <a:buClr>
                    <a:srgbClr val="D34817"/>
                  </a:buClr>
                  <a:buFont typeface="+mj-lt"/>
                  <a:buAutoNum type="arabicPeriod"/>
                </a:pPr>
                <a:r>
                  <a:rPr lang="en-US" altLang="zh-CN" sz="2400" dirty="0"/>
                  <a:t>A binary search tree</a:t>
                </a:r>
              </a:p>
              <a:p>
                <a:pPr marL="514350" lvl="0" indent="-514350">
                  <a:buClr>
                    <a:srgbClr val="D34817"/>
                  </a:buClr>
                  <a:buFont typeface="+mj-lt"/>
                  <a:buAutoNum type="arabicPeriod"/>
                </a:pPr>
                <a:r>
                  <a:rPr lang="en-US" sz="2400" dirty="0" smtClean="0">
                    <a:solidFill>
                      <a:prstClr val="black"/>
                    </a:solidFill>
                  </a:rPr>
                  <a:t>Every </a:t>
                </a:r>
                <a:r>
                  <a:rPr lang="en-US" sz="2400" dirty="0">
                    <a:solidFill>
                      <a:prstClr val="black"/>
                    </a:solidFill>
                  </a:rPr>
                  <a:t>node is either red or black.</a:t>
                </a:r>
              </a:p>
              <a:p>
                <a:pPr marL="514350" lvl="0" indent="-514350">
                  <a:buClr>
                    <a:srgbClr val="D34817"/>
                  </a:buClr>
                  <a:buFont typeface="+mj-lt"/>
                  <a:buAutoNum type="arabicPeriod"/>
                </a:pPr>
                <a:r>
                  <a:rPr lang="en-US" sz="2400" b="1" dirty="0">
                    <a:solidFill>
                      <a:srgbClr val="0000FF"/>
                    </a:solidFill>
                  </a:rPr>
                  <a:t>Root rule</a:t>
                </a:r>
                <a:r>
                  <a:rPr lang="en-US" sz="2400" dirty="0">
                    <a:solidFill>
                      <a:prstClr val="black"/>
                    </a:solidFill>
                  </a:rPr>
                  <a:t>: The root is black.</a:t>
                </a:r>
              </a:p>
              <a:p>
                <a:pPr marL="514350" lvl="0" indent="-514350">
                  <a:buClr>
                    <a:srgbClr val="D34817"/>
                  </a:buClr>
                  <a:buFont typeface="+mj-lt"/>
                  <a:buAutoNum type="arabicPeriod"/>
                </a:pPr>
                <a:r>
                  <a:rPr lang="en-US" sz="2400" b="1" dirty="0">
                    <a:solidFill>
                      <a:srgbClr val="0000FF"/>
                    </a:solidFill>
                  </a:rPr>
                  <a:t>Red rule</a:t>
                </a:r>
                <a:r>
                  <a:rPr lang="en-US" sz="2400" dirty="0">
                    <a:solidFill>
                      <a:prstClr val="black"/>
                    </a:solidFill>
                  </a:rPr>
                  <a:t>: Red node can </a:t>
                </a:r>
                <a:r>
                  <a:rPr lang="en-US" sz="2400" b="1" dirty="0">
                    <a:solidFill>
                      <a:srgbClr val="C00000"/>
                    </a:solidFill>
                  </a:rPr>
                  <a:t>only have</a:t>
                </a:r>
                <a:r>
                  <a:rPr lang="en-US" sz="2400" dirty="0">
                    <a:solidFill>
                      <a:prstClr val="black"/>
                    </a:solidFill>
                  </a:rPr>
                  <a:t> black children.</a:t>
                </a:r>
              </a:p>
              <a:p>
                <a:pPr marL="514350" lvl="0" indent="-514350">
                  <a:buClr>
                    <a:srgbClr val="D34817"/>
                  </a:buClr>
                  <a:buFont typeface="+mj-lt"/>
                  <a:buAutoNum type="arabicPeriod"/>
                </a:pPr>
                <a:r>
                  <a:rPr lang="en-US" sz="2400" b="1" dirty="0">
                    <a:solidFill>
                      <a:srgbClr val="0000FF"/>
                    </a:solidFill>
                  </a:rPr>
                  <a:t>Path rule</a:t>
                </a:r>
                <a:r>
                  <a:rPr lang="en-US" sz="2400" dirty="0">
                    <a:solidFill>
                      <a:prstClr val="black"/>
                    </a:solidFill>
                  </a:rPr>
                  <a:t>: </a:t>
                </a:r>
                <a:r>
                  <a:rPr lang="en-US" sz="2400" b="1" dirty="0">
                    <a:solidFill>
                      <a:srgbClr val="C00000"/>
                    </a:solidFill>
                  </a:rPr>
                  <a:t>Every</a:t>
                </a:r>
                <a:r>
                  <a:rPr lang="en-US" sz="2400" dirty="0">
                    <a:solidFill>
                      <a:srgbClr val="C00000"/>
                    </a:solidFill>
                  </a:rPr>
                  <a:t> </a:t>
                </a:r>
                <a:r>
                  <a:rPr lang="en-US" sz="2400" dirty="0">
                    <a:solidFill>
                      <a:prstClr val="black"/>
                    </a:solidFill>
                  </a:rPr>
                  <a:t>path from a node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to NULL must have the </a:t>
                </a:r>
                <a:r>
                  <a:rPr lang="en-US" sz="2400" b="1" dirty="0">
                    <a:solidFill>
                      <a:srgbClr val="C00000"/>
                    </a:solidFill>
                  </a:rPr>
                  <a:t>same number</a:t>
                </a:r>
                <a:r>
                  <a:rPr lang="en-US" sz="2400" dirty="0">
                    <a:solidFill>
                      <a:srgbClr val="C00000"/>
                    </a:solidFill>
                  </a:rPr>
                  <a:t> </a:t>
                </a:r>
                <a:r>
                  <a:rPr lang="en-US" sz="2400" dirty="0">
                    <a:solidFill>
                      <a:prstClr val="black"/>
                    </a:solidFill>
                  </a:rPr>
                  <a:t>of black nodes (including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itself).</a:t>
                </a:r>
              </a:p>
              <a:p>
                <a:r>
                  <a:rPr lang="en-US" b="1" u="sng" dirty="0" smtClean="0"/>
                  <a:t>Claim</a:t>
                </a:r>
                <a:r>
                  <a:rPr lang="en-US" dirty="0" smtClean="0"/>
                  <a:t>: </a:t>
                </a:r>
                <a:r>
                  <a:rPr lang="en-US" dirty="0"/>
                  <a:t>a chain of length 3 cannot be a </a:t>
                </a:r>
                <a:r>
                  <a:rPr lang="en-US" dirty="0" smtClean="0"/>
                  <a:t>red-black tree</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22" name="Group 21"/>
          <p:cNvGrpSpPr/>
          <p:nvPr/>
        </p:nvGrpSpPr>
        <p:grpSpPr>
          <a:xfrm>
            <a:off x="3657600" y="5062374"/>
            <a:ext cx="1643226" cy="1567026"/>
            <a:chOff x="3657600" y="4648200"/>
            <a:chExt cx="1643226" cy="1567026"/>
          </a:xfrm>
        </p:grpSpPr>
        <p:sp>
          <p:nvSpPr>
            <p:cNvPr id="5" name="Oval 4"/>
            <p:cNvSpPr/>
            <p:nvPr/>
          </p:nvSpPr>
          <p:spPr>
            <a:xfrm flipH="1">
              <a:off x="3657600" y="4648200"/>
              <a:ext cx="452317" cy="440191"/>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6" name="Straight Connector 5"/>
            <p:cNvCxnSpPr>
              <a:stCxn id="5" idx="3"/>
              <a:endCxn id="8" idx="7"/>
            </p:cNvCxnSpPr>
            <p:nvPr/>
          </p:nvCxnSpPr>
          <p:spPr>
            <a:xfrm>
              <a:off x="4043677" y="5023927"/>
              <a:ext cx="232017" cy="193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4209461" y="5154974"/>
              <a:ext cx="452266" cy="42463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latin typeface="Arial" panose="020B0604020202020204" pitchFamily="34" charset="0"/>
                  <a:cs typeface="Arial" panose="020B0604020202020204" pitchFamily="34" charset="0"/>
                </a:rPr>
                <a:t>?</a:t>
              </a:r>
              <a:endParaRPr lang="en-US" sz="2400" b="1" dirty="0">
                <a:solidFill>
                  <a:srgbClr val="FF0000"/>
                </a:solidFill>
                <a:latin typeface="Arial" panose="020B0604020202020204" pitchFamily="34" charset="0"/>
                <a:cs typeface="Arial" panose="020B0604020202020204" pitchFamily="34" charset="0"/>
              </a:endParaRPr>
            </a:p>
          </p:txBody>
        </p:sp>
        <p:cxnSp>
          <p:nvCxnSpPr>
            <p:cNvPr id="11" name="Straight Connector 10"/>
            <p:cNvCxnSpPr>
              <a:stCxn id="8" idx="3"/>
              <a:endCxn id="12" idx="7"/>
            </p:cNvCxnSpPr>
            <p:nvPr/>
          </p:nvCxnSpPr>
          <p:spPr>
            <a:xfrm>
              <a:off x="4595494" y="5517424"/>
              <a:ext cx="278362" cy="270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4800600" y="5715000"/>
              <a:ext cx="500226" cy="500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9901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arn(inVertical)">
                                      <p:cBhvr>
                                        <p:cTn id="7" dur="500"/>
                                        <p:tgtEl>
                                          <p:spTgt spid="4">
                                            <p:txEl>
                                              <p:pRg st="6"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Height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dirty="0" smtClean="0">
                    <a:solidFill>
                      <a:srgbClr val="C00000"/>
                    </a:solidFill>
                  </a:rPr>
                  <a:t>Black height</a:t>
                </a:r>
                <a:r>
                  <a:rPr lang="en-US" dirty="0" smtClean="0"/>
                  <a:t> </a:t>
                </a:r>
                <a:r>
                  <a:rPr lang="en-US" dirty="0"/>
                  <a:t>of </a:t>
                </a:r>
                <a:r>
                  <a:rPr lang="en-US" dirty="0" smtClean="0"/>
                  <a:t>a node </a:t>
                </a:r>
                <a14:m>
                  <m:oMath xmlns:m="http://schemas.openxmlformats.org/officeDocument/2006/math">
                    <m:r>
                      <a:rPr lang="en-US" i="1" dirty="0" smtClean="0">
                        <a:latin typeface="Cambria Math"/>
                      </a:rPr>
                      <m:t>𝑥</m:t>
                    </m:r>
                  </m:oMath>
                </a14:m>
                <a:r>
                  <a:rPr lang="en-US" dirty="0"/>
                  <a:t> is the number of black </a:t>
                </a:r>
                <a:r>
                  <a:rPr lang="en-US" dirty="0" smtClean="0"/>
                  <a:t>nodes on </a:t>
                </a:r>
                <a:r>
                  <a:rPr lang="en-US" dirty="0"/>
                  <a:t>the path from </a:t>
                </a:r>
                <a14:m>
                  <m:oMath xmlns:m="http://schemas.openxmlformats.org/officeDocument/2006/math">
                    <m:r>
                      <a:rPr lang="en-US" i="1" dirty="0" smtClean="0">
                        <a:latin typeface="Cambria Math"/>
                      </a:rPr>
                      <m:t>𝑥</m:t>
                    </m:r>
                  </m:oMath>
                </a14:m>
                <a:r>
                  <a:rPr lang="en-US" dirty="0"/>
                  <a:t> </a:t>
                </a:r>
                <a:r>
                  <a:rPr lang="en-US" dirty="0" smtClean="0"/>
                  <a:t>to NULL, </a:t>
                </a:r>
                <a:r>
                  <a:rPr lang="en-US" b="1" dirty="0" smtClean="0">
                    <a:solidFill>
                      <a:srgbClr val="0000FF"/>
                    </a:solidFill>
                  </a:rPr>
                  <a:t>including</a:t>
                </a:r>
                <a:r>
                  <a:rPr lang="en-US" dirty="0" smtClean="0">
                    <a:solidFill>
                      <a:srgbClr val="0000FF"/>
                    </a:solidFill>
                  </a:rPr>
                  <a:t> </a:t>
                </a:r>
                <a14:m>
                  <m:oMath xmlns:m="http://schemas.openxmlformats.org/officeDocument/2006/math">
                    <m:r>
                      <a:rPr lang="en-US" i="1" dirty="0" smtClean="0">
                        <a:latin typeface="Cambria Math"/>
                      </a:rPr>
                      <m:t>𝑥</m:t>
                    </m:r>
                  </m:oMath>
                </a14:m>
                <a:r>
                  <a:rPr lang="en-US" dirty="0" smtClean="0"/>
                  <a:t> itself.</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grpSp>
        <p:nvGrpSpPr>
          <p:cNvPr id="5" name="Group 4"/>
          <p:cNvGrpSpPr/>
          <p:nvPr/>
        </p:nvGrpSpPr>
        <p:grpSpPr>
          <a:xfrm>
            <a:off x="2739562" y="2880053"/>
            <a:ext cx="3813638" cy="2209800"/>
            <a:chOff x="2438400" y="4114800"/>
            <a:chExt cx="3813638" cy="2209800"/>
          </a:xfrm>
        </p:grpSpPr>
        <p:sp>
          <p:nvSpPr>
            <p:cNvPr id="6" name="Oval 5"/>
            <p:cNvSpPr/>
            <p:nvPr/>
          </p:nvSpPr>
          <p:spPr>
            <a:xfrm flipH="1">
              <a:off x="4013996"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a:t>
              </a:r>
              <a:endParaRPr lang="en-US" sz="2400" dirty="0">
                <a:solidFill>
                  <a:schemeClr val="bg1"/>
                </a:solidFill>
              </a:endParaRP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8" name="Oval 7"/>
            <p:cNvSpPr/>
            <p:nvPr/>
          </p:nvSpPr>
          <p:spPr>
            <a:xfrm flipH="1">
              <a:off x="4963826"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8</a:t>
              </a:r>
              <a:endParaRPr lang="en-US" sz="2400" dirty="0">
                <a:solidFill>
                  <a:schemeClr val="bg1"/>
                </a:solidFill>
              </a:endParaRPr>
            </a:p>
          </p:txBody>
        </p:sp>
        <p:cxnSp>
          <p:nvCxnSpPr>
            <p:cNvPr id="9" name="Straight Connector 8"/>
            <p:cNvCxnSpPr>
              <a:stCxn id="6" idx="5"/>
              <a:endCxn id="7" idx="0"/>
            </p:cNvCxnSpPr>
            <p:nvPr/>
          </p:nvCxnSpPr>
          <p:spPr>
            <a:xfrm flipH="1">
              <a:off x="3424487" y="4644637"/>
              <a:ext cx="682919"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558428" y="4644637"/>
              <a:ext cx="706604"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5478017" y="5404979"/>
              <a:ext cx="469221"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5642438"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sp>
          <p:nvSpPr>
            <p:cNvPr id="17" name="Oval 16"/>
            <p:cNvSpPr/>
            <p:nvPr/>
          </p:nvSpPr>
          <p:spPr>
            <a:xfrm flipH="1">
              <a:off x="4499437"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18" name="Straight Connector 17"/>
            <p:cNvCxnSpPr>
              <a:stCxn id="8" idx="5"/>
              <a:endCxn id="17" idx="0"/>
            </p:cNvCxnSpPr>
            <p:nvPr/>
          </p:nvCxnSpPr>
          <p:spPr>
            <a:xfrm flipH="1">
              <a:off x="4804237" y="5404979"/>
              <a:ext cx="247810"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209800" y="4567535"/>
            <a:ext cx="349776" cy="523220"/>
          </a:xfrm>
          <a:prstGeom prst="rect">
            <a:avLst/>
          </a:prstGeom>
          <a:noFill/>
        </p:spPr>
        <p:txBody>
          <a:bodyPr wrap="none" rtlCol="0">
            <a:spAutoFit/>
          </a:bodyPr>
          <a:lstStyle/>
          <a:p>
            <a:r>
              <a:rPr lang="en-US" sz="2800" dirty="0" smtClean="0">
                <a:solidFill>
                  <a:srgbClr val="0000FF"/>
                </a:solidFill>
              </a:rPr>
              <a:t>1</a:t>
            </a:r>
            <a:endParaRPr lang="en-US" sz="2800" dirty="0">
              <a:solidFill>
                <a:srgbClr val="0000FF"/>
              </a:solidFill>
            </a:endParaRPr>
          </a:p>
        </p:txBody>
      </p:sp>
      <p:sp>
        <p:nvSpPr>
          <p:cNvPr id="20" name="TextBox 19"/>
          <p:cNvSpPr txBox="1"/>
          <p:nvPr/>
        </p:nvSpPr>
        <p:spPr>
          <a:xfrm>
            <a:off x="3484270" y="4567535"/>
            <a:ext cx="349776" cy="523220"/>
          </a:xfrm>
          <a:prstGeom prst="rect">
            <a:avLst/>
          </a:prstGeom>
          <a:noFill/>
        </p:spPr>
        <p:txBody>
          <a:bodyPr wrap="none" rtlCol="0">
            <a:spAutoFit/>
          </a:bodyPr>
          <a:lstStyle/>
          <a:p>
            <a:r>
              <a:rPr lang="en-US" sz="2800" dirty="0" smtClean="0">
                <a:solidFill>
                  <a:srgbClr val="0000FF"/>
                </a:solidFill>
              </a:rPr>
              <a:t>1</a:t>
            </a:r>
            <a:endParaRPr lang="en-US" sz="2800" dirty="0">
              <a:solidFill>
                <a:srgbClr val="0000FF"/>
              </a:solidFill>
            </a:endParaRPr>
          </a:p>
        </p:txBody>
      </p:sp>
      <p:sp>
        <p:nvSpPr>
          <p:cNvPr id="21" name="TextBox 20"/>
          <p:cNvSpPr txBox="1"/>
          <p:nvPr/>
        </p:nvSpPr>
        <p:spPr>
          <a:xfrm>
            <a:off x="5415612" y="4567534"/>
            <a:ext cx="349776" cy="523220"/>
          </a:xfrm>
          <a:prstGeom prst="rect">
            <a:avLst/>
          </a:prstGeom>
          <a:noFill/>
        </p:spPr>
        <p:txBody>
          <a:bodyPr wrap="none" rtlCol="0">
            <a:spAutoFit/>
          </a:bodyPr>
          <a:lstStyle/>
          <a:p>
            <a:r>
              <a:rPr lang="en-US" sz="2800" dirty="0" smtClean="0">
                <a:solidFill>
                  <a:srgbClr val="0000FF"/>
                </a:solidFill>
              </a:rPr>
              <a:t>0</a:t>
            </a:r>
            <a:endParaRPr lang="en-US" sz="2800" dirty="0">
              <a:solidFill>
                <a:srgbClr val="0000FF"/>
              </a:solidFill>
            </a:endParaRPr>
          </a:p>
        </p:txBody>
      </p:sp>
      <p:sp>
        <p:nvSpPr>
          <p:cNvPr id="22" name="TextBox 21"/>
          <p:cNvSpPr txBox="1"/>
          <p:nvPr/>
        </p:nvSpPr>
        <p:spPr>
          <a:xfrm>
            <a:off x="6608470" y="4554219"/>
            <a:ext cx="349776" cy="523220"/>
          </a:xfrm>
          <a:prstGeom prst="rect">
            <a:avLst/>
          </a:prstGeom>
          <a:noFill/>
        </p:spPr>
        <p:txBody>
          <a:bodyPr wrap="none" rtlCol="0">
            <a:spAutoFit/>
          </a:bodyPr>
          <a:lstStyle/>
          <a:p>
            <a:r>
              <a:rPr lang="en-US" sz="2800" dirty="0" smtClean="0">
                <a:solidFill>
                  <a:srgbClr val="0000FF"/>
                </a:solidFill>
              </a:rPr>
              <a:t>0</a:t>
            </a:r>
            <a:endParaRPr lang="en-US" sz="2800" dirty="0">
              <a:solidFill>
                <a:srgbClr val="0000FF"/>
              </a:solidFill>
            </a:endParaRPr>
          </a:p>
        </p:txBody>
      </p:sp>
      <p:sp>
        <p:nvSpPr>
          <p:cNvPr id="23" name="TextBox 22"/>
          <p:cNvSpPr txBox="1"/>
          <p:nvPr/>
        </p:nvSpPr>
        <p:spPr>
          <a:xfrm>
            <a:off x="3073263" y="3695672"/>
            <a:ext cx="349776" cy="523220"/>
          </a:xfrm>
          <a:prstGeom prst="rect">
            <a:avLst/>
          </a:prstGeom>
          <a:noFill/>
        </p:spPr>
        <p:txBody>
          <a:bodyPr wrap="none" rtlCol="0">
            <a:spAutoFit/>
          </a:bodyPr>
          <a:lstStyle/>
          <a:p>
            <a:r>
              <a:rPr lang="en-US" sz="2800" dirty="0" smtClean="0">
                <a:solidFill>
                  <a:srgbClr val="0000FF"/>
                </a:solidFill>
              </a:rPr>
              <a:t>1</a:t>
            </a:r>
            <a:endParaRPr lang="en-US" sz="2800" dirty="0">
              <a:solidFill>
                <a:srgbClr val="0000FF"/>
              </a:solidFill>
            </a:endParaRPr>
          </a:p>
        </p:txBody>
      </p:sp>
      <p:sp>
        <p:nvSpPr>
          <p:cNvPr id="24" name="TextBox 23"/>
          <p:cNvSpPr txBox="1"/>
          <p:nvPr/>
        </p:nvSpPr>
        <p:spPr>
          <a:xfrm>
            <a:off x="5914014" y="3695671"/>
            <a:ext cx="349776" cy="523220"/>
          </a:xfrm>
          <a:prstGeom prst="rect">
            <a:avLst/>
          </a:prstGeom>
          <a:noFill/>
        </p:spPr>
        <p:txBody>
          <a:bodyPr wrap="none" rtlCol="0">
            <a:spAutoFit/>
          </a:bodyPr>
          <a:lstStyle/>
          <a:p>
            <a:r>
              <a:rPr lang="en-US" sz="2800" dirty="0" smtClean="0">
                <a:solidFill>
                  <a:srgbClr val="0000FF"/>
                </a:solidFill>
              </a:rPr>
              <a:t>1</a:t>
            </a:r>
            <a:endParaRPr lang="en-US" sz="2800" dirty="0">
              <a:solidFill>
                <a:srgbClr val="0000FF"/>
              </a:solidFill>
            </a:endParaRPr>
          </a:p>
        </p:txBody>
      </p:sp>
      <p:sp>
        <p:nvSpPr>
          <p:cNvPr id="25" name="TextBox 24"/>
          <p:cNvSpPr txBox="1"/>
          <p:nvPr/>
        </p:nvSpPr>
        <p:spPr>
          <a:xfrm>
            <a:off x="5060018" y="2907306"/>
            <a:ext cx="349776" cy="523220"/>
          </a:xfrm>
          <a:prstGeom prst="rect">
            <a:avLst/>
          </a:prstGeom>
          <a:noFill/>
        </p:spPr>
        <p:txBody>
          <a:bodyPr wrap="none" rtlCol="0">
            <a:spAutoFit/>
          </a:bodyPr>
          <a:lstStyle/>
          <a:p>
            <a:r>
              <a:rPr lang="en-US" sz="2800" dirty="0" smtClean="0">
                <a:solidFill>
                  <a:srgbClr val="0000FF"/>
                </a:solidFill>
              </a:rPr>
              <a:t>2</a:t>
            </a:r>
            <a:endParaRPr lang="en-US" sz="2800" dirty="0">
              <a:solidFill>
                <a:srgbClr val="0000FF"/>
              </a:solidFill>
            </a:endParaRPr>
          </a:p>
        </p:txBody>
      </p:sp>
    </p:spTree>
    <p:extLst>
      <p:ext uri="{BB962C8B-B14F-4D97-AF65-F5344CB8AC3E}">
        <p14:creationId xmlns:p14="http://schemas.microsoft.com/office/powerpoint/2010/main" val="273288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pPr marL="0" indent="0">
              <a:buNone/>
            </a:pPr>
            <a:r>
              <a:rPr lang="en-US" altLang="zh-CN" b="1" dirty="0" smtClean="0"/>
              <a:t>A.</a:t>
            </a:r>
            <a:r>
              <a:rPr lang="en-US" altLang="zh-CN" dirty="0" smtClean="0"/>
              <a:t> It is possible for </a:t>
            </a:r>
            <a:r>
              <a:rPr lang="en-US" altLang="zh-CN" dirty="0"/>
              <a:t>a </a:t>
            </a:r>
            <a:r>
              <a:rPr lang="en-US" altLang="zh-CN" b="1" dirty="0">
                <a:solidFill>
                  <a:srgbClr val="C00000"/>
                </a:solidFill>
              </a:rPr>
              <a:t>red</a:t>
            </a:r>
            <a:r>
              <a:rPr lang="en-US" altLang="zh-CN" dirty="0">
                <a:solidFill>
                  <a:srgbClr val="C00000"/>
                </a:solidFill>
              </a:rPr>
              <a:t> </a:t>
            </a:r>
            <a:r>
              <a:rPr lang="en-US" altLang="zh-CN" dirty="0"/>
              <a:t>node </a:t>
            </a:r>
            <a:r>
              <a:rPr lang="en-US" altLang="zh-CN" dirty="0" smtClean="0"/>
              <a:t>to have a single child.</a:t>
            </a:r>
          </a:p>
          <a:p>
            <a:pPr marL="0" indent="0">
              <a:buNone/>
            </a:pPr>
            <a:r>
              <a:rPr lang="en-US" altLang="zh-CN" b="1" dirty="0" smtClean="0"/>
              <a:t>B.</a:t>
            </a:r>
            <a:r>
              <a:rPr lang="en-US" altLang="zh-CN" dirty="0" smtClean="0"/>
              <a:t> It is possible for a </a:t>
            </a:r>
            <a:r>
              <a:rPr lang="en-US" altLang="zh-CN" b="1" dirty="0" smtClean="0"/>
              <a:t>black</a:t>
            </a:r>
            <a:r>
              <a:rPr lang="en-US" altLang="zh-CN" dirty="0" smtClean="0"/>
              <a:t> node to have a single child.</a:t>
            </a:r>
          </a:p>
          <a:p>
            <a:pPr marL="0" indent="0">
              <a:buNone/>
            </a:pPr>
            <a:r>
              <a:rPr lang="en-US" altLang="zh-CN" b="1" dirty="0" smtClean="0"/>
              <a:t>C.</a:t>
            </a:r>
            <a:r>
              <a:rPr lang="en-US" altLang="zh-CN" dirty="0" smtClean="0"/>
              <a:t> It is possible for a node to have two children of different colors.</a:t>
            </a:r>
          </a:p>
          <a:p>
            <a:pPr marL="0" indent="0">
              <a:buNone/>
            </a:pPr>
            <a:r>
              <a:rPr lang="en-US" altLang="zh-CN" b="1" dirty="0" smtClean="0"/>
              <a:t>D.</a:t>
            </a:r>
            <a:r>
              <a:rPr lang="en-US" altLang="zh-CN" dirty="0" smtClean="0"/>
              <a:t> It is possible for a node to have two children and the node and its children are all of the same color.</a:t>
            </a:r>
          </a:p>
          <a:p>
            <a:pPr marL="0" indent="0">
              <a:buNone/>
            </a:pP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4255271"/>
            <a:ext cx="1943275" cy="1957998"/>
          </a:xfrm>
          <a:prstGeom prst="rect">
            <a:avLst/>
          </a:prstGeom>
        </p:spPr>
      </p:pic>
    </p:spTree>
    <p:extLst>
      <p:ext uri="{BB962C8B-B14F-4D97-AF65-F5344CB8AC3E}">
        <p14:creationId xmlns:p14="http://schemas.microsoft.com/office/powerpoint/2010/main" val="1629890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of the Rules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If a </a:t>
            </a:r>
            <a:r>
              <a:rPr lang="en-US" b="1" dirty="0">
                <a:solidFill>
                  <a:srgbClr val="C00000"/>
                </a:solidFill>
              </a:rPr>
              <a:t>red</a:t>
            </a:r>
            <a:r>
              <a:rPr lang="en-US" dirty="0">
                <a:solidFill>
                  <a:srgbClr val="C00000"/>
                </a:solidFill>
              </a:rPr>
              <a:t> </a:t>
            </a:r>
            <a:r>
              <a:rPr lang="en-US" dirty="0"/>
              <a:t>node has </a:t>
            </a:r>
            <a:r>
              <a:rPr lang="en-US" b="1" dirty="0" smtClean="0">
                <a:solidFill>
                  <a:srgbClr val="C00000"/>
                </a:solidFill>
              </a:rPr>
              <a:t>at least one </a:t>
            </a:r>
            <a:r>
              <a:rPr lang="en-US" dirty="0" smtClean="0"/>
              <a:t>child, </a:t>
            </a:r>
            <a:r>
              <a:rPr lang="en-US" dirty="0"/>
              <a:t>it </a:t>
            </a:r>
            <a:r>
              <a:rPr lang="en-US" b="1" u="sng" dirty="0"/>
              <a:t>must </a:t>
            </a:r>
            <a:r>
              <a:rPr lang="en-US" b="1" u="sng" dirty="0" smtClean="0"/>
              <a:t>have</a:t>
            </a:r>
            <a:r>
              <a:rPr lang="en-US" dirty="0" smtClean="0"/>
              <a:t> </a:t>
            </a:r>
            <a:r>
              <a:rPr lang="en-US" b="1" dirty="0" smtClean="0">
                <a:solidFill>
                  <a:srgbClr val="0000FF"/>
                </a:solidFill>
              </a:rPr>
              <a:t>two </a:t>
            </a:r>
            <a:r>
              <a:rPr lang="en-US" b="1" dirty="0">
                <a:solidFill>
                  <a:srgbClr val="0000FF"/>
                </a:solidFill>
              </a:rPr>
              <a:t>children</a:t>
            </a:r>
            <a:r>
              <a:rPr lang="en-US" dirty="0"/>
              <a:t> and they must be </a:t>
            </a:r>
            <a:r>
              <a:rPr lang="en-US" b="1" dirty="0" smtClean="0">
                <a:solidFill>
                  <a:srgbClr val="0000FF"/>
                </a:solidFill>
              </a:rPr>
              <a:t>black</a:t>
            </a:r>
            <a:r>
              <a:rPr lang="en-US" dirty="0" smtClean="0"/>
              <a:t>.</a:t>
            </a:r>
          </a:p>
          <a:p>
            <a:pPr lvl="1"/>
            <a:r>
              <a:rPr lang="en-US" dirty="0" smtClean="0"/>
              <a:t>Why? </a:t>
            </a:r>
          </a:p>
          <a:p>
            <a:pPr lvl="2"/>
            <a:r>
              <a:rPr lang="en-US" sz="2400" dirty="0" smtClean="0"/>
              <a:t>A red node’s child can only be black.</a:t>
            </a:r>
          </a:p>
          <a:p>
            <a:pPr lvl="2"/>
            <a:r>
              <a:rPr lang="en-US" sz="2400" dirty="0" smtClean="0"/>
              <a:t>If has only one black child, then violate the </a:t>
            </a:r>
            <a:r>
              <a:rPr lang="en-US" sz="2400" b="1" dirty="0" smtClean="0">
                <a:solidFill>
                  <a:srgbClr val="0000FF"/>
                </a:solidFill>
              </a:rPr>
              <a:t>path rule</a:t>
            </a:r>
            <a:r>
              <a:rPr lang="en-US" sz="2400" dirty="0" smtClean="0"/>
              <a:t>.</a:t>
            </a:r>
          </a:p>
          <a:p>
            <a:r>
              <a:rPr lang="en-US" dirty="0" smtClean="0"/>
              <a:t>If </a:t>
            </a:r>
            <a:r>
              <a:rPr lang="en-US" dirty="0"/>
              <a:t>a black node has </a:t>
            </a:r>
            <a:r>
              <a:rPr lang="en-US" b="1" dirty="0">
                <a:solidFill>
                  <a:srgbClr val="C00000"/>
                </a:solidFill>
              </a:rPr>
              <a:t>only one</a:t>
            </a:r>
            <a:r>
              <a:rPr lang="en-US" dirty="0"/>
              <a:t> </a:t>
            </a:r>
            <a:r>
              <a:rPr lang="en-US" dirty="0" smtClean="0"/>
              <a:t>child, </a:t>
            </a:r>
            <a:r>
              <a:rPr lang="en-US" dirty="0"/>
              <a:t>that </a:t>
            </a:r>
            <a:r>
              <a:rPr lang="en-US" dirty="0" smtClean="0"/>
              <a:t>child </a:t>
            </a:r>
            <a:r>
              <a:rPr lang="en-US" b="1" u="sng" dirty="0" smtClean="0"/>
              <a:t>must </a:t>
            </a:r>
            <a:r>
              <a:rPr lang="en-US" b="1" u="sng" dirty="0"/>
              <a:t>be </a:t>
            </a:r>
            <a:r>
              <a:rPr lang="en-US" dirty="0"/>
              <a:t>a </a:t>
            </a:r>
            <a:r>
              <a:rPr lang="en-US" b="1" dirty="0">
                <a:solidFill>
                  <a:srgbClr val="C00000"/>
                </a:solidFill>
              </a:rPr>
              <a:t>red </a:t>
            </a:r>
            <a:r>
              <a:rPr lang="en-US" b="1" dirty="0" smtClean="0">
                <a:solidFill>
                  <a:srgbClr val="C00000"/>
                </a:solidFill>
              </a:rPr>
              <a:t>leaf</a:t>
            </a:r>
            <a:r>
              <a:rPr lang="en-US" dirty="0" smtClean="0"/>
              <a:t>.</a:t>
            </a:r>
          </a:p>
          <a:p>
            <a:pPr lvl="1"/>
            <a:r>
              <a:rPr lang="en-US" dirty="0" smtClean="0"/>
              <a:t>Why?</a:t>
            </a:r>
          </a:p>
          <a:p>
            <a:pPr lvl="2"/>
            <a:r>
              <a:rPr lang="en-US" sz="2400" dirty="0" smtClean="0"/>
              <a:t>Can’t be black.</a:t>
            </a:r>
          </a:p>
          <a:p>
            <a:pPr lvl="2"/>
            <a:r>
              <a:rPr lang="en-US" sz="2400" dirty="0" smtClean="0"/>
              <a:t>Must be a leaf.</a:t>
            </a:r>
            <a:endParaRPr lang="en-US" sz="2400" dirty="0"/>
          </a:p>
        </p:txBody>
      </p:sp>
      <p:grpSp>
        <p:nvGrpSpPr>
          <p:cNvPr id="5" name="Group 4"/>
          <p:cNvGrpSpPr/>
          <p:nvPr/>
        </p:nvGrpSpPr>
        <p:grpSpPr>
          <a:xfrm>
            <a:off x="4982769" y="4241363"/>
            <a:ext cx="2942031" cy="2209800"/>
            <a:chOff x="2438400" y="4114800"/>
            <a:chExt cx="2942031"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a:t>
              </a:r>
              <a:endParaRPr lang="en-US" sz="2400" dirty="0">
                <a:solidFill>
                  <a:schemeClr val="bg1"/>
                </a:solidFill>
              </a:endParaRP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8</a:t>
              </a:r>
              <a:endParaRPr lang="en-US" sz="2400" dirty="0">
                <a:solidFill>
                  <a:schemeClr val="bg1"/>
                </a:solidFill>
              </a:endParaRP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18" name="Straight Connector 17"/>
            <p:cNvCxnSpPr>
              <a:stCxn id="8" idx="5"/>
              <a:endCxn id="17"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8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left)">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barn(inVertical)">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p:cTn id="34"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wipe(left)">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wipe(left)">
                                      <p:cBhvr>
                                        <p:cTn id="4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Guarantee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u="sng" dirty="0" smtClean="0"/>
                  <a:t>Claim</a:t>
                </a:r>
                <a:r>
                  <a:rPr lang="en-US" dirty="0" smtClean="0"/>
                  <a:t>: every red-black </a:t>
                </a:r>
                <a:r>
                  <a:rPr lang="en-US" dirty="0"/>
                  <a:t>tree with </a:t>
                </a:r>
                <a14:m>
                  <m:oMath xmlns:m="http://schemas.openxmlformats.org/officeDocument/2006/math">
                    <m:r>
                      <a:rPr lang="en-US" i="1" dirty="0" smtClean="0">
                        <a:latin typeface="Cambria Math"/>
                      </a:rPr>
                      <m:t>𝑛</m:t>
                    </m:r>
                  </m:oMath>
                </a14:m>
                <a:r>
                  <a:rPr lang="en-US" dirty="0"/>
                  <a:t> nodes </a:t>
                </a:r>
                <a:r>
                  <a:rPr lang="en-US" dirty="0" smtClean="0"/>
                  <a:t>has height </a:t>
                </a:r>
                <a14:m>
                  <m:oMath xmlns:m="http://schemas.openxmlformats.org/officeDocument/2006/math">
                    <m:r>
                      <a:rPr lang="en-US" b="0" i="1" smtClean="0">
                        <a:latin typeface="Cambria Math"/>
                        <a:ea typeface="Cambria Math"/>
                      </a:rPr>
                      <m:t>≤</m:t>
                    </m:r>
                    <m:r>
                      <a:rPr lang="en-US" b="0" i="1" smtClean="0">
                        <a:latin typeface="Cambria Math"/>
                      </a:rPr>
                      <m:t>2</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m:t>
                        </m:r>
                        <m:r>
                          <a:rPr lang="en-US" b="0" i="1" smtClean="0">
                            <a:latin typeface="Cambria Math"/>
                          </a:rPr>
                          <m:t>𝑛</m:t>
                        </m:r>
                        <m:r>
                          <a:rPr lang="en-US" b="0" i="1" smtClean="0">
                            <a:latin typeface="Cambria Math"/>
                          </a:rPr>
                          <m:t>+1)</m:t>
                        </m:r>
                      </m:e>
                    </m:func>
                  </m:oMath>
                </a14:m>
                <a:r>
                  <a:rPr lang="en-US" dirty="0" smtClean="0"/>
                  <a:t>.</a:t>
                </a:r>
              </a:p>
              <a:p>
                <a:r>
                  <a:rPr lang="en-US" dirty="0" smtClean="0"/>
                  <a:t>Proof:</a:t>
                </a:r>
                <a:endParaRPr lang="en-US" dirty="0"/>
              </a:p>
              <a:p>
                <a:pPr lvl="1"/>
                <a:r>
                  <a:rPr lang="en-US" dirty="0" smtClean="0"/>
                  <a:t>In </a:t>
                </a:r>
                <a:r>
                  <a:rPr lang="en-US" dirty="0"/>
                  <a:t>a </a:t>
                </a:r>
                <a:r>
                  <a:rPr lang="en-US" dirty="0" smtClean="0"/>
                  <a:t>binary </a:t>
                </a:r>
                <a:r>
                  <a:rPr lang="en-US" dirty="0"/>
                  <a:t>tree with </a:t>
                </a:r>
                <a14:m>
                  <m:oMath xmlns:m="http://schemas.openxmlformats.org/officeDocument/2006/math">
                    <m:r>
                      <a:rPr lang="en-US" i="1" dirty="0">
                        <a:latin typeface="Cambria Math"/>
                      </a:rPr>
                      <m:t>𝑛</m:t>
                    </m:r>
                  </m:oMath>
                </a14:m>
                <a:r>
                  <a:rPr lang="en-US" dirty="0"/>
                  <a:t> nodes, </a:t>
                </a:r>
                <a:r>
                  <a:rPr lang="en-US" dirty="0" smtClean="0"/>
                  <a:t>there </a:t>
                </a:r>
                <a:r>
                  <a:rPr lang="en-US" dirty="0"/>
                  <a:t>is a root-NULL path with </a:t>
                </a:r>
                <a:r>
                  <a:rPr lang="en-US" b="1" u="sng" dirty="0"/>
                  <a:t>at most </a:t>
                </a:r>
                <a14:m>
                  <m:oMath xmlns:m="http://schemas.openxmlformats.org/officeDocument/2006/math">
                    <m:func>
                      <m:funcPr>
                        <m:ctrlPr>
                          <a:rPr lang="en-US" i="1">
                            <a:latin typeface="Cambria Math" panose="02040503050406030204" pitchFamily="18" charset="0"/>
                            <a:ea typeface="Cambria Math"/>
                          </a:rPr>
                        </m:ctrlPr>
                      </m:funcPr>
                      <m:fName>
                        <m:sSub>
                          <m:sSubPr>
                            <m:ctrlPr>
                              <a:rPr lang="en-US" i="1">
                                <a:latin typeface="Cambria Math" panose="02040503050406030204" pitchFamily="18" charset="0"/>
                                <a:ea typeface="Cambria Math"/>
                              </a:rPr>
                            </m:ctrlPr>
                          </m:sSubPr>
                          <m:e>
                            <m:r>
                              <m:rPr>
                                <m:sty m:val="p"/>
                              </m:rPr>
                              <a:rPr lang="en-US">
                                <a:latin typeface="Cambria Math"/>
                                <a:ea typeface="Cambria Math"/>
                              </a:rPr>
                              <m:t>log</m:t>
                            </m:r>
                          </m:e>
                          <m:sub>
                            <m:r>
                              <a:rPr lang="en-US" i="1">
                                <a:latin typeface="Cambria Math"/>
                                <a:ea typeface="Cambria Math"/>
                              </a:rPr>
                              <m:t>2</m:t>
                            </m:r>
                          </m:sub>
                        </m:sSub>
                      </m:fName>
                      <m:e>
                        <m:r>
                          <a:rPr lang="en-US" i="1">
                            <a:latin typeface="Cambria Math"/>
                            <a:ea typeface="Cambria Math"/>
                          </a:rPr>
                          <m:t>(</m:t>
                        </m:r>
                        <m:r>
                          <a:rPr lang="en-US" i="1">
                            <a:latin typeface="Cambria Math"/>
                            <a:ea typeface="Cambria Math"/>
                          </a:rPr>
                          <m:t>𝑛</m:t>
                        </m:r>
                        <m:r>
                          <a:rPr lang="en-US" i="1">
                            <a:latin typeface="Cambria Math"/>
                            <a:ea typeface="Cambria Math"/>
                          </a:rPr>
                          <m:t>+1)</m:t>
                        </m:r>
                      </m:e>
                    </m:func>
                  </m:oMath>
                </a14:m>
                <a:r>
                  <a:rPr lang="en-US" dirty="0"/>
                  <a:t> nodes</a:t>
                </a:r>
                <a:r>
                  <a:rPr lang="en-US" dirty="0" smtClean="0"/>
                  <a:t>. (why?)</a:t>
                </a:r>
                <a:endParaRPr lang="en-US" dirty="0"/>
              </a:p>
              <a:p>
                <a:pPr lvl="2"/>
                <a:r>
                  <a:rPr lang="en-US" altLang="zh-CN" sz="2400" b="1" u="sng" dirty="0"/>
                  <a:t>Thus</a:t>
                </a:r>
                <a:r>
                  <a:rPr lang="en-US" altLang="zh-CN" sz="2400" dirty="0"/>
                  <a:t>: # black nodes on that path </a:t>
                </a:r>
                <a14:m>
                  <m:oMath xmlns:m="http://schemas.openxmlformats.org/officeDocument/2006/math">
                    <m:r>
                      <a:rPr lang="en-US" altLang="zh-CN" sz="2400" i="1">
                        <a:latin typeface="Cambria Math"/>
                        <a:ea typeface="Cambria Math"/>
                      </a:rPr>
                      <m:t>≤</m:t>
                    </m:r>
                    <m:func>
                      <m:funcPr>
                        <m:ctrlPr>
                          <a:rPr lang="en-US" altLang="zh-CN" sz="2400" i="1">
                            <a:latin typeface="Cambria Math" panose="02040503050406030204" pitchFamily="18" charset="0"/>
                            <a:ea typeface="Cambria Math"/>
                          </a:rPr>
                        </m:ctrlPr>
                      </m:funcPr>
                      <m:fName>
                        <m:sSub>
                          <m:sSubPr>
                            <m:ctrlPr>
                              <a:rPr lang="en-US" altLang="zh-CN" sz="2400" i="1">
                                <a:latin typeface="Cambria Math" panose="02040503050406030204" pitchFamily="18" charset="0"/>
                                <a:ea typeface="Cambria Math"/>
                              </a:rPr>
                            </m:ctrlPr>
                          </m:sSubPr>
                          <m:e>
                            <m:r>
                              <m:rPr>
                                <m:sty m:val="p"/>
                              </m:rPr>
                              <a:rPr lang="en-US" altLang="zh-CN" sz="2400">
                                <a:latin typeface="Cambria Math"/>
                                <a:ea typeface="Cambria Math"/>
                              </a:rPr>
                              <m:t>log</m:t>
                            </m:r>
                          </m:e>
                          <m:sub>
                            <m:r>
                              <a:rPr lang="en-US" altLang="zh-CN" sz="2400" i="1">
                                <a:latin typeface="Cambria Math"/>
                                <a:ea typeface="Cambria Math"/>
                              </a:rPr>
                              <m:t>2</m:t>
                            </m:r>
                          </m:sub>
                        </m:sSub>
                      </m:fName>
                      <m:e>
                        <m:r>
                          <a:rPr lang="en-US" altLang="zh-CN" sz="2400" i="1">
                            <a:latin typeface="Cambria Math"/>
                            <a:ea typeface="Cambria Math"/>
                          </a:rPr>
                          <m:t>(</m:t>
                        </m:r>
                        <m:r>
                          <a:rPr lang="en-US" altLang="zh-CN" sz="2400" i="1">
                            <a:latin typeface="Cambria Math"/>
                            <a:ea typeface="Cambria Math"/>
                          </a:rPr>
                          <m:t>𝑛</m:t>
                        </m:r>
                        <m:r>
                          <a:rPr lang="en-US" altLang="zh-CN" sz="2400" i="1">
                            <a:latin typeface="Cambria Math"/>
                            <a:ea typeface="Cambria Math"/>
                          </a:rPr>
                          <m:t>+1)</m:t>
                        </m:r>
                      </m:e>
                    </m:func>
                  </m:oMath>
                </a14:m>
                <a:r>
                  <a:rPr lang="en-US" altLang="zh-CN" sz="2400" dirty="0"/>
                  <a:t>.</a:t>
                </a:r>
              </a:p>
              <a:p>
                <a:pPr lvl="1"/>
                <a:r>
                  <a:rPr lang="en-US" altLang="zh-CN" dirty="0"/>
                  <a:t>By </a:t>
                </a:r>
                <a:r>
                  <a:rPr lang="en-US" altLang="zh-CN" b="1" dirty="0">
                    <a:solidFill>
                      <a:srgbClr val="0000FF"/>
                    </a:solidFill>
                  </a:rPr>
                  <a:t>path rule</a:t>
                </a:r>
                <a:r>
                  <a:rPr lang="en-US" altLang="zh-CN" dirty="0"/>
                  <a:t>: every root-NULL path has </a:t>
                </a:r>
                <a14:m>
                  <m:oMath xmlns:m="http://schemas.openxmlformats.org/officeDocument/2006/math">
                    <m:r>
                      <a:rPr lang="en-US" altLang="zh-CN" i="1">
                        <a:latin typeface="Cambria Math"/>
                        <a:ea typeface="Cambria Math"/>
                      </a:rPr>
                      <m:t>≤</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black nodes</a:t>
                </a:r>
                <a:r>
                  <a:rPr lang="en-US" altLang="zh-CN" dirty="0"/>
                  <a:t>.</a:t>
                </a:r>
              </a:p>
              <a:p>
                <a:pPr lvl="1"/>
                <a:r>
                  <a:rPr lang="en-US" altLang="zh-CN" dirty="0"/>
                  <a:t>By </a:t>
                </a:r>
                <a:r>
                  <a:rPr lang="en-US" altLang="zh-CN" b="1" dirty="0">
                    <a:solidFill>
                      <a:srgbClr val="0000FF"/>
                    </a:solidFill>
                  </a:rPr>
                  <a:t>red rule</a:t>
                </a:r>
                <a:r>
                  <a:rPr lang="en-US" altLang="zh-CN" dirty="0"/>
                  <a:t>: every root-NULL path has </a:t>
                </a:r>
                <a14:m>
                  <m:oMath xmlns:m="http://schemas.openxmlformats.org/officeDocument/2006/math">
                    <m:r>
                      <a:rPr lang="en-US" altLang="zh-CN" i="1">
                        <a:latin typeface="Cambria Math"/>
                        <a:ea typeface="Cambria Math"/>
                      </a:rPr>
                      <m:t>≤2</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total nodes</a:t>
                </a:r>
                <a:r>
                  <a:rPr lang="en-US" altLang="zh-CN" dirty="0"/>
                  <a:t>.</a:t>
                </a:r>
              </a:p>
              <a:p>
                <a:pPr lvl="1"/>
                <a:endParaRPr lang="en-US" dirty="0" smtClean="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a:stretch>
              </a:blipFill>
            </p:spPr>
            <p:txBody>
              <a:bodyPr/>
              <a:lstStyle/>
              <a:p>
                <a:r>
                  <a:rPr lang="zh-CN" altLang="en-US">
                    <a:noFill/>
                  </a:rPr>
                  <a:t> </a:t>
                </a:r>
              </a:p>
            </p:txBody>
          </p:sp>
        </mc:Fallback>
      </mc:AlternateContent>
      <p:sp>
        <p:nvSpPr>
          <p:cNvPr id="29" name="TextBox 28"/>
          <p:cNvSpPr txBox="1"/>
          <p:nvPr/>
        </p:nvSpPr>
        <p:spPr>
          <a:xfrm>
            <a:off x="3886200" y="5334000"/>
            <a:ext cx="1112420"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800" dirty="0" smtClean="0"/>
              <a:t>Q.E.D.</a:t>
            </a:r>
            <a:endParaRPr lang="en-US" sz="2800" dirty="0"/>
          </a:p>
        </p:txBody>
      </p:sp>
    </p:spTree>
    <p:extLst>
      <p:ext uri="{BB962C8B-B14F-4D97-AF65-F5344CB8AC3E}">
        <p14:creationId xmlns:p14="http://schemas.microsoft.com/office/powerpoint/2010/main" val="22926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34028</TotalTime>
  <Words>2671</Words>
  <Application>Microsoft Office PowerPoint</Application>
  <PresentationFormat>On-screen Show (4:3)</PresentationFormat>
  <Paragraphs>796</Paragraphs>
  <Slides>42</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宋体</vt:lpstr>
      <vt:lpstr>幼圆</vt:lpstr>
      <vt:lpstr>Arial</vt:lpstr>
      <vt:lpstr>Calibri</vt:lpstr>
      <vt:lpstr>Cambria Math</vt:lpstr>
      <vt:lpstr>Franklin Gothic Book</vt:lpstr>
      <vt:lpstr>Perpetua</vt:lpstr>
      <vt:lpstr>Times New Roman</vt:lpstr>
      <vt:lpstr>Wingdings</vt:lpstr>
      <vt:lpstr>Wingdings 2</vt:lpstr>
      <vt:lpstr>Equity</vt:lpstr>
      <vt:lpstr>VE281 Data Structures and Algorithms</vt:lpstr>
      <vt:lpstr>Outline</vt:lpstr>
      <vt:lpstr>Red-Black Tree</vt:lpstr>
      <vt:lpstr>Red-Black Tree Example</vt:lpstr>
      <vt:lpstr>Counter Example</vt:lpstr>
      <vt:lpstr>Black Height</vt:lpstr>
      <vt:lpstr>Which Statements Are Correct?</vt:lpstr>
      <vt:lpstr>Implication of the Rules</vt:lpstr>
      <vt:lpstr>Height Guarantee</vt:lpstr>
      <vt:lpstr>Operations on Red-Black Trees</vt:lpstr>
      <vt:lpstr>Outline</vt:lpstr>
      <vt:lpstr>Insertion</vt:lpstr>
      <vt:lpstr>Modification: Rotation</vt:lpstr>
      <vt:lpstr>Modification: Recoloring</vt:lpstr>
      <vt:lpstr>Insertion: Sketch</vt:lpstr>
      <vt:lpstr>Violation at Leaf</vt:lpstr>
      <vt:lpstr>Which Statements Are Correct?</vt:lpstr>
      <vt:lpstr>Violation at Leaf</vt:lpstr>
      <vt:lpstr>Violation at Leaf</vt:lpstr>
      <vt:lpstr>Violation at Leaf</vt:lpstr>
      <vt:lpstr>Violation at Leaf</vt:lpstr>
      <vt:lpstr>Violation at Leaf</vt:lpstr>
      <vt:lpstr>Violation at Leaf</vt:lpstr>
      <vt:lpstr>Violation at Leaf: Summary</vt:lpstr>
      <vt:lpstr>Violation at Internal Nodes</vt:lpstr>
      <vt:lpstr>Violation at Internal Nodes</vt:lpstr>
      <vt:lpstr>Violation at Internal Nodes</vt:lpstr>
      <vt:lpstr>Violation at Internal Nodes</vt:lpstr>
      <vt:lpstr>Violation at Internal Nodes</vt:lpstr>
      <vt:lpstr>Violation at Internal Nodes</vt:lpstr>
      <vt:lpstr>Violation at Internal Nodes: Case 3 (cont.)</vt:lpstr>
      <vt:lpstr>Violation at Internal Nodes: Summary</vt:lpstr>
      <vt:lpstr>Final Step: Violation Fix at the Root</vt:lpstr>
      <vt:lpstr>Example</vt:lpstr>
      <vt:lpstr>Example (cont.)</vt:lpstr>
      <vt:lpstr>Example (cont.)</vt:lpstr>
      <vt:lpstr>Example (cont.)</vt:lpstr>
      <vt:lpstr>Example (cont.)</vt:lpstr>
      <vt:lpstr>Example (cont.)</vt:lpstr>
      <vt:lpstr>Example (cont.)</vt:lpstr>
      <vt:lpstr>Example (cont.)</vt:lpstr>
      <vt:lpstr>Runtime Complexity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2588</cp:revision>
  <dcterms:created xsi:type="dcterms:W3CDTF">2008-09-02T17:19:50Z</dcterms:created>
  <dcterms:modified xsi:type="dcterms:W3CDTF">2018-11-10T16:06:47Z</dcterms:modified>
</cp:coreProperties>
</file>