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10"/>
  </p:notesMasterIdLst>
  <p:handoutMasterIdLst>
    <p:handoutMasterId r:id="rId11"/>
  </p:handoutMasterIdLst>
  <p:sldIdLst>
    <p:sldId id="256" r:id="rId2"/>
    <p:sldId id="691" r:id="rId3"/>
    <p:sldId id="710" r:id="rId4"/>
    <p:sldId id="711" r:id="rId5"/>
    <p:sldId id="712" r:id="rId6"/>
    <p:sldId id="713" r:id="rId7"/>
    <p:sldId id="692" r:id="rId8"/>
    <p:sldId id="71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4" autoAdjust="0"/>
    <p:restoredTop sz="84717" autoAdjust="0"/>
  </p:normalViewPr>
  <p:slideViewPr>
    <p:cSldViewPr>
      <p:cViewPr varScale="1">
        <p:scale>
          <a:sx n="77" d="100"/>
          <a:sy n="77" d="100"/>
        </p:scale>
        <p:origin x="177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26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Related question:</a:t>
            </a:r>
            <a:r>
              <a:rPr lang="en-US" baseline="0" dirty="0" smtClean="0"/>
              <a:t> What is the DFS result? A, B, E, G, C, D, 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44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second iteration,</a:t>
            </a:r>
            <a:r>
              <a:rPr lang="en-US" baseline="0" dirty="0" smtClean="0"/>
              <a:t> w</a:t>
            </a:r>
            <a:r>
              <a:rPr lang="en-US" dirty="0" smtClean="0"/>
              <a:t>hen</a:t>
            </a:r>
            <a:r>
              <a:rPr lang="en-US" baseline="0" dirty="0" smtClean="0"/>
              <a:t> v = </a:t>
            </a:r>
            <a:r>
              <a:rPr lang="en-US" baseline="0" dirty="0" err="1" smtClean="0"/>
              <a:t>q.dequeue</a:t>
            </a:r>
            <a:r>
              <a:rPr lang="en-US" baseline="0" dirty="0" smtClean="0"/>
              <a:t> = “B”, actually we will visit A, C, and 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A and C are already visited. Thus, we only visit E and </a:t>
            </a:r>
            <a:r>
              <a:rPr lang="en-US" baseline="0" dirty="0" err="1" smtClean="0"/>
              <a:t>enqueue</a:t>
            </a:r>
            <a:r>
              <a:rPr lang="en-US" baseline="0" dirty="0" smtClean="0"/>
              <a:t> E into the queue.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26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DFS(v) will mark</a:t>
            </a:r>
            <a:r>
              <a:rPr lang="en-US" baseline="0" dirty="0" smtClean="0"/>
              <a:t> those reachable nodes as “visited”.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7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11/27/2018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971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Graph Search</a:t>
            </a:r>
          </a:p>
          <a:p>
            <a:pPr algn="l"/>
            <a:r>
              <a:rPr lang="en-US" b="1" dirty="0" smtClean="0"/>
              <a:t>Learning Objectives:</a:t>
            </a:r>
            <a:endParaRPr lang="en-US" b="1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Know two widely-used graph search algorithms, </a:t>
            </a:r>
            <a:r>
              <a:rPr lang="en-US" altLang="zh-CN" dirty="0"/>
              <a:t>breadth-first </a:t>
            </a:r>
            <a:r>
              <a:rPr lang="en-US" altLang="zh-CN" dirty="0" smtClean="0"/>
              <a:t>search and </a:t>
            </a:r>
            <a:r>
              <a:rPr lang="en-US" dirty="0" smtClean="0"/>
              <a:t>depth-first search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Know their runtime complexity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VE281</a:t>
            </a:r>
            <a:br>
              <a:rPr dirty="0" smtClean="0"/>
            </a:br>
            <a:r>
              <a:rPr sz="2200" dirty="0" smtClean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Search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</a:t>
                </a:r>
                <a:r>
                  <a:rPr lang="en-US" b="1" dirty="0">
                    <a:solidFill>
                      <a:srgbClr val="0000FF"/>
                    </a:solidFill>
                  </a:rPr>
                  <a:t>reachable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from </a:t>
                </a:r>
                <a:r>
                  <a:rPr lang="en-US" dirty="0" smtClean="0"/>
                  <a:t>a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 if and only if there </a:t>
                </a:r>
                <a:r>
                  <a:rPr lang="en-US" dirty="0"/>
                  <a:t>is a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 graph search </a:t>
                </a:r>
                <a:r>
                  <a:rPr lang="en-US" dirty="0"/>
                  <a:t>method starts at a given </a:t>
                </a:r>
                <a:r>
                  <a:rPr lang="en-US" dirty="0" smtClean="0"/>
                  <a:t>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and </a:t>
                </a:r>
                <a:r>
                  <a:rPr lang="en-US" dirty="0" smtClean="0"/>
                  <a:t>visits </a:t>
                </a:r>
                <a:r>
                  <a:rPr lang="en-US" b="1" dirty="0">
                    <a:solidFill>
                      <a:srgbClr val="C00000"/>
                    </a:solidFill>
                  </a:rPr>
                  <a:t>every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 smtClean="0"/>
                  <a:t>node </a:t>
                </a:r>
                <a:r>
                  <a:rPr lang="en-US" dirty="0"/>
                  <a:t>that is </a:t>
                </a:r>
                <a:r>
                  <a:rPr lang="en-US" b="1" dirty="0">
                    <a:solidFill>
                      <a:srgbClr val="0000FF"/>
                    </a:solidFill>
                  </a:rPr>
                  <a:t>reachable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Many graph problems </a:t>
                </a:r>
                <a:r>
                  <a:rPr lang="en-US" dirty="0" smtClean="0"/>
                  <a:t>are solved </a:t>
                </a:r>
                <a:r>
                  <a:rPr lang="en-US" dirty="0"/>
                  <a:t>using a search method.</a:t>
                </a:r>
              </a:p>
              <a:p>
                <a:pPr lvl="1"/>
                <a:r>
                  <a:rPr lang="en-US" dirty="0" smtClean="0"/>
                  <a:t>Find a path </a:t>
                </a:r>
                <a:r>
                  <a:rPr lang="en-US" dirty="0"/>
                  <a:t>from one </a:t>
                </a:r>
                <a:r>
                  <a:rPr lang="en-US" dirty="0" smtClean="0"/>
                  <a:t>node to </a:t>
                </a:r>
                <a:r>
                  <a:rPr lang="en-US" dirty="0"/>
                  <a:t>another.</a:t>
                </a:r>
              </a:p>
              <a:p>
                <a:pPr lvl="1"/>
                <a:r>
                  <a:rPr lang="en-US" dirty="0" smtClean="0"/>
                  <a:t>Find if the </a:t>
                </a:r>
                <a:r>
                  <a:rPr lang="en-US" dirty="0"/>
                  <a:t>graph </a:t>
                </a:r>
                <a:r>
                  <a:rPr lang="en-US" dirty="0" smtClean="0"/>
                  <a:t>is connected</a:t>
                </a:r>
                <a:r>
                  <a:rPr lang="en-US" dirty="0"/>
                  <a:t>.</a:t>
                </a:r>
                <a:endParaRPr lang="en-US" dirty="0" smtClean="0"/>
              </a:p>
              <a:p>
                <a:r>
                  <a:rPr lang="en-US" dirty="0"/>
                  <a:t>Commonly used search methods:</a:t>
                </a:r>
              </a:p>
              <a:p>
                <a:pPr lvl="1"/>
                <a:r>
                  <a:rPr lang="en-US" altLang="zh-CN" dirty="0"/>
                  <a:t>Breadth-first search.</a:t>
                </a:r>
              </a:p>
              <a:p>
                <a:pPr lvl="1"/>
                <a:r>
                  <a:rPr lang="en-US" dirty="0" smtClean="0"/>
                  <a:t>Depth-first </a:t>
                </a:r>
                <a:r>
                  <a:rPr lang="en-US" dirty="0"/>
                  <a:t>search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067" r="-2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70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</a:t>
            </a:r>
            <a:r>
              <a:rPr lang="en-US" dirty="0"/>
              <a:t>Search </a:t>
            </a:r>
            <a:r>
              <a:rPr lang="en-US" dirty="0" smtClean="0"/>
              <a:t>(BFS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start node, visit </a:t>
            </a:r>
            <a:r>
              <a:rPr lang="en-US" dirty="0"/>
              <a:t>all directly connected neighbors first</a:t>
            </a:r>
            <a:r>
              <a:rPr lang="en-US" dirty="0" smtClean="0"/>
              <a:t>, then </a:t>
            </a:r>
            <a:r>
              <a:rPr lang="en-US" dirty="0"/>
              <a:t>nodes 2 hops away, 3 hops away, and so </a:t>
            </a:r>
            <a:r>
              <a:rPr lang="en-US" dirty="0" smtClean="0"/>
              <a:t>on.</a:t>
            </a:r>
          </a:p>
          <a:p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1547514" y="2687977"/>
            <a:ext cx="2808210" cy="2779359"/>
            <a:chOff x="2723019" y="2687977"/>
            <a:chExt cx="2808210" cy="2779359"/>
          </a:xfrm>
        </p:grpSpPr>
        <p:sp>
          <p:nvSpPr>
            <p:cNvPr id="47" name="Oval 46"/>
            <p:cNvSpPr/>
            <p:nvPr/>
          </p:nvSpPr>
          <p:spPr>
            <a:xfrm>
              <a:off x="2723019" y="356504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baseline="-25000" dirty="0"/>
            </a:p>
          </p:txBody>
        </p:sp>
        <p:cxnSp>
          <p:nvCxnSpPr>
            <p:cNvPr id="48" name="Straight Connector 47"/>
            <p:cNvCxnSpPr>
              <a:stCxn id="47" idx="7"/>
              <a:endCxn id="49" idx="3"/>
            </p:cNvCxnSpPr>
            <p:nvPr/>
          </p:nvCxnSpPr>
          <p:spPr>
            <a:xfrm flipV="1">
              <a:off x="3113264" y="3086429"/>
              <a:ext cx="339201" cy="546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3385510" y="268797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endParaRPr lang="en-US" baseline="-250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333666" y="4343398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</a:t>
              </a:r>
              <a:endParaRPr lang="en-US" baseline="-25000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4034196" y="35650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US" baseline="-25000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5074029" y="356504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endParaRPr lang="en-US" baseline="-25000" dirty="0"/>
            </a:p>
          </p:txBody>
        </p:sp>
        <p:cxnSp>
          <p:nvCxnSpPr>
            <p:cNvPr id="53" name="Straight Connector 52"/>
            <p:cNvCxnSpPr>
              <a:stCxn id="51" idx="1"/>
              <a:endCxn id="49" idx="5"/>
            </p:cNvCxnSpPr>
            <p:nvPr/>
          </p:nvCxnSpPr>
          <p:spPr>
            <a:xfrm flipH="1" flipV="1">
              <a:off x="3775755" y="3086429"/>
              <a:ext cx="325396" cy="5469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9" idx="6"/>
              <a:endCxn id="52" idx="1"/>
            </p:cNvCxnSpPr>
            <p:nvPr/>
          </p:nvCxnSpPr>
          <p:spPr>
            <a:xfrm>
              <a:off x="3842710" y="2921385"/>
              <a:ext cx="1298274" cy="7120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4629066" y="4343398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</a:t>
              </a:r>
              <a:endParaRPr lang="en-US" baseline="-25000" dirty="0"/>
            </a:p>
          </p:txBody>
        </p:sp>
        <p:cxnSp>
          <p:nvCxnSpPr>
            <p:cNvPr id="61" name="Straight Connector 60"/>
            <p:cNvCxnSpPr>
              <a:stCxn id="47" idx="6"/>
              <a:endCxn id="51" idx="2"/>
            </p:cNvCxnSpPr>
            <p:nvPr/>
          </p:nvCxnSpPr>
          <p:spPr>
            <a:xfrm flipV="1">
              <a:off x="3180219" y="3798450"/>
              <a:ext cx="853977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1" idx="6"/>
              <a:endCxn id="52" idx="2"/>
            </p:cNvCxnSpPr>
            <p:nvPr/>
          </p:nvCxnSpPr>
          <p:spPr>
            <a:xfrm>
              <a:off x="4491396" y="3798450"/>
              <a:ext cx="582633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0" idx="1"/>
              <a:endCxn id="47" idx="5"/>
            </p:cNvCxnSpPr>
            <p:nvPr/>
          </p:nvCxnSpPr>
          <p:spPr>
            <a:xfrm flipH="1" flipV="1">
              <a:off x="3113264" y="3963495"/>
              <a:ext cx="287357" cy="448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59" idx="1"/>
              <a:endCxn id="51" idx="5"/>
            </p:cNvCxnSpPr>
            <p:nvPr/>
          </p:nvCxnSpPr>
          <p:spPr>
            <a:xfrm flipH="1" flipV="1">
              <a:off x="4424441" y="3963494"/>
              <a:ext cx="271580" cy="4482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59" idx="7"/>
              <a:endCxn id="52" idx="4"/>
            </p:cNvCxnSpPr>
            <p:nvPr/>
          </p:nvCxnSpPr>
          <p:spPr>
            <a:xfrm flipV="1">
              <a:off x="5019311" y="4031858"/>
              <a:ext cx="283318" cy="379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3938453" y="500052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G</a:t>
              </a:r>
              <a:endParaRPr lang="en-US" baseline="-25000" dirty="0"/>
            </a:p>
          </p:txBody>
        </p:sp>
        <p:cxnSp>
          <p:nvCxnSpPr>
            <p:cNvPr id="82" name="Straight Connector 81"/>
            <p:cNvCxnSpPr>
              <a:stCxn id="81" idx="1"/>
              <a:endCxn id="50" idx="5"/>
            </p:cNvCxnSpPr>
            <p:nvPr/>
          </p:nvCxnSpPr>
          <p:spPr>
            <a:xfrm flipH="1" flipV="1">
              <a:off x="3723911" y="4741850"/>
              <a:ext cx="281497" cy="3270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Oval 86"/>
          <p:cNvSpPr/>
          <p:nvPr/>
        </p:nvSpPr>
        <p:spPr>
          <a:xfrm>
            <a:off x="2210005" y="2679070"/>
            <a:ext cx="457200" cy="466815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baseline="-25000" dirty="0"/>
          </a:p>
        </p:txBody>
      </p:sp>
      <p:sp>
        <p:nvSpPr>
          <p:cNvPr id="88" name="Oval 87"/>
          <p:cNvSpPr/>
          <p:nvPr/>
        </p:nvSpPr>
        <p:spPr>
          <a:xfrm>
            <a:off x="1547514" y="3565043"/>
            <a:ext cx="457200" cy="4668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baseline="-25000" dirty="0"/>
          </a:p>
        </p:txBody>
      </p:sp>
      <p:sp>
        <p:nvSpPr>
          <p:cNvPr id="89" name="Oval 88"/>
          <p:cNvSpPr/>
          <p:nvPr/>
        </p:nvSpPr>
        <p:spPr>
          <a:xfrm>
            <a:off x="2858691" y="3565041"/>
            <a:ext cx="457200" cy="4668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baseline="-25000" dirty="0"/>
          </a:p>
        </p:txBody>
      </p:sp>
      <p:sp>
        <p:nvSpPr>
          <p:cNvPr id="90" name="Oval 89"/>
          <p:cNvSpPr/>
          <p:nvPr/>
        </p:nvSpPr>
        <p:spPr>
          <a:xfrm>
            <a:off x="3898524" y="3560783"/>
            <a:ext cx="457200" cy="4668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baseline="-25000" dirty="0"/>
          </a:p>
        </p:txBody>
      </p:sp>
      <p:sp>
        <p:nvSpPr>
          <p:cNvPr id="91" name="Oval 90"/>
          <p:cNvSpPr/>
          <p:nvPr/>
        </p:nvSpPr>
        <p:spPr>
          <a:xfrm>
            <a:off x="2158028" y="4343398"/>
            <a:ext cx="457200" cy="466815"/>
          </a:xfrm>
          <a:prstGeom prst="ellipse">
            <a:avLst/>
          </a:prstGeom>
          <a:solidFill>
            <a:srgbClr val="00B0F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baseline="-25000" dirty="0"/>
          </a:p>
        </p:txBody>
      </p:sp>
      <p:sp>
        <p:nvSpPr>
          <p:cNvPr id="92" name="Oval 91"/>
          <p:cNvSpPr/>
          <p:nvPr/>
        </p:nvSpPr>
        <p:spPr>
          <a:xfrm>
            <a:off x="3441324" y="4343397"/>
            <a:ext cx="457200" cy="466815"/>
          </a:xfrm>
          <a:prstGeom prst="ellipse">
            <a:avLst/>
          </a:prstGeom>
          <a:solidFill>
            <a:srgbClr val="00B0F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endParaRPr lang="en-US" baseline="-25000" dirty="0"/>
          </a:p>
        </p:txBody>
      </p:sp>
      <p:sp>
        <p:nvSpPr>
          <p:cNvPr id="93" name="Oval 92"/>
          <p:cNvSpPr/>
          <p:nvPr/>
        </p:nvSpPr>
        <p:spPr>
          <a:xfrm>
            <a:off x="2762948" y="5000520"/>
            <a:ext cx="457200" cy="466815"/>
          </a:xfrm>
          <a:prstGeom prst="ellipse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</a:t>
            </a:r>
            <a:endParaRPr lang="en-US" baseline="-25000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5605489" y="2606255"/>
            <a:ext cx="2758440" cy="2548862"/>
            <a:chOff x="5605489" y="2918438"/>
            <a:chExt cx="2758440" cy="2548862"/>
          </a:xfrm>
        </p:grpSpPr>
        <p:sp>
          <p:nvSpPr>
            <p:cNvPr id="94" name="Oval 93"/>
            <p:cNvSpPr/>
            <p:nvPr/>
          </p:nvSpPr>
          <p:spPr>
            <a:xfrm>
              <a:off x="5605489" y="3581499"/>
              <a:ext cx="457200" cy="46681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095514" y="3581499"/>
              <a:ext cx="1885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direct neighbor</a:t>
              </a:r>
              <a:endParaRPr lang="en-US" sz="2400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5638314" y="4289260"/>
              <a:ext cx="457200" cy="466815"/>
            </a:xfrm>
            <a:prstGeom prst="ellipse">
              <a:avLst/>
            </a:prstGeom>
            <a:solidFill>
              <a:srgbClr val="00B0F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097285" y="4221809"/>
              <a:ext cx="22230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nodes 2 hops away</a:t>
              </a:r>
              <a:endParaRPr lang="en-US" sz="2400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5640085" y="5000485"/>
              <a:ext cx="457200" cy="466815"/>
            </a:xfrm>
            <a:prstGeom prst="ellipse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140885" y="4924285"/>
              <a:ext cx="22230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nodes 3 hops away</a:t>
              </a:r>
              <a:endParaRPr lang="en-US" sz="2400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5605489" y="2921384"/>
              <a:ext cx="457200" cy="466815"/>
            </a:xfrm>
            <a:prstGeom prst="ellipse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140885" y="2918438"/>
              <a:ext cx="13063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start node</a:t>
              </a:r>
              <a:endParaRPr lang="en-US" sz="2400" dirty="0"/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2513541" y="5770320"/>
            <a:ext cx="3227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r>
              <a:rPr lang="en-US" sz="2400" dirty="0" smtClean="0">
                <a:sym typeface="Wingdings" pitchFamily="2" charset="2"/>
              </a:rPr>
              <a:t>BCDEFG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451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1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Breadth-First </a:t>
            </a:r>
            <a:r>
              <a:rPr lang="en-US" dirty="0"/>
              <a:t>Search (BFS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700" dirty="0" smtClean="0"/>
              <a:t>Implementation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BFS can </a:t>
            </a:r>
            <a:r>
              <a:rPr lang="en-US" sz="2800" dirty="0"/>
              <a:t>be implemented using a </a:t>
            </a:r>
            <a:r>
              <a:rPr lang="en-US" sz="2800" dirty="0" smtClean="0"/>
              <a:t>queue.</a:t>
            </a:r>
          </a:p>
          <a:p>
            <a:endParaRPr lang="en-US" dirty="0" smtClean="0"/>
          </a:p>
          <a:p>
            <a:pPr marL="0" lvl="0" indent="0">
              <a:buClr>
                <a:srgbClr val="D34817"/>
              </a:buClr>
              <a:buNone/>
            </a:pP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BFS(s) 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queue q; // An empty queue</a:t>
            </a:r>
            <a:b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visit s and mark s 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visited;</a:t>
            </a:r>
            <a:b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q.enqueue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(s);</a:t>
            </a:r>
          </a:p>
          <a:p>
            <a:pPr marL="0" lvl="0" indent="0">
              <a:buClr>
                <a:srgbClr val="D34817"/>
              </a:buClr>
              <a:buNone/>
            </a:pP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while(!</a:t>
            </a:r>
            <a:r>
              <a:rPr lang="en-US" sz="2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q.isEmpty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 {</a:t>
            </a:r>
            <a:b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v = </a:t>
            </a:r>
            <a:r>
              <a:rPr lang="en-US" sz="2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q.dequeue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for(each node u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adjacent to 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v) {</a:t>
            </a:r>
            <a:b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if(u is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not visited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visit u and mark u as visited;</a:t>
            </a:r>
            <a:b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q.enqueue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(u);</a:t>
            </a:r>
          </a:p>
          <a:p>
            <a:pPr marL="0" lvl="0" indent="0">
              <a:buClr>
                <a:srgbClr val="D34817"/>
              </a:buClr>
              <a:buNone/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}</a:t>
            </a:r>
            <a:b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12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Breadth-First </a:t>
            </a:r>
            <a:r>
              <a:rPr lang="en-US" dirty="0"/>
              <a:t>Search (BFS)</a:t>
            </a:r>
            <a:br>
              <a:rPr lang="en-US" dirty="0"/>
            </a:br>
            <a:r>
              <a:rPr lang="en-US" sz="2700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303378" y="4985806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Queue: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4467927" y="4974076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94994" y="4985878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969131" y="4963180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107190" y="1106841"/>
            <a:ext cx="2808210" cy="2779359"/>
            <a:chOff x="2723019" y="2687977"/>
            <a:chExt cx="2808210" cy="2779359"/>
          </a:xfrm>
        </p:grpSpPr>
        <p:sp>
          <p:nvSpPr>
            <p:cNvPr id="36" name="Oval 35"/>
            <p:cNvSpPr/>
            <p:nvPr/>
          </p:nvSpPr>
          <p:spPr>
            <a:xfrm>
              <a:off x="2723019" y="356504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baseline="-25000" dirty="0"/>
            </a:p>
          </p:txBody>
        </p:sp>
        <p:cxnSp>
          <p:nvCxnSpPr>
            <p:cNvPr id="37" name="Straight Connector 36"/>
            <p:cNvCxnSpPr>
              <a:stCxn id="36" idx="7"/>
              <a:endCxn id="38" idx="3"/>
            </p:cNvCxnSpPr>
            <p:nvPr/>
          </p:nvCxnSpPr>
          <p:spPr>
            <a:xfrm flipV="1">
              <a:off x="3113264" y="3086429"/>
              <a:ext cx="339201" cy="546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3385510" y="268797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endParaRPr lang="en-US" baseline="-250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3333666" y="4343398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</a:t>
              </a:r>
              <a:endParaRPr lang="en-US" baseline="-25000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4034196" y="35650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US" baseline="-250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5074029" y="356504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endParaRPr lang="en-US" baseline="-25000" dirty="0"/>
            </a:p>
          </p:txBody>
        </p:sp>
        <p:cxnSp>
          <p:nvCxnSpPr>
            <p:cNvPr id="42" name="Straight Connector 41"/>
            <p:cNvCxnSpPr>
              <a:stCxn id="40" idx="1"/>
              <a:endCxn id="38" idx="5"/>
            </p:cNvCxnSpPr>
            <p:nvPr/>
          </p:nvCxnSpPr>
          <p:spPr>
            <a:xfrm flipH="1" flipV="1">
              <a:off x="3775755" y="3086429"/>
              <a:ext cx="325396" cy="5469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8" idx="6"/>
              <a:endCxn id="41" idx="1"/>
            </p:cNvCxnSpPr>
            <p:nvPr/>
          </p:nvCxnSpPr>
          <p:spPr>
            <a:xfrm>
              <a:off x="3842710" y="2921385"/>
              <a:ext cx="1298274" cy="7120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4629066" y="4343398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</a:t>
              </a:r>
              <a:endParaRPr lang="en-US" baseline="-25000" dirty="0"/>
            </a:p>
          </p:txBody>
        </p:sp>
        <p:cxnSp>
          <p:nvCxnSpPr>
            <p:cNvPr id="45" name="Straight Connector 44"/>
            <p:cNvCxnSpPr>
              <a:stCxn id="36" idx="6"/>
              <a:endCxn id="40" idx="2"/>
            </p:cNvCxnSpPr>
            <p:nvPr/>
          </p:nvCxnSpPr>
          <p:spPr>
            <a:xfrm flipV="1">
              <a:off x="3180219" y="3798450"/>
              <a:ext cx="853977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6"/>
              <a:endCxn id="41" idx="2"/>
            </p:cNvCxnSpPr>
            <p:nvPr/>
          </p:nvCxnSpPr>
          <p:spPr>
            <a:xfrm>
              <a:off x="4491396" y="3798450"/>
              <a:ext cx="582633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9" idx="1"/>
              <a:endCxn id="36" idx="5"/>
            </p:cNvCxnSpPr>
            <p:nvPr/>
          </p:nvCxnSpPr>
          <p:spPr>
            <a:xfrm flipH="1" flipV="1">
              <a:off x="3113264" y="3963495"/>
              <a:ext cx="287357" cy="448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4" idx="1"/>
              <a:endCxn id="40" idx="5"/>
            </p:cNvCxnSpPr>
            <p:nvPr/>
          </p:nvCxnSpPr>
          <p:spPr>
            <a:xfrm flipH="1" flipV="1">
              <a:off x="4424441" y="3963494"/>
              <a:ext cx="271580" cy="4482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4" idx="7"/>
              <a:endCxn id="41" idx="4"/>
            </p:cNvCxnSpPr>
            <p:nvPr/>
          </p:nvCxnSpPr>
          <p:spPr>
            <a:xfrm flipV="1">
              <a:off x="5019311" y="4031858"/>
              <a:ext cx="283318" cy="379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3938453" y="500052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G</a:t>
              </a:r>
              <a:endParaRPr lang="en-US" baseline="-25000" dirty="0"/>
            </a:p>
          </p:txBody>
        </p:sp>
        <p:cxnSp>
          <p:nvCxnSpPr>
            <p:cNvPr id="51" name="Straight Connector 50"/>
            <p:cNvCxnSpPr>
              <a:stCxn id="50" idx="1"/>
              <a:endCxn id="39" idx="5"/>
            </p:cNvCxnSpPr>
            <p:nvPr/>
          </p:nvCxnSpPr>
          <p:spPr>
            <a:xfrm flipH="1" flipV="1">
              <a:off x="3723911" y="4741850"/>
              <a:ext cx="281497" cy="3270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6769681" y="1097934"/>
            <a:ext cx="457200" cy="466815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baseline="-25000" dirty="0"/>
          </a:p>
        </p:txBody>
      </p:sp>
      <p:sp>
        <p:nvSpPr>
          <p:cNvPr id="53" name="Oval 52"/>
          <p:cNvSpPr/>
          <p:nvPr/>
        </p:nvSpPr>
        <p:spPr>
          <a:xfrm>
            <a:off x="6107190" y="1983907"/>
            <a:ext cx="457200" cy="4668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baseline="-25000" dirty="0"/>
          </a:p>
        </p:txBody>
      </p:sp>
      <p:sp>
        <p:nvSpPr>
          <p:cNvPr id="54" name="Oval 53"/>
          <p:cNvSpPr/>
          <p:nvPr/>
        </p:nvSpPr>
        <p:spPr>
          <a:xfrm>
            <a:off x="7418367" y="1983905"/>
            <a:ext cx="457200" cy="4668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baseline="-25000" dirty="0"/>
          </a:p>
        </p:txBody>
      </p:sp>
      <p:sp>
        <p:nvSpPr>
          <p:cNvPr id="55" name="Oval 54"/>
          <p:cNvSpPr/>
          <p:nvPr/>
        </p:nvSpPr>
        <p:spPr>
          <a:xfrm>
            <a:off x="8458200" y="1979647"/>
            <a:ext cx="457200" cy="4668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baseline="-25000" dirty="0"/>
          </a:p>
        </p:txBody>
      </p:sp>
      <p:sp>
        <p:nvSpPr>
          <p:cNvPr id="56" name="Oval 55"/>
          <p:cNvSpPr/>
          <p:nvPr/>
        </p:nvSpPr>
        <p:spPr>
          <a:xfrm>
            <a:off x="6717704" y="2762262"/>
            <a:ext cx="457200" cy="466815"/>
          </a:xfrm>
          <a:prstGeom prst="ellipse">
            <a:avLst/>
          </a:prstGeom>
          <a:solidFill>
            <a:srgbClr val="00B0F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baseline="-25000" dirty="0"/>
          </a:p>
        </p:txBody>
      </p:sp>
      <p:sp>
        <p:nvSpPr>
          <p:cNvPr id="57" name="Oval 56"/>
          <p:cNvSpPr/>
          <p:nvPr/>
        </p:nvSpPr>
        <p:spPr>
          <a:xfrm>
            <a:off x="8001000" y="2762261"/>
            <a:ext cx="457200" cy="466815"/>
          </a:xfrm>
          <a:prstGeom prst="ellipse">
            <a:avLst/>
          </a:prstGeom>
          <a:solidFill>
            <a:srgbClr val="00B0F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endParaRPr lang="en-US" baseline="-25000" dirty="0"/>
          </a:p>
        </p:txBody>
      </p:sp>
      <p:sp>
        <p:nvSpPr>
          <p:cNvPr id="58" name="Oval 57"/>
          <p:cNvSpPr/>
          <p:nvPr/>
        </p:nvSpPr>
        <p:spPr>
          <a:xfrm>
            <a:off x="7322624" y="3419384"/>
            <a:ext cx="457200" cy="466815"/>
          </a:xfrm>
          <a:prstGeom prst="ellipse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</a:t>
            </a:r>
            <a:endParaRPr 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5426331" y="4963179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48614" y="496318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27898" y="4961106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76984" y="49530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323667" y="4952998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95860" y="5710535"/>
            <a:ext cx="1547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Visit Order:</a:t>
            </a:r>
            <a:endParaRPr 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4460588" y="5694176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969131" y="4968451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969131" y="5701424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B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426331" y="4967429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426331" y="5701424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C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945062" y="4953000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801860" y="1363695"/>
            <a:ext cx="2509533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Start node is node A.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457200" y="2007781"/>
            <a:ext cx="6050553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  <a:buClr>
                <a:srgbClr val="D34817"/>
              </a:buClr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BFS(s)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queue q; // An empty queue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visit s and mark s as visited;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q.enqueue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(s);</a:t>
            </a:r>
          </a:p>
          <a:p>
            <a:pPr lvl="0">
              <a:lnSpc>
                <a:spcPct val="80000"/>
              </a:lnSpc>
              <a:buClr>
                <a:srgbClr val="D34817"/>
              </a:buClr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while(!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q.isEmpty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v =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q.dequeue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for(each node u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adjacent to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if(u is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not visited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visit u and mark u as visited;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q.enqueue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(u);</a:t>
            </a:r>
          </a:p>
          <a:p>
            <a:pPr lvl="0">
              <a:lnSpc>
                <a:spcPct val="80000"/>
              </a:lnSpc>
              <a:buClr>
                <a:srgbClr val="D34817"/>
              </a:buClr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}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920280" y="569417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42228" y="5701423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917373" y="568585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57902" y="5685855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G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431491" y="4952998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882499" y="4941876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343980" y="4930980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8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4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3" grpId="1"/>
      <p:bldP spid="24" grpId="0" animBg="1"/>
      <p:bldP spid="24" grpId="1" animBg="1"/>
      <p:bldP spid="25" grpId="0"/>
      <p:bldP spid="25" grpId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59" grpId="1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5" grpId="0"/>
      <p:bldP spid="66" grpId="0" animBg="1"/>
      <p:bldP spid="66" grpId="1" animBg="1"/>
      <p:bldP spid="67" grpId="0"/>
      <p:bldP spid="68" grpId="0" animBg="1"/>
      <p:bldP spid="68" grpId="1" animBg="1"/>
      <p:bldP spid="69" grpId="0"/>
      <p:bldP spid="70" grpId="0" animBg="1"/>
      <p:bldP spid="70" grpId="1" animBg="1"/>
      <p:bldP spid="71" grpId="0" animBg="1"/>
      <p:bldP spid="73" grpId="0"/>
      <p:bldP spid="74" grpId="0"/>
      <p:bldP spid="75" grpId="0"/>
      <p:bldP spid="76" grpId="0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696464"/>
                </a:solidFill>
              </a:rPr>
              <a:t>Breadth-First </a:t>
            </a:r>
            <a:r>
              <a:rPr lang="en-US" sz="3600" dirty="0">
                <a:solidFill>
                  <a:srgbClr val="696464"/>
                </a:solidFill>
              </a:rPr>
              <a:t>Search (BFS)</a:t>
            </a:r>
            <a:br>
              <a:rPr lang="en-US" sz="3600" dirty="0">
                <a:solidFill>
                  <a:srgbClr val="696464"/>
                </a:solidFill>
              </a:rPr>
            </a:br>
            <a:r>
              <a:rPr lang="en-US" sz="2400" dirty="0" smtClean="0">
                <a:solidFill>
                  <a:srgbClr val="696464"/>
                </a:solidFill>
              </a:rPr>
              <a:t>Time Complexity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If graph is implemented as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adjacency matrix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en-US" altLang="zh-CN" dirty="0"/>
                  <a:t>Visit each node exactly once: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𝑂</m:t>
                    </m:r>
                    <m:r>
                      <a:rPr lang="en-US" altLang="zh-CN" i="1" dirty="0">
                        <a:latin typeface="Cambria Math"/>
                      </a:rPr>
                      <m:t>(</m:t>
                    </m:r>
                    <m:r>
                      <a:rPr lang="en-US" altLang="zh-CN" i="1" dirty="0">
                        <a:latin typeface="Cambria Math"/>
                      </a:rPr>
                      <m:t>𝑉</m:t>
                    </m:r>
                    <m:r>
                      <a:rPr lang="en-US" altLang="zh-CN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The row of each node in the adjacency matrix is scanned once: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𝑂</m:t>
                    </m:r>
                    <m:r>
                      <a:rPr lang="en-US" altLang="zh-CN" i="1" dirty="0">
                        <a:latin typeface="Cambria Math"/>
                      </a:rPr>
                      <m:t>(|</m:t>
                    </m:r>
                    <m:r>
                      <a:rPr lang="en-US" altLang="zh-CN" i="1" dirty="0">
                        <a:latin typeface="Cambria Math"/>
                      </a:rPr>
                      <m:t>𝑉</m:t>
                    </m:r>
                    <m:r>
                      <a:rPr lang="en-US" altLang="zh-CN" i="1" dirty="0">
                        <a:latin typeface="Cambria Math"/>
                      </a:rPr>
                      <m:t>|)</m:t>
                    </m:r>
                  </m:oMath>
                </a14:m>
                <a:r>
                  <a:rPr lang="en-US" altLang="zh-CN" dirty="0"/>
                  <a:t> for each node.</a:t>
                </a:r>
              </a:p>
              <a:p>
                <a:pPr lvl="1"/>
                <a:r>
                  <a:rPr lang="en-US" altLang="zh-CN" dirty="0"/>
                  <a:t>Total running time: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𝑂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𝑉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If graph is implemented as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adjacency list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en-US" altLang="zh-CN" dirty="0"/>
                  <a:t>Visit each node exactly once: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𝑂</m:t>
                    </m:r>
                    <m:r>
                      <a:rPr lang="en-US" altLang="zh-CN" i="1" dirty="0">
                        <a:latin typeface="Cambria Math"/>
                      </a:rPr>
                      <m:t>(|</m:t>
                    </m:r>
                    <m:r>
                      <a:rPr lang="en-US" altLang="zh-CN" i="1" dirty="0">
                        <a:latin typeface="Cambria Math"/>
                      </a:rPr>
                      <m:t>𝑉</m:t>
                    </m:r>
                    <m:r>
                      <a:rPr lang="en-US" altLang="zh-CN" i="1" dirty="0">
                        <a:latin typeface="Cambria Math"/>
                      </a:rPr>
                      <m:t>|)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Adjacency list of each node is scanned once.</a:t>
                </a:r>
              </a:p>
              <a:p>
                <a:pPr lvl="1"/>
                <a:r>
                  <a:rPr lang="en-US" altLang="zh-CN" dirty="0"/>
                  <a:t>Size of entire adjacency list is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2|</m:t>
                    </m:r>
                    <m:r>
                      <a:rPr lang="en-US" altLang="zh-CN" i="1" dirty="0">
                        <a:latin typeface="Cambria Math"/>
                      </a:rPr>
                      <m:t>𝐸</m:t>
                    </m:r>
                    <m:r>
                      <a:rPr lang="en-US" altLang="zh-CN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altLang="zh-CN" dirty="0"/>
                  <a:t> for undirected graph and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|</m:t>
                    </m:r>
                    <m:r>
                      <a:rPr lang="en-US" altLang="zh-CN" i="1" dirty="0">
                        <a:latin typeface="Cambria Math"/>
                      </a:rPr>
                      <m:t>𝐸</m:t>
                    </m:r>
                    <m:r>
                      <a:rPr lang="en-US" altLang="zh-CN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altLang="zh-CN" dirty="0"/>
                  <a:t> for directed graph.</a:t>
                </a:r>
              </a:p>
              <a:p>
                <a:pPr lvl="1"/>
                <a:r>
                  <a:rPr lang="en-US" altLang="zh-CN" dirty="0"/>
                  <a:t>Total running time: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𝑂</m:t>
                    </m:r>
                    <m:r>
                      <a:rPr lang="en-US" altLang="zh-CN" i="1" dirty="0">
                        <a:latin typeface="Cambria Math"/>
                      </a:rPr>
                      <m:t>(|</m:t>
                    </m:r>
                    <m:r>
                      <a:rPr lang="en-US" altLang="zh-CN" i="1" dirty="0">
                        <a:latin typeface="Cambria Math"/>
                      </a:rPr>
                      <m:t>𝑉</m:t>
                    </m:r>
                    <m:r>
                      <a:rPr lang="en-US" altLang="zh-CN" i="1" dirty="0">
                        <a:latin typeface="Cambria Math"/>
                      </a:rPr>
                      <m:t>|+|</m:t>
                    </m:r>
                    <m:r>
                      <a:rPr lang="en-US" altLang="zh-CN" i="1" dirty="0">
                        <a:latin typeface="Cambria Math"/>
                      </a:rPr>
                      <m:t>𝐸</m:t>
                    </m:r>
                    <m:r>
                      <a:rPr lang="en-US" altLang="zh-CN" i="1" dirty="0">
                        <a:latin typeface="Cambria Math"/>
                      </a:rPr>
                      <m:t>|)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  <a:blipFill>
                <a:blip r:embed="rId2"/>
                <a:stretch>
                  <a:fillRect l="-784" t="-1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00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DFS(v) {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visit v;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mark v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visited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for(each node u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adjacent to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v)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if(u is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not visited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 DFS(u);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How to mark a node “visited”?</a:t>
            </a:r>
          </a:p>
          <a:p>
            <a:pPr lvl="1"/>
            <a:r>
              <a:rPr lang="en-US" dirty="0" smtClean="0"/>
              <a:t>Keep a “visited” field in the node</a:t>
            </a:r>
            <a:endParaRPr lang="en-US" sz="2400" dirty="0"/>
          </a:p>
        </p:txBody>
      </p:sp>
      <p:sp>
        <p:nvSpPr>
          <p:cNvPr id="19" name="Oval 18"/>
          <p:cNvSpPr/>
          <p:nvPr/>
        </p:nvSpPr>
        <p:spPr>
          <a:xfrm>
            <a:off x="5715000" y="4725745"/>
            <a:ext cx="457200" cy="46681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baseline="-25000" dirty="0"/>
          </a:p>
        </p:txBody>
      </p:sp>
      <p:cxnSp>
        <p:nvCxnSpPr>
          <p:cNvPr id="20" name="Straight Connector 19"/>
          <p:cNvCxnSpPr>
            <a:stCxn id="19" idx="7"/>
            <a:endCxn id="21" idx="3"/>
          </p:cNvCxnSpPr>
          <p:nvPr/>
        </p:nvCxnSpPr>
        <p:spPr>
          <a:xfrm flipV="1">
            <a:off x="6105245" y="4247131"/>
            <a:ext cx="339201" cy="5469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377491" y="3848679"/>
            <a:ext cx="457200" cy="46681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baseline="-25000" dirty="0"/>
          </a:p>
        </p:txBody>
      </p:sp>
      <p:sp>
        <p:nvSpPr>
          <p:cNvPr id="22" name="Oval 21"/>
          <p:cNvSpPr/>
          <p:nvPr/>
        </p:nvSpPr>
        <p:spPr>
          <a:xfrm>
            <a:off x="6377491" y="5602812"/>
            <a:ext cx="457200" cy="46681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baseline="-25000" dirty="0"/>
          </a:p>
        </p:txBody>
      </p:sp>
      <p:sp>
        <p:nvSpPr>
          <p:cNvPr id="23" name="Oval 22"/>
          <p:cNvSpPr/>
          <p:nvPr/>
        </p:nvSpPr>
        <p:spPr>
          <a:xfrm>
            <a:off x="7026177" y="4725744"/>
            <a:ext cx="457200" cy="46681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baseline="-25000" dirty="0"/>
          </a:p>
        </p:txBody>
      </p:sp>
      <p:sp>
        <p:nvSpPr>
          <p:cNvPr id="24" name="Oval 23"/>
          <p:cNvSpPr/>
          <p:nvPr/>
        </p:nvSpPr>
        <p:spPr>
          <a:xfrm>
            <a:off x="7988242" y="4684163"/>
            <a:ext cx="457200" cy="46681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baseline="-25000" dirty="0"/>
          </a:p>
        </p:txBody>
      </p:sp>
      <p:cxnSp>
        <p:nvCxnSpPr>
          <p:cNvPr id="25" name="Straight Connector 24"/>
          <p:cNvCxnSpPr>
            <a:stCxn id="23" idx="1"/>
            <a:endCxn id="21" idx="5"/>
          </p:cNvCxnSpPr>
          <p:nvPr/>
        </p:nvCxnSpPr>
        <p:spPr>
          <a:xfrm flipH="1" flipV="1">
            <a:off x="6767736" y="4247131"/>
            <a:ext cx="325396" cy="5469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19" idx="5"/>
          </p:cNvCxnSpPr>
          <p:nvPr/>
        </p:nvCxnSpPr>
        <p:spPr>
          <a:xfrm flipH="1" flipV="1">
            <a:off x="6105245" y="5124197"/>
            <a:ext cx="339201" cy="546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7"/>
            <a:endCxn id="23" idx="3"/>
          </p:cNvCxnSpPr>
          <p:nvPr/>
        </p:nvCxnSpPr>
        <p:spPr>
          <a:xfrm flipV="1">
            <a:off x="6767736" y="5124196"/>
            <a:ext cx="325396" cy="546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0"/>
            <a:endCxn id="21" idx="4"/>
          </p:cNvCxnSpPr>
          <p:nvPr/>
        </p:nvCxnSpPr>
        <p:spPr>
          <a:xfrm flipV="1">
            <a:off x="6606091" y="4315494"/>
            <a:ext cx="0" cy="1287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2" idx="6"/>
            <a:endCxn id="24" idx="3"/>
          </p:cNvCxnSpPr>
          <p:nvPr/>
        </p:nvCxnSpPr>
        <p:spPr>
          <a:xfrm flipV="1">
            <a:off x="6834691" y="5082615"/>
            <a:ext cx="1220506" cy="7536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1" idx="6"/>
            <a:endCxn id="24" idx="1"/>
          </p:cNvCxnSpPr>
          <p:nvPr/>
        </p:nvCxnSpPr>
        <p:spPr>
          <a:xfrm>
            <a:off x="6834691" y="4082087"/>
            <a:ext cx="1220506" cy="670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083242" y="4179092"/>
            <a:ext cx="272246" cy="437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507888" y="4417306"/>
            <a:ext cx="0" cy="104211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692842" y="4417306"/>
            <a:ext cx="0" cy="980379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98568" y="5082615"/>
            <a:ext cx="272246" cy="437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716177" y="4315494"/>
            <a:ext cx="267803" cy="44669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850078" y="5213976"/>
            <a:ext cx="311052" cy="489116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940664" y="5213976"/>
            <a:ext cx="1114533" cy="6587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007042" y="5256395"/>
            <a:ext cx="267803" cy="44669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940665" y="4025463"/>
            <a:ext cx="1114532" cy="590661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997643" y="5082615"/>
            <a:ext cx="877913" cy="56569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703574" y="4719055"/>
            <a:ext cx="457200" cy="466815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baseline="-25000" dirty="0"/>
          </a:p>
        </p:txBody>
      </p:sp>
      <p:sp>
        <p:nvSpPr>
          <p:cNvPr id="42" name="Oval 41"/>
          <p:cNvSpPr/>
          <p:nvPr/>
        </p:nvSpPr>
        <p:spPr>
          <a:xfrm>
            <a:off x="6374313" y="3839323"/>
            <a:ext cx="457200" cy="466815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baseline="-25000" dirty="0"/>
          </a:p>
        </p:txBody>
      </p:sp>
      <p:sp>
        <p:nvSpPr>
          <p:cNvPr id="43" name="Oval 42"/>
          <p:cNvSpPr/>
          <p:nvPr/>
        </p:nvSpPr>
        <p:spPr>
          <a:xfrm>
            <a:off x="6369535" y="5594567"/>
            <a:ext cx="457200" cy="466815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baseline="-25000" dirty="0"/>
          </a:p>
        </p:txBody>
      </p:sp>
      <p:sp>
        <p:nvSpPr>
          <p:cNvPr id="44" name="Oval 43"/>
          <p:cNvSpPr/>
          <p:nvPr/>
        </p:nvSpPr>
        <p:spPr>
          <a:xfrm>
            <a:off x="7022373" y="4715244"/>
            <a:ext cx="457200" cy="466815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baseline="-25000" dirty="0"/>
          </a:p>
        </p:txBody>
      </p:sp>
      <p:sp>
        <p:nvSpPr>
          <p:cNvPr id="45" name="Oval 44"/>
          <p:cNvSpPr/>
          <p:nvPr/>
        </p:nvSpPr>
        <p:spPr>
          <a:xfrm>
            <a:off x="7983839" y="4684163"/>
            <a:ext cx="457200" cy="466815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baseline="-25000" dirty="0"/>
          </a:p>
        </p:txBody>
      </p:sp>
      <p:cxnSp>
        <p:nvCxnSpPr>
          <p:cNvPr id="46" name="Straight Arrow Connector 45"/>
          <p:cNvCxnSpPr/>
          <p:nvPr/>
        </p:nvCxnSpPr>
        <p:spPr>
          <a:xfrm rot="10800000" flipH="1" flipV="1">
            <a:off x="6873710" y="4230999"/>
            <a:ext cx="1114532" cy="590661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917033" y="4306451"/>
            <a:ext cx="267803" cy="44669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195832" y="4348941"/>
            <a:ext cx="311052" cy="489116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202939" y="5085373"/>
            <a:ext cx="267803" cy="44669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66800" y="5256395"/>
            <a:ext cx="2190023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Time complexity?</a:t>
            </a:r>
            <a:endParaRPr lang="zh-CN" alt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1325950" y="5846714"/>
            <a:ext cx="154401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Same as BFS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251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5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Traverse All the Nodes in a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 graph may not be connected. How can we traverse all the nodes in the graph?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sz="24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for(each 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node 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in the graph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if(v 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visited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DFS(v);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955650" y="2495370"/>
            <a:ext cx="3539734" cy="1771830"/>
            <a:chOff x="2741118" y="2733585"/>
            <a:chExt cx="3539734" cy="1771830"/>
          </a:xfrm>
        </p:grpSpPr>
        <p:sp>
          <p:nvSpPr>
            <p:cNvPr id="6" name="Oval 5"/>
            <p:cNvSpPr/>
            <p:nvPr/>
          </p:nvSpPr>
          <p:spPr>
            <a:xfrm>
              <a:off x="2741118" y="338593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endParaRPr lang="en-US" baseline="-25000" dirty="0"/>
            </a:p>
          </p:txBody>
        </p:sp>
        <p:cxnSp>
          <p:nvCxnSpPr>
            <p:cNvPr id="7" name="Straight Connector 6"/>
            <p:cNvCxnSpPr>
              <a:stCxn id="6" idx="7"/>
              <a:endCxn id="8" idx="3"/>
            </p:cNvCxnSpPr>
            <p:nvPr/>
          </p:nvCxnSpPr>
          <p:spPr>
            <a:xfrm flipV="1">
              <a:off x="3131363" y="3132037"/>
              <a:ext cx="339201" cy="3222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3403609" y="273358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403609" y="40386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052295" y="338593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800600" y="296218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</a:t>
              </a:r>
              <a:endParaRPr lang="en-US" baseline="-25000" dirty="0"/>
            </a:p>
          </p:txBody>
        </p:sp>
        <p:cxnSp>
          <p:nvCxnSpPr>
            <p:cNvPr id="12" name="Straight Connector 11"/>
            <p:cNvCxnSpPr>
              <a:stCxn id="10" idx="1"/>
              <a:endCxn id="8" idx="5"/>
            </p:cNvCxnSpPr>
            <p:nvPr/>
          </p:nvCxnSpPr>
          <p:spPr>
            <a:xfrm flipH="1" flipV="1">
              <a:off x="3793854" y="3132037"/>
              <a:ext cx="325396" cy="3222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1"/>
              <a:endCxn id="6" idx="5"/>
            </p:cNvCxnSpPr>
            <p:nvPr/>
          </p:nvCxnSpPr>
          <p:spPr>
            <a:xfrm flipH="1" flipV="1">
              <a:off x="3131363" y="3784385"/>
              <a:ext cx="339201" cy="322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9" idx="7"/>
              <a:endCxn id="10" idx="3"/>
            </p:cNvCxnSpPr>
            <p:nvPr/>
          </p:nvCxnSpPr>
          <p:spPr>
            <a:xfrm flipV="1">
              <a:off x="3793854" y="3784384"/>
              <a:ext cx="325396" cy="322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0"/>
              <a:endCxn id="8" idx="4"/>
            </p:cNvCxnSpPr>
            <p:nvPr/>
          </p:nvCxnSpPr>
          <p:spPr>
            <a:xfrm flipV="1">
              <a:off x="3632209" y="3200400"/>
              <a:ext cx="0" cy="838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212507" y="3712266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</a:t>
              </a:r>
              <a:endParaRPr lang="en-US" baseline="-25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823652" y="3132036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G</a:t>
              </a:r>
              <a:endParaRPr lang="en-US" baseline="-25000" dirty="0"/>
            </a:p>
          </p:txBody>
        </p:sp>
        <p:cxnSp>
          <p:nvCxnSpPr>
            <p:cNvPr id="20" name="Straight Connector 19"/>
            <p:cNvCxnSpPr>
              <a:stCxn id="18" idx="1"/>
              <a:endCxn id="11" idx="4"/>
            </p:cNvCxnSpPr>
            <p:nvPr/>
          </p:nvCxnSpPr>
          <p:spPr>
            <a:xfrm flipH="1" flipV="1">
              <a:off x="5029200" y="3429000"/>
              <a:ext cx="250262" cy="3516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8" idx="7"/>
              <a:endCxn id="19" idx="3"/>
            </p:cNvCxnSpPr>
            <p:nvPr/>
          </p:nvCxnSpPr>
          <p:spPr>
            <a:xfrm flipV="1">
              <a:off x="5602752" y="3530488"/>
              <a:ext cx="287855" cy="2501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210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34544</TotalTime>
  <Words>447</Words>
  <Application>Microsoft Office PowerPoint</Application>
  <PresentationFormat>On-screen Show (4:3)</PresentationFormat>
  <Paragraphs>134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宋体</vt:lpstr>
      <vt:lpstr>Arial</vt:lpstr>
      <vt:lpstr>Calibri</vt:lpstr>
      <vt:lpstr>Cambria Math</vt:lpstr>
      <vt:lpstr>Courier New</vt:lpstr>
      <vt:lpstr>Franklin Gothic Book</vt:lpstr>
      <vt:lpstr>Perpetua</vt:lpstr>
      <vt:lpstr>Wingdings</vt:lpstr>
      <vt:lpstr>Wingdings 2</vt:lpstr>
      <vt:lpstr>Equity</vt:lpstr>
      <vt:lpstr>VE281 Data Structures and Algorithms</vt:lpstr>
      <vt:lpstr>Graph Search</vt:lpstr>
      <vt:lpstr>Breadth-First Search (BFS)</vt:lpstr>
      <vt:lpstr>Breadth-First Search (BFS) Implementation</vt:lpstr>
      <vt:lpstr>Breadth-First Search (BFS) Example</vt:lpstr>
      <vt:lpstr>Breadth-First Search (BFS) Time Complexity</vt:lpstr>
      <vt:lpstr>Depth-First Search (DFS)</vt:lpstr>
      <vt:lpstr>Traverse All the Nodes in a Graph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2629</cp:revision>
  <dcterms:created xsi:type="dcterms:W3CDTF">2008-09-02T17:19:50Z</dcterms:created>
  <dcterms:modified xsi:type="dcterms:W3CDTF">2018-11-27T14:39:30Z</dcterms:modified>
</cp:coreProperties>
</file>