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746" r:id="rId3"/>
    <p:sldId id="747" r:id="rId4"/>
    <p:sldId id="748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4717" autoAdjust="0"/>
  </p:normalViewPr>
  <p:slideViewPr>
    <p:cSldViewPr>
      <p:cViewPr varScale="1">
        <p:scale>
          <a:sx n="77" d="100"/>
          <a:sy n="77" d="100"/>
        </p:scale>
        <p:origin x="17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no topological sorting for directed graph with cycles? Consider a </a:t>
            </a:r>
            <a:r>
              <a:rPr lang="en-US" baseline="0" dirty="0" smtClean="0"/>
              <a:t>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is not and the second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cook dinner</a:t>
            </a:r>
            <a:r>
              <a:rPr lang="en-US" baseline="0" dirty="0" smtClean="0"/>
              <a:t>, we need to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2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Topological </a:t>
            </a:r>
            <a:r>
              <a:rPr lang="en-US" b="1" dirty="0" smtClean="0">
                <a:solidFill>
                  <a:schemeClr val="tx1"/>
                </a:solidFill>
              </a:rPr>
              <a:t>Sorting</a:t>
            </a:r>
          </a:p>
          <a:p>
            <a:pPr algn="l"/>
            <a:r>
              <a:rPr lang="en-US" b="1" dirty="0" smtClean="0"/>
              <a:t>Learning Objectives</a:t>
            </a:r>
            <a:r>
              <a:rPr lang="en-US" b="1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what a topological sorting is and why it is useful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topological sorting algorithm and its runtime complexity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1</a:t>
                      </a:r>
                      <a:r>
                        <a:rPr lang="en-US" sz="2400" dirty="0" smtClean="0"/>
                        <a:t> 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2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981200" y="445041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26741" y="3478234"/>
            <a:ext cx="137890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Enqueue</a:t>
            </a:r>
            <a:r>
              <a:rPr lang="en-US" sz="2400" dirty="0" smtClean="0"/>
              <a:t>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2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G, visit G, and decrement </a:t>
            </a:r>
            <a:br>
              <a:rPr lang="en-US" sz="2400" dirty="0" smtClean="0"/>
            </a:br>
            <a:r>
              <a:rPr lang="en-US" sz="2400" dirty="0" smtClean="0"/>
              <a:t>in-degrees of G’s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4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1</a:t>
                      </a:r>
                      <a:r>
                        <a:rPr lang="en-US" sz="2400" dirty="0" smtClean="0"/>
                        <a:t> 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39431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Enqueue</a:t>
            </a:r>
            <a:r>
              <a:rPr lang="en-US" sz="2400" dirty="0" smtClean="0"/>
              <a:t> 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B, visit B, and decrement </a:t>
            </a:r>
            <a:br>
              <a:rPr lang="en-US" sz="2400" dirty="0" smtClean="0"/>
            </a:br>
            <a:r>
              <a:rPr lang="en-US" sz="2400" dirty="0" smtClean="0"/>
              <a:t>in-degrees of B’s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2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2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2</a:t>
                      </a:r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D, visit D, and decrement </a:t>
            </a:r>
            <a:br>
              <a:rPr lang="en-US" sz="2400" dirty="0" smtClean="0"/>
            </a:br>
            <a:r>
              <a:rPr lang="en-US" sz="2400" dirty="0" smtClean="0"/>
              <a:t>in-degrees of D’s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56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1</a:t>
                      </a:r>
                      <a:r>
                        <a:rPr lang="en-US" sz="2400" dirty="0" smtClean="0"/>
                        <a:t> 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4933775" y="4462137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926741" y="3478234"/>
            <a:ext cx="142699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Enqueue</a:t>
            </a:r>
            <a:r>
              <a:rPr lang="en-US" sz="2400" dirty="0" smtClean="0"/>
              <a:t> 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0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E, visit E, and decrement </a:t>
            </a:r>
            <a:br>
              <a:rPr lang="en-US" sz="2400" dirty="0" smtClean="0"/>
            </a:br>
            <a:r>
              <a:rPr lang="en-US" sz="2400" dirty="0" smtClean="0"/>
              <a:t>in-degrees of E’s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89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1</a:t>
                      </a:r>
                      <a:r>
                        <a:rPr lang="en-US" sz="2400" dirty="0" smtClean="0"/>
                        <a:t> 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 smtClean="0"/>
                        <a:t>1</a:t>
                      </a:r>
                      <a:r>
                        <a:rPr lang="en-US" sz="2400" dirty="0" smtClean="0"/>
                        <a:t> 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300522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00590" y="4425796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05175" y="3463523"/>
            <a:ext cx="214513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Enqueue</a:t>
            </a:r>
            <a:r>
              <a:rPr lang="en-US" sz="2400" dirty="0" smtClean="0"/>
              <a:t> C and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416594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C, visit C, and decrement </a:t>
            </a:r>
            <a:br>
              <a:rPr lang="en-US" sz="2400" dirty="0" smtClean="0"/>
            </a:br>
            <a:r>
              <a:rPr lang="en-US" sz="2400" dirty="0" smtClean="0"/>
              <a:t>in-degrees of C’s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171775" y="3232691"/>
            <a:ext cx="398307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F, visit F, and decrement </a:t>
            </a:r>
            <a:br>
              <a:rPr lang="en-US" sz="2400" dirty="0" smtClean="0"/>
            </a:br>
            <a:r>
              <a:rPr lang="en-US" sz="2400" dirty="0" smtClean="0"/>
              <a:t>in-degrees of F’s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7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Topological sorting</a:t>
                </a:r>
                <a:r>
                  <a:rPr lang="en-US" dirty="0" smtClean="0"/>
                  <a:t> : an ordering on nodes of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directed graph</a:t>
                </a:r>
                <a:r>
                  <a:rPr lang="en-US" dirty="0" smtClean="0"/>
                  <a:t> so that </a:t>
                </a:r>
                <a:r>
                  <a:rPr lang="en-US" b="1" u="sng" dirty="0" smtClean="0"/>
                  <a:t>for </a:t>
                </a:r>
                <a:r>
                  <a:rPr lang="en-US" b="1" u="sng" dirty="0"/>
                  <a:t>each</a:t>
                </a:r>
                <a:r>
                  <a:rPr lang="en-US" dirty="0"/>
                  <a:t> </a:t>
                </a:r>
                <a:r>
                  <a:rPr lang="en-US" dirty="0" smtClean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(means: an edge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from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to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in the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the ordering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topological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ordering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2935858" y="3531656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23" name="Straight Arrow Connector 22"/>
            <p:cNvCxnSpPr>
              <a:stCxn id="6" idx="6"/>
              <a:endCxn id="8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6"/>
              <a:endCxn id="9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0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6"/>
              <a:endCxn id="11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6"/>
              <a:endCxn id="16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5"/>
              <a:endCxn id="11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7"/>
              <a:endCxn id="9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7"/>
              <a:endCxn id="10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209800" y="5700933"/>
            <a:ext cx="494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topological sorting is: A, G, D, B, E, C,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3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82673" y="3366720"/>
            <a:ext cx="331276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Queue is now empty. Done!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Sorting </a:t>
            </a:r>
            <a:r>
              <a:rPr lang="en-US" dirty="0" smtClean="0">
                <a:solidFill>
                  <a:srgbClr val="696464"/>
                </a:solidFill>
              </a:rPr>
              <a:t>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Time Complexity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Compute the in-degrees of all nodes.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Enqueue</a:t>
                </a:r>
                <a:r>
                  <a:rPr lang="en-US" sz="2400" dirty="0"/>
                  <a:t> all in-degree 0 nodes into a queue.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While queue is not empty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 err="1"/>
                  <a:t>Dequeue</a:t>
                </a:r>
                <a:r>
                  <a:rPr lang="en-US" sz="2400" dirty="0"/>
                  <a:t> a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 from the queue and visit it.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Decrement in-degrees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/>
                  <a:t>’s neighbors.</a:t>
                </a:r>
              </a:p>
              <a:p>
                <a:pPr marL="777240" lvl="1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400" dirty="0"/>
                  <a:t>If any neighbor’s in-degree becomes </a:t>
                </a:r>
                <a:r>
                  <a:rPr lang="en-US" sz="2400" dirty="0" smtClean="0"/>
                  <a:t>0 …</a:t>
                </a:r>
              </a:p>
              <a:p>
                <a:pPr marL="123444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… place  it </a:t>
                </a:r>
                <a:r>
                  <a:rPr lang="en-US" sz="2400" dirty="0"/>
                  <a:t>in the queue.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81200"/>
                <a:ext cx="7848600" cy="3194721"/>
              </a:xfrm>
              <a:prstGeom prst="rect">
                <a:avLst/>
              </a:prstGeom>
              <a:blipFill rotWithShape="1">
                <a:blip r:embed="rId2"/>
                <a:stretch>
                  <a:fillRect l="-929" b="-22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4117" y="1378634"/>
            <a:ext cx="42567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smtClean="0"/>
              <a:t>Assume adjacency list representation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 in total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58" y="1981200"/>
                <a:ext cx="26759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 in total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7" y="3338493"/>
                <a:ext cx="191071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 in total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76" y="3800158"/>
                <a:ext cx="191302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 in total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47" y="4491335"/>
                <a:ext cx="19107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2400" dirty="0"/>
                  <a:t>Total running </a:t>
                </a:r>
                <a:r>
                  <a:rPr lang="en-US" sz="2400" dirty="0" smtClean="0"/>
                  <a:t>time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(|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|+|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7" y="5334000"/>
                <a:ext cx="4285981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(|</m:t>
                    </m:r>
                    <m:r>
                      <a:rPr lang="en-US" sz="2400" b="0" i="1" smtClean="0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 smtClean="0"/>
                  <a:t> in total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84" y="2444970"/>
                <a:ext cx="191071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Graph Has Topological Sorting?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Is there any “topological sorting” for directed graph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with cycles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In other words, can we </a:t>
                </a:r>
                <a:r>
                  <a:rPr lang="en-US" dirty="0"/>
                  <a:t>order the nodes </a:t>
                </a:r>
                <a:r>
                  <a:rPr lang="en-US" dirty="0" smtClean="0"/>
                  <a:t>so </a:t>
                </a:r>
                <a:r>
                  <a:rPr lang="en-US" dirty="0"/>
                  <a:t>that for each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</a:t>
                </a:r>
                <a:r>
                  <a:rPr lang="en-US" dirty="0" smtClean="0"/>
                  <a:t>ordering</a:t>
                </a:r>
                <a:r>
                  <a:rPr lang="en-US" dirty="0"/>
                  <a:t>?</a:t>
                </a:r>
                <a:endParaRPr lang="en-US" dirty="0" smtClean="0"/>
              </a:p>
              <a:p>
                <a:pPr lvl="1"/>
                <a:r>
                  <a:rPr lang="en-US" b="1" u="sng" dirty="0" smtClean="0"/>
                  <a:t>Answer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No! </a:t>
                </a:r>
                <a:r>
                  <a:rPr lang="en-US" dirty="0" smtClean="0"/>
                  <a:t>(Why?)</a:t>
                </a:r>
              </a:p>
              <a:p>
                <a:r>
                  <a:rPr lang="en-US" dirty="0" smtClean="0"/>
                  <a:t>How about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directed acyclic graph (DAG)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Yes! Guarantee to have a topological ordering.</a:t>
                </a:r>
              </a:p>
              <a:p>
                <a:pPr lvl="1"/>
                <a:r>
                  <a:rPr lang="en-US" dirty="0" smtClean="0"/>
                  <a:t>Why? There is always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source node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in a DAG. 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first. For the graph 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again, there is a source node. Put it next …</a:t>
                </a:r>
              </a:p>
              <a:p>
                <a:r>
                  <a:rPr lang="en-US" dirty="0" smtClean="0"/>
                  <a:t>Next, we will focus on topological sorting on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DAG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Topological sorting is not necessarily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, G, D, B, E, C, </a:t>
            </a:r>
            <a:r>
              <a:rPr lang="en-US" dirty="0" smtClean="0"/>
              <a:t>F and A, B, G, D, E, F, C are both topological sorting.</a:t>
            </a:r>
          </a:p>
          <a:p>
            <a:r>
              <a:rPr lang="en-US" dirty="0" smtClean="0"/>
              <a:t>Are the following orderings topological sorting?</a:t>
            </a:r>
          </a:p>
          <a:p>
            <a:pPr lvl="1"/>
            <a:r>
              <a:rPr lang="en-US" dirty="0" smtClean="0"/>
              <a:t>A, B, E, G, D, C, F</a:t>
            </a:r>
          </a:p>
          <a:p>
            <a:pPr lvl="1"/>
            <a:r>
              <a:rPr lang="en-US" dirty="0" smtClean="0"/>
              <a:t>A, G, B, D, E, F, 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478658" y="1571235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2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Topological </a:t>
            </a:r>
            <a:r>
              <a:rPr lang="en-US" dirty="0" smtClean="0"/>
              <a:t>Sorting</a:t>
            </a:r>
            <a:br>
              <a:rPr lang="en-US" dirty="0" smtClean="0"/>
            </a:br>
            <a:r>
              <a:rPr lang="en-US" sz="2700" dirty="0" smtClean="0"/>
              <a:t>Applications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cheduling tasks when </a:t>
            </a:r>
            <a:r>
              <a:rPr lang="en-US" dirty="0"/>
              <a:t>some tasks </a:t>
            </a:r>
            <a:r>
              <a:rPr lang="en-US" dirty="0" smtClean="0"/>
              <a:t>depend on </a:t>
            </a:r>
            <a:r>
              <a:rPr lang="en-US" dirty="0"/>
              <a:t>other tasks being completed.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27710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1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Topological Sorting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Evaluating a combination logic circuit given a set of inputs.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6200" y="2008643"/>
          <a:ext cx="5781675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2989561" imgH="1319760" progId="Visio.Drawing.11">
                  <p:embed/>
                </p:oleObj>
              </mc:Choice>
              <mc:Fallback>
                <p:oleObj name="Visio" r:id="rId4" imgW="2989561" imgH="1319760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200" y="2008643"/>
                        <a:ext cx="5781675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48410" y="194450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8410" y="23210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410" y="2854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8410" y="32354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4542" y="2881501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3810000" y="4191000"/>
            <a:ext cx="4538437" cy="2339254"/>
            <a:chOff x="3810000" y="4267200"/>
            <a:chExt cx="4538437" cy="2339254"/>
          </a:xfrm>
        </p:grpSpPr>
        <p:sp>
          <p:nvSpPr>
            <p:cNvPr id="7" name="Oval 6"/>
            <p:cNvSpPr/>
            <p:nvPr/>
          </p:nvSpPr>
          <p:spPr>
            <a:xfrm>
              <a:off x="3810000" y="4267200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>
              <a:stCxn id="7" idx="6"/>
              <a:endCxn id="39" idx="1"/>
            </p:cNvCxnSpPr>
            <p:nvPr/>
          </p:nvCxnSpPr>
          <p:spPr>
            <a:xfrm>
              <a:off x="4432230" y="4500608"/>
              <a:ext cx="788948" cy="230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810000" y="482752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52922" y="5471282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833044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x</a:t>
              </a:r>
              <a:r>
                <a:rPr lang="en-US" sz="2400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105400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354651" y="4662478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r>
                <a:rPr lang="en-US" sz="2400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1062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354651" y="6139639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</a:t>
              </a:r>
              <a:r>
                <a:rPr lang="en-US" sz="2400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108917" y="5471281"/>
              <a:ext cx="790583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</a:t>
              </a:r>
              <a:r>
                <a:rPr lang="en-US" sz="2400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726207" y="6139639"/>
              <a:ext cx="62223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y</a:t>
              </a:r>
              <a:endParaRPr lang="en-US" baseline="-25000" dirty="0"/>
            </a:p>
          </p:txBody>
        </p:sp>
        <p:cxnSp>
          <p:nvCxnSpPr>
            <p:cNvPr id="46" name="Straight Arrow Connector 45"/>
            <p:cNvCxnSpPr>
              <a:stCxn id="31" idx="6"/>
              <a:endCxn id="39" idx="3"/>
            </p:cNvCxnSpPr>
            <p:nvPr/>
          </p:nvCxnSpPr>
          <p:spPr>
            <a:xfrm>
              <a:off x="4432230" y="5060930"/>
              <a:ext cx="7889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2" idx="6"/>
              <a:endCxn id="43" idx="2"/>
            </p:cNvCxnSpPr>
            <p:nvPr/>
          </p:nvCxnSpPr>
          <p:spPr>
            <a:xfrm flipV="1">
              <a:off x="4475152" y="5704689"/>
              <a:ext cx="6337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3" idx="7"/>
              <a:endCxn id="43" idx="3"/>
            </p:cNvCxnSpPr>
            <p:nvPr/>
          </p:nvCxnSpPr>
          <p:spPr>
            <a:xfrm flipV="1">
              <a:off x="4364151" y="5869733"/>
              <a:ext cx="860544" cy="338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2" idx="5"/>
              <a:endCxn id="41" idx="1"/>
            </p:cNvCxnSpPr>
            <p:nvPr/>
          </p:nvCxnSpPr>
          <p:spPr>
            <a:xfrm>
              <a:off x="4384029" y="5869734"/>
              <a:ext cx="838000" cy="338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3" idx="6"/>
              <a:endCxn id="41" idx="2"/>
            </p:cNvCxnSpPr>
            <p:nvPr/>
          </p:nvCxnSpPr>
          <p:spPr>
            <a:xfrm>
              <a:off x="4455274" y="6373047"/>
              <a:ext cx="6509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9" idx="6"/>
              <a:endCxn id="40" idx="2"/>
            </p:cNvCxnSpPr>
            <p:nvPr/>
          </p:nvCxnSpPr>
          <p:spPr>
            <a:xfrm>
              <a:off x="5895983" y="4895886"/>
              <a:ext cx="458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6"/>
              <a:endCxn id="40" idx="3"/>
            </p:cNvCxnSpPr>
            <p:nvPr/>
          </p:nvCxnSpPr>
          <p:spPr>
            <a:xfrm flipV="1">
              <a:off x="5899500" y="5060930"/>
              <a:ext cx="570929" cy="6437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1" idx="6"/>
              <a:endCxn id="42" idx="2"/>
            </p:cNvCxnSpPr>
            <p:nvPr/>
          </p:nvCxnSpPr>
          <p:spPr>
            <a:xfrm>
              <a:off x="5896834" y="6373047"/>
              <a:ext cx="4578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0" idx="4"/>
              <a:endCxn id="42" idx="0"/>
            </p:cNvCxnSpPr>
            <p:nvPr/>
          </p:nvCxnSpPr>
          <p:spPr>
            <a:xfrm>
              <a:off x="6749943" y="5129293"/>
              <a:ext cx="0" cy="1010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2" idx="6"/>
              <a:endCxn id="44" idx="2"/>
            </p:cNvCxnSpPr>
            <p:nvPr/>
          </p:nvCxnSpPr>
          <p:spPr>
            <a:xfrm>
              <a:off x="7145234" y="6373047"/>
              <a:ext cx="5809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Sorting: Algorithm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queue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Algorithm: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the in-degrees of all nodes. (</a:t>
                </a:r>
                <a:r>
                  <a:rPr lang="en-US" b="1" dirty="0">
                    <a:solidFill>
                      <a:srgbClr val="FF0000"/>
                    </a:solidFill>
                  </a:rPr>
                  <a:t>in-degree</a:t>
                </a:r>
                <a:r>
                  <a:rPr lang="en-US" dirty="0"/>
                  <a:t>: number of </a:t>
                </a:r>
                <a:r>
                  <a:rPr lang="en-US" b="1" dirty="0">
                    <a:solidFill>
                      <a:srgbClr val="FF0000"/>
                    </a:solidFill>
                  </a:rPr>
                  <a:t>incoming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edges of a </a:t>
                </a:r>
                <a:r>
                  <a:rPr lang="en-US" dirty="0" smtClean="0"/>
                  <a:t>node.)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b="1" dirty="0" err="1" smtClean="0">
                    <a:solidFill>
                      <a:srgbClr val="0000FF"/>
                    </a:solidFill>
                  </a:rPr>
                  <a:t>Enqueue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all </a:t>
                </a:r>
                <a:r>
                  <a:rPr lang="en-US" dirty="0" smtClean="0"/>
                  <a:t>in-degree </a:t>
                </a:r>
                <a:r>
                  <a:rPr lang="en-US" dirty="0"/>
                  <a:t>0 nodes into a </a:t>
                </a:r>
                <a:r>
                  <a:rPr lang="en-US" dirty="0" smtClean="0"/>
                  <a:t>queue.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While queue is not empty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b="1" dirty="0" err="1" smtClean="0">
                    <a:solidFill>
                      <a:srgbClr val="0000FF"/>
                    </a:solidFill>
                  </a:rPr>
                  <a:t>Dequeue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 from the queue and visit it.</a:t>
                </a:r>
                <a:endParaRPr lang="en-US" sz="2400" dirty="0"/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 smtClean="0"/>
                  <a:t>Decrement in-degrees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’s neighbors</a:t>
                </a:r>
                <a:r>
                  <a:rPr lang="en-US" sz="2400" dirty="0"/>
                  <a:t>.</a:t>
                </a:r>
              </a:p>
              <a:p>
                <a:pPr marL="1051560" lvl="2" indent="-457200">
                  <a:buFont typeface="+mj-lt"/>
                  <a:buAutoNum type="arabicPeriod"/>
                </a:pPr>
                <a:r>
                  <a:rPr lang="en-US" sz="2400" dirty="0" smtClean="0"/>
                  <a:t>If </a:t>
                </a:r>
                <a:r>
                  <a:rPr lang="en-US" sz="2400" dirty="0"/>
                  <a:t>any </a:t>
                </a:r>
                <a:r>
                  <a:rPr lang="en-US" sz="2400" dirty="0" smtClean="0"/>
                  <a:t>neighbor’s in-degree becomes 0</a:t>
                </a:r>
                <a:r>
                  <a:rPr lang="en-US" sz="2400" dirty="0"/>
                  <a:t>, </a:t>
                </a:r>
                <a:r>
                  <a:rPr lang="en-US" sz="2400" b="1" dirty="0" err="1" smtClean="0">
                    <a:solidFill>
                      <a:srgbClr val="0000FF"/>
                    </a:solidFill>
                  </a:rPr>
                  <a:t>enqueue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/>
                  <a:t>it into the queue.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05175" y="3463523"/>
            <a:ext cx="211557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Enqueue</a:t>
            </a:r>
            <a:r>
              <a:rPr lang="en-US" sz="2400" dirty="0" smtClean="0"/>
              <a:t> A and G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984934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87730" y="4419934"/>
            <a:ext cx="781210" cy="959786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96464"/>
                </a:solidFill>
              </a:rPr>
              <a:t>Topological </a:t>
            </a:r>
            <a:r>
              <a:rPr lang="en-US" dirty="0" smtClean="0">
                <a:solidFill>
                  <a:srgbClr val="696464"/>
                </a:solidFill>
              </a:rPr>
              <a:t>Sorting Algorithm</a:t>
            </a:r>
            <a:br>
              <a:rPr lang="en-US" dirty="0" smtClean="0">
                <a:solidFill>
                  <a:srgbClr val="696464"/>
                </a:solidFill>
              </a:rPr>
            </a:br>
            <a:r>
              <a:rPr lang="en-US" sz="2700" dirty="0" smtClean="0">
                <a:solidFill>
                  <a:srgbClr val="696464"/>
                </a:solidFill>
              </a:rPr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869046" y="4450415"/>
          <a:ext cx="7029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8828" y="1600199"/>
            <a:ext cx="3774947" cy="2030944"/>
            <a:chOff x="2244853" y="3118713"/>
            <a:chExt cx="3774947" cy="2030944"/>
          </a:xfrm>
        </p:grpSpPr>
        <p:sp>
          <p:nvSpPr>
            <p:cNvPr id="6" name="Oval 5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</a:t>
              </a:r>
              <a:endParaRPr lang="en-US" baseline="-25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6"/>
              <a:endCxn id="7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9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10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7"/>
              <a:endCxn id="8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7"/>
              <a:endCxn id="9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858000" y="160019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Queue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7065591" y="2045281"/>
          <a:ext cx="62548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9899" y="3988749"/>
            <a:ext cx="15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In-degrees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5329535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Order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29" name="Content Placeholder 20"/>
          <p:cNvGraphicFramePr>
            <a:graphicFrameLocks/>
          </p:cNvGraphicFramePr>
          <p:nvPr>
            <p:extLst/>
          </p:nvPr>
        </p:nvGraphicFramePr>
        <p:xfrm>
          <a:off x="869046" y="5795665"/>
          <a:ext cx="70296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171775" y="3232691"/>
            <a:ext cx="41118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 A, visit A, and decrement </a:t>
            </a:r>
            <a:br>
              <a:rPr lang="en-US" sz="2400" dirty="0" smtClean="0"/>
            </a:br>
            <a:r>
              <a:rPr lang="en-US" sz="2400" dirty="0" smtClean="0"/>
              <a:t>in-degrees of A’s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8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34292</TotalTime>
  <Words>950</Words>
  <Application>Microsoft Office PowerPoint</Application>
  <PresentationFormat>On-screen Show (4:3)</PresentationFormat>
  <Paragraphs>509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Visio</vt:lpstr>
      <vt:lpstr>VE281 Data Structures and Algorithms</vt:lpstr>
      <vt:lpstr>Topological Sorting</vt:lpstr>
      <vt:lpstr>Which Graph Has Topological Sorting?</vt:lpstr>
      <vt:lpstr>Topological Sorting</vt:lpstr>
      <vt:lpstr>Topological Sorting Applications</vt:lpstr>
      <vt:lpstr>Topological Sorting Applications</vt:lpstr>
      <vt:lpstr>Topological Sorting: Algorithm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Example</vt:lpstr>
      <vt:lpstr>Topological Sorting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2629</cp:revision>
  <dcterms:created xsi:type="dcterms:W3CDTF">2008-09-02T17:19:50Z</dcterms:created>
  <dcterms:modified xsi:type="dcterms:W3CDTF">2018-11-27T10:28:55Z</dcterms:modified>
</cp:coreProperties>
</file>