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33"/>
  </p:notesMasterIdLst>
  <p:handoutMasterIdLst>
    <p:handoutMasterId r:id="rId34"/>
  </p:handoutMasterIdLst>
  <p:sldIdLst>
    <p:sldId id="256" r:id="rId2"/>
    <p:sldId id="814" r:id="rId3"/>
    <p:sldId id="762" r:id="rId4"/>
    <p:sldId id="763" r:id="rId5"/>
    <p:sldId id="764" r:id="rId6"/>
    <p:sldId id="765" r:id="rId7"/>
    <p:sldId id="766" r:id="rId8"/>
    <p:sldId id="852" r:id="rId9"/>
    <p:sldId id="768" r:id="rId10"/>
    <p:sldId id="769" r:id="rId11"/>
    <p:sldId id="770" r:id="rId12"/>
    <p:sldId id="771" r:id="rId13"/>
    <p:sldId id="772" r:id="rId14"/>
    <p:sldId id="774" r:id="rId15"/>
    <p:sldId id="775" r:id="rId16"/>
    <p:sldId id="776" r:id="rId17"/>
    <p:sldId id="777" r:id="rId18"/>
    <p:sldId id="778" r:id="rId19"/>
    <p:sldId id="779" r:id="rId20"/>
    <p:sldId id="780" r:id="rId21"/>
    <p:sldId id="781" r:id="rId22"/>
    <p:sldId id="782" r:id="rId23"/>
    <p:sldId id="783" r:id="rId24"/>
    <p:sldId id="784" r:id="rId25"/>
    <p:sldId id="785" r:id="rId26"/>
    <p:sldId id="809" r:id="rId27"/>
    <p:sldId id="839" r:id="rId28"/>
    <p:sldId id="840" r:id="rId29"/>
    <p:sldId id="841" r:id="rId30"/>
    <p:sldId id="854" r:id="rId31"/>
    <p:sldId id="84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9343" autoAdjust="0"/>
  </p:normalViewPr>
  <p:slideViewPr>
    <p:cSldViewPr>
      <p:cViewPr varScale="1">
        <p:scale>
          <a:sx n="81" d="100"/>
          <a:sy n="81" d="100"/>
        </p:scale>
        <p:origin x="1686"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11/28/2018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cost is proportional</a:t>
            </a:r>
            <a:r>
              <a:rPr lang="en-US" baseline="0" dirty="0" smtClean="0"/>
              <a:t> to the total length of the freeways. Assume once it is connected, it is fine.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104658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Circle</a:t>
            </a:r>
            <a:r>
              <a:rPr lang="en-US" baseline="0" dirty="0" smtClean="0"/>
              <a:t> out the set T and T’</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110379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ends the third iteration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28666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29305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Why the new</a:t>
            </a:r>
            <a:r>
              <a:rPr lang="en-US" altLang="zh-CN" baseline="0" dirty="0" smtClean="0"/>
              <a:t> graph is a tree? </a:t>
            </a:r>
            <a:r>
              <a:rPr lang="en-US" altLang="zh-CN" baseline="0" dirty="0" smtClean="0"/>
              <a:t>It </a:t>
            </a:r>
            <a:r>
              <a:rPr lang="en-US" altLang="zh-CN" baseline="0" dirty="0" smtClean="0"/>
              <a:t>is </a:t>
            </a:r>
            <a:r>
              <a:rPr lang="en-US" altLang="zh-CN" baseline="0" dirty="0" smtClean="0"/>
              <a:t>connected</a:t>
            </a:r>
            <a:r>
              <a:rPr lang="en-US" altLang="zh-CN" baseline="0" dirty="0" smtClean="0"/>
              <a:t>. </a:t>
            </a:r>
            <a:r>
              <a:rPr lang="en-US" altLang="zh-CN" baseline="0" dirty="0" smtClean="0"/>
              <a:t>(For </a:t>
            </a:r>
            <a:r>
              <a:rPr lang="en-US" altLang="zh-CN" baseline="0" dirty="0" smtClean="0"/>
              <a:t>original path which goes through f, now it changes and goes through e</a:t>
            </a:r>
            <a:r>
              <a:rPr lang="en-US" altLang="zh-CN" baseline="0" dirty="0" smtClean="0"/>
              <a:t>.) Original graph satisfies |V|=|E|+1. It also holds for the new graph.</a:t>
            </a:r>
            <a:endParaRPr lang="en-US" altLang="zh-CN"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03573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D(v): </a:t>
                </a:r>
                <a:r>
                  <a:rPr lang="en-US" altLang="zh-CN" b="1" dirty="0" smtClean="0">
                    <a:solidFill>
                      <a:srgbClr val="C00000"/>
                    </a:solidFill>
                  </a:rPr>
                  <a:t>smallest weight </a:t>
                </a:r>
                <a:r>
                  <a:rPr lang="en-US" altLang="zh-CN" dirty="0" smtClean="0"/>
                  <a:t>over all edges that connect </a:t>
                </a:r>
                <a14:m>
                  <m:oMath xmlns:m="http://schemas.openxmlformats.org/officeDocument/2006/math">
                    <m:r>
                      <a:rPr lang="en-US" altLang="zh-CN" i="1" dirty="0" smtClean="0">
                        <a:latin typeface="Cambria Math"/>
                      </a:rPr>
                      <m:t>𝑣</m:t>
                    </m:r>
                  </m:oMath>
                </a14:m>
                <a:r>
                  <a:rPr lang="en-US" altLang="zh-CN" dirty="0" smtClean="0"/>
                  <a:t> to a node in </a:t>
                </a:r>
                <a14:m>
                  <m:oMath xmlns:m="http://schemas.openxmlformats.org/officeDocument/2006/math">
                    <m:r>
                      <a:rPr lang="en-US" altLang="zh-CN" i="1" dirty="0" smtClean="0">
                        <a:latin typeface="Cambria Math"/>
                      </a:rPr>
                      <m:t>𝑇</m:t>
                    </m:r>
                  </m:oMath>
                </a14:m>
                <a:endParaRPr lang="en-US" dirty="0" smtClean="0"/>
              </a:p>
              <a:p>
                <a:endParaRPr lang="en-US" dirty="0" smtClean="0"/>
              </a:p>
              <a:p>
                <a:r>
                  <a:rPr lang="en-US" dirty="0" smtClean="0"/>
                  <a:t>Steps</a:t>
                </a:r>
                <a:r>
                  <a:rPr lang="en-US" baseline="0" dirty="0" smtClean="0"/>
                  <a:t> 1 and 2 are O(V)</a:t>
                </a:r>
                <a:endParaRPr lang="en-US" dirty="0" smtClean="0"/>
              </a:p>
              <a:p>
                <a:endParaRPr lang="en-US" dirty="0" smtClean="0"/>
              </a:p>
              <a:p>
                <a:r>
                  <a:rPr lang="en-US" dirty="0" smtClean="0"/>
                  <a:t>The dominant part is the while</a:t>
                </a:r>
                <a:r>
                  <a:rPr lang="en-US" baseline="0" dirty="0" smtClean="0"/>
                  <a:t> loop, which happens V times</a:t>
                </a:r>
                <a:endParaRPr lang="en-US" dirty="0"/>
              </a:p>
            </p:txBody>
          </p:sp>
        </mc:Choice>
        <mc:Fallback xmlns="">
          <p:sp>
            <p:nvSpPr>
              <p:cNvPr id="3" name="Notes Placeholder 2"/>
              <p:cNvSpPr>
                <a:spLocks noGrp="1"/>
              </p:cNvSpPr>
              <p:nvPr>
                <p:ph type="body" idx="1"/>
              </p:nvPr>
            </p:nvSpPr>
            <p:spPr/>
            <p:txBody>
              <a:bodyPr/>
              <a:lstStyle/>
              <a:p>
                <a:r>
                  <a:rPr lang="en-US" dirty="0" smtClean="0"/>
                  <a:t>D(v): </a:t>
                </a:r>
                <a:r>
                  <a:rPr lang="en-US" altLang="zh-CN" b="1" dirty="0" smtClean="0">
                    <a:solidFill>
                      <a:srgbClr val="C00000"/>
                    </a:solidFill>
                  </a:rPr>
                  <a:t>smallest weight </a:t>
                </a:r>
                <a:r>
                  <a:rPr lang="en-US" altLang="zh-CN" dirty="0" smtClean="0"/>
                  <a:t>over all edges that connect </a:t>
                </a:r>
                <a:r>
                  <a:rPr lang="en-US" altLang="zh-CN" i="0" dirty="0" smtClean="0">
                    <a:latin typeface="Cambria Math"/>
                  </a:rPr>
                  <a:t>𝑣</a:t>
                </a:r>
                <a:r>
                  <a:rPr lang="en-US" altLang="zh-CN" dirty="0" smtClean="0"/>
                  <a:t> to a node in </a:t>
                </a:r>
                <a:r>
                  <a:rPr lang="en-US" altLang="zh-CN" i="0" dirty="0" smtClean="0">
                    <a:latin typeface="Cambria Math"/>
                  </a:rPr>
                  <a:t>𝑇</a:t>
                </a:r>
                <a:endParaRPr lang="en-US" dirty="0" smtClean="0"/>
              </a:p>
              <a:p>
                <a:endParaRPr lang="en-US" dirty="0" smtClean="0"/>
              </a:p>
              <a:p>
                <a:r>
                  <a:rPr lang="en-US" dirty="0" smtClean="0"/>
                  <a:t>Steps</a:t>
                </a:r>
                <a:r>
                  <a:rPr lang="en-US" baseline="0" dirty="0" smtClean="0"/>
                  <a:t> </a:t>
                </a:r>
                <a:r>
                  <a:rPr lang="en-US" baseline="0" dirty="0" smtClean="0"/>
                  <a:t>1 and 2 are O(V)</a:t>
                </a:r>
                <a:endParaRPr lang="en-US" dirty="0" smtClean="0"/>
              </a:p>
              <a:p>
                <a:endParaRPr lang="en-US" dirty="0" smtClean="0"/>
              </a:p>
              <a:p>
                <a:r>
                  <a:rPr lang="en-US" dirty="0" smtClean="0"/>
                  <a:t>The dominant part is the while</a:t>
                </a:r>
                <a:r>
                  <a:rPr lang="en-US" baseline="0" dirty="0" smtClean="0"/>
                  <a:t> loop, which happens V times</a:t>
                </a:r>
                <a:endParaRPr lang="en-US" dirty="0"/>
              </a:p>
            </p:txBody>
          </p:sp>
        </mc:Fallback>
      </mc:AlternateContent>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93726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Indeed, for</a:t>
            </a:r>
            <a:r>
              <a:rPr lang="en-US" baseline="0" dirty="0" smtClean="0"/>
              <a:t> using linear scan to find the smallest D(v), it is V+(V-1)+...+1 = O(V^2)</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298426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t>
            </a:r>
            <a:r>
              <a:rPr lang="en-US" dirty="0" smtClean="0"/>
              <a:t>percolate </a:t>
            </a:r>
            <a:r>
              <a:rPr lang="en-US" b="1" u="sng" dirty="0" smtClean="0"/>
              <a:t>up</a:t>
            </a:r>
            <a:r>
              <a:rPr lang="en-US" dirty="0" smtClean="0"/>
              <a:t>? Because</a:t>
            </a:r>
            <a:r>
              <a:rPr lang="en-US" baseline="0" dirty="0" smtClean="0"/>
              <a:t> we decrease D(v) if it is updated.</a:t>
            </a:r>
          </a:p>
          <a:p>
            <a:r>
              <a:rPr lang="en-US" baseline="0" dirty="0" smtClean="0"/>
              <a:t>Can we write the final expression as O(|E| log |V|)?</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21312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30485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We only need to focus on D(v) and the corresponding edge for each node in T’, although each node in T’ may have more than one edge connecting to nodes in 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386634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174916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talk</a:t>
            </a:r>
            <a:r>
              <a:rPr lang="en-US" baseline="0" dirty="0" smtClean="0"/>
              <a:t> about the algorithm, we would like to mention that we need a additional entry with each node: P(v). It keeps the other end of the edge we have picked.</a:t>
            </a:r>
          </a:p>
          <a:p>
            <a:endParaRPr lang="en-US" baseline="0" dirty="0" smtClean="0"/>
          </a:p>
          <a:p>
            <a:r>
              <a:rPr lang="en-US" baseline="0" dirty="0" smtClean="0"/>
              <a:t>In the first iteration of the while loop, we will choose v = 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07141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Circle</a:t>
            </a:r>
            <a:r>
              <a:rPr lang="en-US" baseline="0" dirty="0" smtClean="0"/>
              <a:t> out the set T and 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314667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Circle</a:t>
            </a:r>
            <a:r>
              <a:rPr lang="en-US" baseline="0" dirty="0" smtClean="0"/>
              <a:t> out the set T and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ends the first iteration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66032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Circle</a:t>
            </a:r>
            <a:r>
              <a:rPr lang="en-US" baseline="0" dirty="0" smtClean="0"/>
              <a:t> out the set T and T’</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353451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Circle</a:t>
            </a:r>
            <a:r>
              <a:rPr lang="en-US" baseline="0" dirty="0" smtClean="0"/>
              <a:t> out the set T and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ends the second iteration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4281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11/28/2018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11/28/2018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11/28/2018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11/28/2018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png"/><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200400"/>
          </a:xfrm>
        </p:spPr>
        <p:txBody>
          <a:bodyPr>
            <a:normAutofit/>
          </a:bodyPr>
          <a:lstStyle/>
          <a:p>
            <a:r>
              <a:rPr lang="en-US" b="1" dirty="0" smtClean="0">
                <a:solidFill>
                  <a:schemeClr val="tx1"/>
                </a:solidFill>
              </a:rPr>
              <a:t>Minimum Spanning </a:t>
            </a:r>
            <a:r>
              <a:rPr lang="en-US" b="1" dirty="0" smtClean="0">
                <a:solidFill>
                  <a:schemeClr val="tx1"/>
                </a:solidFill>
              </a:rPr>
              <a:t>Tree</a:t>
            </a:r>
          </a:p>
          <a:p>
            <a:pPr algn="l"/>
            <a:r>
              <a:rPr lang="en-US" b="1" dirty="0" smtClean="0"/>
              <a:t>Learning Objectives:</a:t>
            </a:r>
          </a:p>
          <a:p>
            <a:pPr marL="457200" indent="-457200" algn="l">
              <a:buFont typeface="Arial" panose="020B0604020202020204" pitchFamily="34" charset="0"/>
              <a:buChar char="•"/>
            </a:pPr>
            <a:r>
              <a:rPr lang="en-US" dirty="0" smtClean="0"/>
              <a:t>Know what a minimum spanning tree (MST) is</a:t>
            </a:r>
          </a:p>
          <a:p>
            <a:pPr marL="457200" indent="-457200" algn="l">
              <a:buFont typeface="Arial" panose="020B0604020202020204" pitchFamily="34" charset="0"/>
              <a:buChar char="•"/>
            </a:pPr>
            <a:r>
              <a:rPr lang="en-US" dirty="0" smtClean="0"/>
              <a:t>Know the Prim’s algorithm for finding the MST</a:t>
            </a:r>
          </a:p>
          <a:p>
            <a:pPr marL="457200" indent="-457200" algn="l">
              <a:buFont typeface="Arial" panose="020B0604020202020204" pitchFamily="34" charset="0"/>
              <a:buChar char="•"/>
            </a:pPr>
            <a:r>
              <a:rPr lang="en-US" dirty="0" smtClean="0"/>
              <a:t>Know how the various choices of the supporting data structures affect the runtime of the Prim’s algorithm</a:t>
            </a:r>
            <a:endParaRPr lang="en-US" dirty="0"/>
          </a:p>
        </p:txBody>
      </p:sp>
      <p:sp>
        <p:nvSpPr>
          <p:cNvPr id="2" name="Title 1"/>
          <p:cNvSpPr>
            <a:spLocks noGrp="1"/>
          </p:cNvSpPr>
          <p:nvPr>
            <p:ph type="ctrTitle"/>
          </p:nvPr>
        </p:nvSpPr>
        <p:spPr/>
        <p:txBody>
          <a:bodyPr>
            <a:normAutofit/>
          </a:bodyPr>
          <a:lstStyle/>
          <a:p>
            <a:r>
              <a:rPr dirty="0" smtClean="0"/>
              <a:t>VE281</a:t>
            </a:r>
            <a:br>
              <a:rPr dirty="0" smtClean="0"/>
            </a:br>
            <a:r>
              <a:rPr sz="2200" dirty="0" smtClean="0"/>
              <a:t>Data Structures and Algorithms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t>
            </a:r>
            <a:r>
              <a:rPr lang="en-US" dirty="0" smtClean="0"/>
              <a:t>Algorithm</a:t>
            </a:r>
            <a:br>
              <a:rPr lang="en-US" dirty="0" smtClean="0"/>
            </a:br>
            <a:r>
              <a:rPr lang="en-US" sz="2700" dirty="0" smtClean="0"/>
              <a:t>Basic Version</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514350" indent="-514350">
                  <a:buFont typeface="+mj-lt"/>
                  <a:buAutoNum type="arabicPeriod"/>
                </a:pPr>
                <a:r>
                  <a:rPr lang="en-US" dirty="0" smtClean="0"/>
                  <a:t>Arbitrarily pick one node </a:t>
                </a:r>
                <a14:m>
                  <m:oMath xmlns:m="http://schemas.openxmlformats.org/officeDocument/2006/math">
                    <m:r>
                      <a:rPr lang="en-US" i="1" dirty="0" smtClean="0">
                        <a:latin typeface="Cambria Math"/>
                      </a:rPr>
                      <m:t>𝑠</m:t>
                    </m:r>
                  </m:oMath>
                </a14:m>
                <a:r>
                  <a:rPr lang="en-US" dirty="0" smtClean="0"/>
                  <a:t>; set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𝑠</m:t>
                    </m:r>
                    <m:r>
                      <a:rPr lang="en-US" i="1" dirty="0" smtClean="0">
                        <a:latin typeface="Cambria Math"/>
                      </a:rPr>
                      <m:t>} </m:t>
                    </m:r>
                  </m:oMath>
                </a14:m>
                <a:r>
                  <a:rPr lang="en-US" dirty="0" smtClean="0"/>
                  <a:t>and </a:t>
                </a:r>
                <a:br>
                  <a:rPr lang="en-US" dirty="0" smtClean="0"/>
                </a:br>
                <a14:m>
                  <m:oMath xmlns:m="http://schemas.openxmlformats.org/officeDocument/2006/math">
                    <m:r>
                      <a:rPr lang="en-US" i="1" dirty="0" smtClean="0">
                        <a:latin typeface="Cambria Math"/>
                      </a:rPr>
                      <m:t>𝑇</m:t>
                    </m:r>
                    <m:r>
                      <a:rPr lang="en-US" b="0" i="1" dirty="0" smtClean="0">
                        <a:latin typeface="Cambria Math"/>
                      </a:rPr>
                      <m:t>′</m:t>
                    </m:r>
                    <m:r>
                      <a:rPr lang="en-US" i="1" dirty="0" smtClean="0">
                        <a:latin typeface="Cambria Math"/>
                      </a:rPr>
                      <m:t>=</m:t>
                    </m:r>
                    <m:r>
                      <a:rPr lang="en-US" i="1" dirty="0" smtClean="0">
                        <a:latin typeface="Cambria Math"/>
                      </a:rPr>
                      <m:t>𝑉</m:t>
                    </m:r>
                    <m:r>
                      <a:rPr lang="en-US" i="1" dirty="0" smtClean="0">
                        <a:latin typeface="Cambria Math"/>
                      </a:rPr>
                      <m:t>−{</m:t>
                    </m:r>
                    <m:r>
                      <a:rPr lang="en-US" i="1" dirty="0" smtClean="0">
                        <a:latin typeface="Cambria Math"/>
                      </a:rPr>
                      <m:t>𝑠</m:t>
                    </m:r>
                    <m:r>
                      <a:rPr lang="en-US" i="1" dirty="0" smtClean="0">
                        <a:latin typeface="Cambria Math"/>
                      </a:rPr>
                      <m:t>}</m:t>
                    </m:r>
                  </m:oMath>
                </a14:m>
                <a:r>
                  <a:rPr lang="en-US" dirty="0" smtClean="0"/>
                  <a:t>.</a:t>
                </a:r>
                <a:endParaRPr lang="en-US" dirty="0"/>
              </a:p>
              <a:p>
                <a:pPr marL="514350" indent="-514350">
                  <a:buFont typeface="+mj-lt"/>
                  <a:buAutoNum type="arabicPeriod"/>
                </a:pPr>
                <a:r>
                  <a:rPr lang="en-US" dirty="0" smtClean="0"/>
                  <a:t>While </a:t>
                </a:r>
                <a14:m>
                  <m:oMath xmlns:m="http://schemas.openxmlformats.org/officeDocument/2006/math">
                    <m:r>
                      <a:rPr lang="en-US" b="0" i="1" smtClean="0">
                        <a:latin typeface="Cambria Math"/>
                      </a:rPr>
                      <m:t>𝑇</m:t>
                    </m:r>
                    <m:r>
                      <a:rPr lang="en-US" b="0" i="1" smtClean="0">
                        <a:latin typeface="Cambria Math"/>
                      </a:rPr>
                      <m:t>′≠∅</m:t>
                    </m:r>
                  </m:oMath>
                </a14:m>
                <a:endParaRPr lang="en-US" b="0" dirty="0" smtClean="0"/>
              </a:p>
              <a:p>
                <a:pPr lvl="1"/>
                <a:r>
                  <a:rPr lang="en-US" dirty="0" smtClean="0"/>
                  <a:t>Select an edge with the </a:t>
                </a:r>
                <a:r>
                  <a:rPr lang="en-US" b="1" dirty="0" smtClean="0">
                    <a:solidFill>
                      <a:srgbClr val="0000FF"/>
                    </a:solidFill>
                  </a:rPr>
                  <a:t>smallest weight</a:t>
                </a:r>
                <a:r>
                  <a:rPr lang="en-US" dirty="0" smtClean="0"/>
                  <a:t> that connects between a node in </a:t>
                </a:r>
                <a14:m>
                  <m:oMath xmlns:m="http://schemas.openxmlformats.org/officeDocument/2006/math">
                    <m:r>
                      <a:rPr lang="en-US" i="1" dirty="0" smtClean="0">
                        <a:latin typeface="Cambria Math"/>
                      </a:rPr>
                      <m:t>𝑇</m:t>
                    </m:r>
                  </m:oMath>
                </a14:m>
                <a:r>
                  <a:rPr lang="en-US" dirty="0" smtClean="0"/>
                  <a:t> and a node in </a:t>
                </a:r>
                <a14:m>
                  <m:oMath xmlns:m="http://schemas.openxmlformats.org/officeDocument/2006/math">
                    <m:r>
                      <a:rPr lang="en-US" i="1" dirty="0" smtClean="0">
                        <a:latin typeface="Cambria Math"/>
                      </a:rPr>
                      <m:t>𝑇</m:t>
                    </m:r>
                    <m:r>
                      <a:rPr lang="en-US" b="0" i="1" dirty="0" smtClean="0">
                        <a:latin typeface="Cambria Math"/>
                      </a:rPr>
                      <m:t>′</m:t>
                    </m:r>
                  </m:oMath>
                </a14:m>
                <a:r>
                  <a:rPr lang="en-US" dirty="0" smtClean="0"/>
                  <a:t>. Suppose the edge connects with node </a:t>
                </a:r>
                <a14:m>
                  <m:oMath xmlns:m="http://schemas.openxmlformats.org/officeDocument/2006/math">
                    <m:r>
                      <a:rPr lang="en-US" i="1" dirty="0" smtClean="0">
                        <a:latin typeface="Cambria Math"/>
                      </a:rPr>
                      <m:t>𝑣</m:t>
                    </m:r>
                  </m:oMath>
                </a14:m>
                <a:r>
                  <a:rPr lang="en-US" dirty="0" smtClean="0"/>
                  <a:t> in </a:t>
                </a:r>
                <a14:m>
                  <m:oMath xmlns:m="http://schemas.openxmlformats.org/officeDocument/2006/math">
                    <m:r>
                      <a:rPr lang="en-US" i="1" dirty="0" smtClean="0">
                        <a:latin typeface="Cambria Math"/>
                      </a:rPr>
                      <m:t>𝑇</m:t>
                    </m:r>
                    <m:r>
                      <a:rPr lang="en-US" b="0" i="1" dirty="0" smtClean="0">
                        <a:latin typeface="Cambria Math"/>
                      </a:rPr>
                      <m:t>′</m:t>
                    </m:r>
                  </m:oMath>
                </a14:m>
                <a:r>
                  <a:rPr lang="en-US" dirty="0" smtClean="0"/>
                  <a:t>. Move </a:t>
                </a:r>
                <a14:m>
                  <m:oMath xmlns:m="http://schemas.openxmlformats.org/officeDocument/2006/math">
                    <m:r>
                      <a:rPr lang="en-US" i="1" dirty="0" smtClean="0">
                        <a:latin typeface="Cambria Math"/>
                      </a:rPr>
                      <m:t>𝑣</m:t>
                    </m:r>
                  </m:oMath>
                </a14:m>
                <a:r>
                  <a:rPr lang="en-US" dirty="0" smtClean="0"/>
                  <a:t> from </a:t>
                </a:r>
                <a14:m>
                  <m:oMath xmlns:m="http://schemas.openxmlformats.org/officeDocument/2006/math">
                    <m:r>
                      <a:rPr lang="en-US" i="1" dirty="0" smtClean="0">
                        <a:latin typeface="Cambria Math"/>
                      </a:rPr>
                      <m:t>𝑇</m:t>
                    </m:r>
                    <m:r>
                      <a:rPr lang="en-US" b="0" i="1" dirty="0" smtClean="0">
                        <a:latin typeface="Cambria Math"/>
                      </a:rPr>
                      <m:t>′</m:t>
                    </m:r>
                  </m:oMath>
                </a14:m>
                <a:r>
                  <a:rPr lang="en-US" dirty="0" smtClean="0"/>
                  <a:t> to </a:t>
                </a:r>
                <a14:m>
                  <m:oMath xmlns:m="http://schemas.openxmlformats.org/officeDocument/2006/math">
                    <m:r>
                      <a:rPr lang="en-US" i="1" dirty="0" smtClean="0">
                        <a:latin typeface="Cambria Math"/>
                      </a:rPr>
                      <m:t>𝑇</m:t>
                    </m:r>
                  </m:oMath>
                </a14:m>
                <a:r>
                  <a:rPr lang="en-US" dirty="0" smtClean="0"/>
                  <a:t>.</a:t>
                </a:r>
                <a:endParaRPr lang="en-US" b="0"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933"/>
                </a:stretch>
              </a:blipFill>
            </p:spPr>
            <p:txBody>
              <a:bodyPr/>
              <a:lstStyle/>
              <a:p>
                <a:r>
                  <a:rPr lang="en-US">
                    <a:noFill/>
                  </a:rPr>
                  <a:t> </a:t>
                </a:r>
              </a:p>
            </p:txBody>
          </p:sp>
        </mc:Fallback>
      </mc:AlternateContent>
      <p:grpSp>
        <p:nvGrpSpPr>
          <p:cNvPr id="7" name="Group 6"/>
          <p:cNvGrpSpPr/>
          <p:nvPr/>
        </p:nvGrpSpPr>
        <p:grpSpPr>
          <a:xfrm>
            <a:off x="2667000" y="4415135"/>
            <a:ext cx="4572000" cy="1528465"/>
            <a:chOff x="2663483" y="4401079"/>
            <a:chExt cx="4572000" cy="1528465"/>
          </a:xfrm>
        </p:grpSpPr>
        <mc:AlternateContent xmlns:mc="http://schemas.openxmlformats.org/markup-compatibility/2006" xmlns:a14="http://schemas.microsoft.com/office/drawing/2010/main">
          <mc:Choice Requires="a14">
            <p:sp>
              <p:nvSpPr>
                <p:cNvPr id="5" name="Cloud 4"/>
                <p:cNvSpPr/>
                <p:nvPr/>
              </p:nvSpPr>
              <p:spPr>
                <a:xfrm>
                  <a:off x="2663483" y="4401079"/>
                  <a:ext cx="1752600" cy="1447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a:rPr>
                          <m:t>𝑇</m:t>
                        </m:r>
                      </m:oMath>
                    </m:oMathPara>
                  </a14:m>
                  <a:endParaRPr lang="en-US" sz="2400" dirty="0"/>
                </a:p>
              </p:txBody>
            </p:sp>
          </mc:Choice>
          <mc:Fallback xmlns="">
            <p:sp>
              <p:nvSpPr>
                <p:cNvPr id="5" name="Cloud 4"/>
                <p:cNvSpPr>
                  <a:spLocks noRot="1" noChangeAspect="1" noMove="1" noResize="1" noEditPoints="1" noAdjustHandles="1" noChangeArrowheads="1" noChangeShapeType="1" noTextEdit="1"/>
                </p:cNvSpPr>
                <p:nvPr/>
              </p:nvSpPr>
              <p:spPr>
                <a:xfrm>
                  <a:off x="2663483" y="4401079"/>
                  <a:ext cx="1752600" cy="1447800"/>
                </a:xfrm>
                <a:prstGeom prst="cloud">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loud 5"/>
                <p:cNvSpPr/>
                <p:nvPr/>
              </p:nvSpPr>
              <p:spPr>
                <a:xfrm>
                  <a:off x="5482883" y="4401079"/>
                  <a:ext cx="1752600" cy="14214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     </a:t>
                  </a:r>
                  <a14:m>
                    <m:oMath xmlns:m="http://schemas.openxmlformats.org/officeDocument/2006/math">
                      <m:r>
                        <a:rPr lang="en-US" sz="2400" i="1" dirty="0" smtClean="0">
                          <a:latin typeface="Cambria Math"/>
                        </a:rPr>
                        <m:t>𝑇</m:t>
                      </m:r>
                      <m:r>
                        <a:rPr lang="en-US" sz="2400" b="0" i="1" dirty="0" smtClean="0">
                          <a:latin typeface="Cambria Math"/>
                        </a:rPr>
                        <m:t>′</m:t>
                      </m:r>
                    </m:oMath>
                  </a14:m>
                  <a:endParaRPr lang="en-US" sz="2400" dirty="0"/>
                </a:p>
              </p:txBody>
            </p:sp>
          </mc:Choice>
          <mc:Fallback xmlns="">
            <p:sp>
              <p:nvSpPr>
                <p:cNvPr id="6" name="Cloud 5"/>
                <p:cNvSpPr>
                  <a:spLocks noRot="1" noChangeAspect="1" noMove="1" noResize="1" noEditPoints="1" noAdjustHandles="1" noChangeArrowheads="1" noChangeShapeType="1" noTextEdit="1"/>
                </p:cNvSpPr>
                <p:nvPr/>
              </p:nvSpPr>
              <p:spPr>
                <a:xfrm>
                  <a:off x="5482883" y="4401079"/>
                  <a:ext cx="1752600" cy="1421423"/>
                </a:xfrm>
                <a:prstGeom prst="cloud">
                  <a:avLst/>
                </a:prstGeom>
                <a:blipFill rotWithShape="1">
                  <a:blip r:embed="rId5"/>
                  <a:stretch>
                    <a:fillRect/>
                  </a:stretch>
                </a:blipFill>
              </p:spPr>
              <p:txBody>
                <a:bodyPr/>
                <a:lstStyle/>
                <a:p>
                  <a:r>
                    <a:rPr lang="en-US">
                      <a:noFill/>
                    </a:rPr>
                    <a:t> </a:t>
                  </a:r>
                </a:p>
              </p:txBody>
            </p:sp>
          </mc:Fallback>
        </mc:AlternateContent>
        <p:cxnSp>
          <p:nvCxnSpPr>
            <p:cNvPr id="8" name="Straight Connector 7"/>
            <p:cNvCxnSpPr/>
            <p:nvPr/>
          </p:nvCxnSpPr>
          <p:spPr>
            <a:xfrm>
              <a:off x="4035083" y="4700017"/>
              <a:ext cx="1752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7217" y="4406885"/>
              <a:ext cx="325730" cy="461665"/>
            </a:xfrm>
            <a:prstGeom prst="rect">
              <a:avLst/>
            </a:prstGeom>
            <a:noFill/>
          </p:spPr>
          <p:txBody>
            <a:bodyPr wrap="none" rtlCol="0">
              <a:spAutoFit/>
            </a:bodyPr>
            <a:lstStyle/>
            <a:p>
              <a:r>
                <a:rPr lang="en-US" sz="2400" dirty="0" smtClean="0"/>
                <a:t>5</a:t>
              </a:r>
              <a:endParaRPr lang="en-US" sz="2400" dirty="0"/>
            </a:p>
          </p:txBody>
        </p:sp>
        <p:cxnSp>
          <p:nvCxnSpPr>
            <p:cNvPr id="10" name="Straight Connector 9"/>
            <p:cNvCxnSpPr/>
            <p:nvPr/>
          </p:nvCxnSpPr>
          <p:spPr>
            <a:xfrm>
              <a:off x="4035083" y="5124979"/>
              <a:ext cx="1752600" cy="63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57970" y="4777614"/>
              <a:ext cx="325730" cy="461665"/>
            </a:xfrm>
            <a:prstGeom prst="rect">
              <a:avLst/>
            </a:prstGeom>
            <a:noFill/>
          </p:spPr>
          <p:txBody>
            <a:bodyPr wrap="none" rtlCol="0">
              <a:spAutoFit/>
            </a:bodyPr>
            <a:lstStyle/>
            <a:p>
              <a:r>
                <a:rPr lang="en-US" sz="2400" dirty="0" smtClean="0"/>
                <a:t>3</a:t>
              </a:r>
              <a:endParaRPr lang="en-US" sz="2400" dirty="0"/>
            </a:p>
          </p:txBody>
        </p:sp>
        <p:cxnSp>
          <p:nvCxnSpPr>
            <p:cNvPr id="13" name="Straight Connector 12"/>
            <p:cNvCxnSpPr/>
            <p:nvPr/>
          </p:nvCxnSpPr>
          <p:spPr>
            <a:xfrm>
              <a:off x="3844535" y="5467879"/>
              <a:ext cx="1943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45027" y="5467879"/>
              <a:ext cx="325730" cy="461665"/>
            </a:xfrm>
            <a:prstGeom prst="rect">
              <a:avLst/>
            </a:prstGeom>
            <a:noFill/>
          </p:spPr>
          <p:txBody>
            <a:bodyPr wrap="none" rtlCol="0">
              <a:spAutoFit/>
            </a:bodyPr>
            <a:lstStyle/>
            <a:p>
              <a:r>
                <a:rPr lang="en-US" sz="2400" dirty="0" smtClean="0"/>
                <a:t>7</a:t>
              </a:r>
              <a:endParaRPr lang="en-US" sz="2400" dirty="0"/>
            </a:p>
          </p:txBody>
        </p:sp>
        <p:sp>
          <p:nvSpPr>
            <p:cNvPr id="16" name="TextBox 15"/>
            <p:cNvSpPr txBox="1"/>
            <p:nvPr/>
          </p:nvSpPr>
          <p:spPr>
            <a:xfrm>
              <a:off x="4569887" y="5006214"/>
              <a:ext cx="492443" cy="461665"/>
            </a:xfrm>
            <a:prstGeom prst="rect">
              <a:avLst/>
            </a:prstGeom>
            <a:noFill/>
          </p:spPr>
          <p:txBody>
            <a:bodyPr wrap="none" rtlCol="0">
              <a:spAutoFit/>
            </a:bodyPr>
            <a:lstStyle/>
            <a:p>
              <a:r>
                <a:rPr lang="en-US" sz="2400" dirty="0" smtClean="0"/>
                <a:t>…</a:t>
              </a:r>
              <a:endParaRPr lang="en-US" sz="2400" dirty="0"/>
            </a:p>
          </p:txBody>
        </p:sp>
      </p:grpSp>
      <p:sp>
        <p:nvSpPr>
          <p:cNvPr id="17" name="Oval 16"/>
          <p:cNvSpPr/>
          <p:nvPr/>
        </p:nvSpPr>
        <p:spPr>
          <a:xfrm>
            <a:off x="4447602" y="4793024"/>
            <a:ext cx="517303" cy="370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Oval 17"/>
              <p:cNvSpPr/>
              <p:nvPr/>
            </p:nvSpPr>
            <p:spPr>
              <a:xfrm>
                <a:off x="5770589" y="4986176"/>
                <a:ext cx="431739" cy="43173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a:rPr>
                        <m:t>𝑣</m:t>
                      </m:r>
                    </m:oMath>
                  </m:oMathPara>
                </a14:m>
                <a:endParaRPr lang="en-US" sz="24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5770589" y="4986176"/>
                <a:ext cx="431739" cy="431739"/>
              </a:xfrm>
              <a:prstGeom prst="ellipse">
                <a:avLst/>
              </a:prstGeom>
              <a:blipFill rotWithShape="1">
                <a:blip r:embed="rId6"/>
                <a:stretch>
                  <a:fillRect/>
                </a:stretch>
              </a:blipFill>
              <a:ln w="28575">
                <a:solidFill>
                  <a:srgbClr val="0000FF"/>
                </a:solidFill>
              </a:ln>
            </p:spPr>
            <p:txBody>
              <a:bodyPr/>
              <a:lstStyle/>
              <a:p>
                <a:r>
                  <a:rPr lang="en-US">
                    <a:noFill/>
                  </a:rPr>
                  <a:t> </a:t>
                </a:r>
              </a:p>
            </p:txBody>
          </p:sp>
        </mc:Fallback>
      </mc:AlternateContent>
      <p:sp>
        <p:nvSpPr>
          <p:cNvPr id="11" name="Arc 10"/>
          <p:cNvSpPr/>
          <p:nvPr/>
        </p:nvSpPr>
        <p:spPr>
          <a:xfrm>
            <a:off x="3543300" y="4503552"/>
            <a:ext cx="2430519" cy="1244588"/>
          </a:xfrm>
          <a:prstGeom prst="arc">
            <a:avLst>
              <a:gd name="adj1" fmla="val 11399701"/>
              <a:gd name="adj2" fmla="val 21014526"/>
            </a:avLst>
          </a:prstGeom>
          <a:ln w="28575">
            <a:solidFill>
              <a:srgbClr val="0000FF"/>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50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the Smallest Edge and Node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smtClean="0"/>
                  <a:t>For each node </a:t>
                </a:r>
                <a14:m>
                  <m:oMath xmlns:m="http://schemas.openxmlformats.org/officeDocument/2006/math">
                    <m:r>
                      <a:rPr lang="en-US" b="0" i="1" smtClean="0">
                        <a:latin typeface="Cambria Math"/>
                        <a:ea typeface="Cambria Math"/>
                      </a:rPr>
                      <m:t>𝑣</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oMath>
                </a14:m>
                <a:r>
                  <a:rPr lang="en-US" dirty="0" smtClean="0"/>
                  <a:t>, keep a measure </a:t>
                </a:r>
                <a14:m>
                  <m:oMath xmlns:m="http://schemas.openxmlformats.org/officeDocument/2006/math">
                    <m:r>
                      <a:rPr lang="en-US" i="1" dirty="0" smtClean="0">
                        <a:latin typeface="Cambria Math"/>
                      </a:rPr>
                      <m:t>𝐷</m:t>
                    </m:r>
                    <m:r>
                      <a:rPr lang="en-US" b="0" i="1" dirty="0" smtClean="0">
                        <a:latin typeface="Cambria Math"/>
                      </a:rPr>
                      <m:t>(</m:t>
                    </m:r>
                    <m:r>
                      <a:rPr lang="en-US" b="0" i="1" dirty="0" smtClean="0">
                        <a:latin typeface="Cambria Math"/>
                      </a:rPr>
                      <m:t>𝑣</m:t>
                    </m:r>
                    <m:r>
                      <a:rPr lang="en-US" b="0" i="1" dirty="0" smtClean="0">
                        <a:latin typeface="Cambria Math"/>
                      </a:rPr>
                      <m:t>)</m:t>
                    </m:r>
                  </m:oMath>
                </a14:m>
                <a:r>
                  <a:rPr lang="en-US" dirty="0" smtClean="0"/>
                  <a:t>, storing the “</a:t>
                </a:r>
                <a:r>
                  <a:rPr lang="en-US" b="1" dirty="0" smtClean="0">
                    <a:solidFill>
                      <a:srgbClr val="C00000"/>
                    </a:solidFill>
                  </a:rPr>
                  <a:t>current</a:t>
                </a:r>
                <a:r>
                  <a:rPr lang="en-US" dirty="0" smtClean="0"/>
                  <a:t>” </a:t>
                </a:r>
                <a:r>
                  <a:rPr lang="en-US" b="1" dirty="0" smtClean="0">
                    <a:solidFill>
                      <a:srgbClr val="C00000"/>
                    </a:solidFill>
                  </a:rPr>
                  <a:t>smallest weight </a:t>
                </a:r>
                <a:r>
                  <a:rPr lang="en-US" dirty="0" smtClean="0"/>
                  <a:t>over all edges that connect </a:t>
                </a:r>
                <a14:m>
                  <m:oMath xmlns:m="http://schemas.openxmlformats.org/officeDocument/2006/math">
                    <m:r>
                      <a:rPr lang="en-US" i="1" dirty="0" smtClean="0">
                        <a:latin typeface="Cambria Math"/>
                      </a:rPr>
                      <m:t>𝑣</m:t>
                    </m:r>
                  </m:oMath>
                </a14:m>
                <a:r>
                  <a:rPr lang="en-US" dirty="0" smtClean="0"/>
                  <a:t> to a node in </a:t>
                </a:r>
                <a14:m>
                  <m:oMath xmlns:m="http://schemas.openxmlformats.org/officeDocument/2006/math">
                    <m:r>
                      <a:rPr lang="en-US" i="1" dirty="0" smtClean="0">
                        <a:latin typeface="Cambria Math"/>
                      </a:rPr>
                      <m:t>𝑇</m:t>
                    </m:r>
                  </m:oMath>
                </a14:m>
                <a:r>
                  <a:rPr lang="en-US" dirty="0" smtClean="0"/>
                  <a:t>.</a:t>
                </a:r>
              </a:p>
              <a:p>
                <a:pPr lvl="1"/>
                <a:r>
                  <a:rPr lang="en-US" dirty="0" smtClean="0"/>
                  <a:t>Will be updated later.</a:t>
                </a:r>
              </a:p>
              <a:p>
                <a:endParaRPr lang="en-US" dirty="0" smtClean="0"/>
              </a:p>
              <a:p>
                <a:r>
                  <a:rPr lang="en-US" dirty="0" smtClean="0"/>
                  <a:t>To choose the edge with the smallest weight that connects between a node in </a:t>
                </a:r>
                <a14:m>
                  <m:oMath xmlns:m="http://schemas.openxmlformats.org/officeDocument/2006/math">
                    <m:r>
                      <a:rPr lang="en-US" i="1" dirty="0" smtClean="0">
                        <a:latin typeface="Cambria Math"/>
                      </a:rPr>
                      <m:t>𝑇</m:t>
                    </m:r>
                  </m:oMath>
                </a14:m>
                <a:r>
                  <a:rPr lang="en-US" dirty="0" smtClean="0"/>
                  <a:t> and a node in </a:t>
                </a:r>
                <a14:m>
                  <m:oMath xmlns:m="http://schemas.openxmlformats.org/officeDocument/2006/math">
                    <m:r>
                      <a:rPr lang="en-US" b="0" i="1" smtClean="0">
                        <a:latin typeface="Cambria Math"/>
                      </a:rPr>
                      <m:t>𝑇</m:t>
                    </m:r>
                    <m:r>
                      <a:rPr lang="en-US" b="0" i="1" smtClean="0">
                        <a:latin typeface="Cambria Math"/>
                      </a:rPr>
                      <m:t>′</m:t>
                    </m:r>
                  </m:oMath>
                </a14:m>
                <a:r>
                  <a:rPr lang="en-US" dirty="0" smtClean="0"/>
                  <a:t>, we pick the node </a:t>
                </a:r>
                <a14:m>
                  <m:oMath xmlns:m="http://schemas.openxmlformats.org/officeDocument/2006/math">
                    <m:r>
                      <a:rPr lang="en-US" b="0" i="1" smtClean="0">
                        <a:latin typeface="Cambria Math"/>
                      </a:rPr>
                      <m:t>𝑣</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oMath>
                </a14:m>
                <a:r>
                  <a:rPr lang="en-US" dirty="0" smtClean="0"/>
                  <a:t> with </a:t>
                </a:r>
                <a:r>
                  <a:rPr lang="en-US" b="1" dirty="0" smtClean="0">
                    <a:solidFill>
                      <a:srgbClr val="C00000"/>
                    </a:solidFill>
                  </a:rPr>
                  <a:t>the smallest</a:t>
                </a:r>
                <a:r>
                  <a:rPr lang="en-US" dirty="0" smtClean="0"/>
                  <a:t> </a:t>
                </a:r>
                <a14:m>
                  <m:oMath xmlns:m="http://schemas.openxmlformats.org/officeDocument/2006/math">
                    <m:r>
                      <a:rPr lang="en-US" b="0" i="1" smtClean="0">
                        <a:latin typeface="Cambria Math"/>
                      </a:rPr>
                      <m:t>𝐷</m:t>
                    </m:r>
                    <m:r>
                      <a:rPr lang="en-US" b="0" i="1" smtClean="0">
                        <a:latin typeface="Cambria Math"/>
                      </a:rPr>
                      <m:t>(</m:t>
                    </m:r>
                    <m:r>
                      <a:rPr lang="en-US" b="0" i="1" smtClean="0">
                        <a:latin typeface="Cambria Math"/>
                      </a:rPr>
                      <m:t>𝑣</m:t>
                    </m:r>
                    <m:r>
                      <a:rPr lang="en-US" b="0" i="1" smtClean="0">
                        <a:latin typeface="Cambria Math"/>
                      </a:rPr>
                      <m:t>)</m:t>
                    </m:r>
                  </m:oMath>
                </a14:m>
                <a:r>
                  <a:rPr lang="en-US" dirty="0" smtClean="0"/>
                  <a:t>.</a:t>
                </a:r>
              </a:p>
              <a:p>
                <a:pPr lvl="1"/>
                <a:r>
                  <a:rPr lang="en-US" dirty="0" smtClean="0"/>
                  <a:t>If edge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smtClean="0"/>
                  <a:t> gives </a:t>
                </a:r>
                <a:r>
                  <a:rPr lang="en-US" b="1" dirty="0" smtClean="0">
                    <a:solidFill>
                      <a:srgbClr val="C00000"/>
                    </a:solidFill>
                  </a:rPr>
                  <a:t>the smallest</a:t>
                </a:r>
                <a:r>
                  <a:rPr lang="en-US" dirty="0" smtClean="0"/>
                  <a: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then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smtClean="0"/>
                  <a:t> is the edge with the smallest weight </a:t>
                </a:r>
                <a:r>
                  <a:rPr lang="en-US" b="1" dirty="0" smtClean="0">
                    <a:solidFill>
                      <a:srgbClr val="0070C0"/>
                    </a:solidFill>
                  </a:rPr>
                  <a:t>across</a:t>
                </a:r>
                <a:r>
                  <a:rPr lang="en-US" dirty="0" smtClean="0"/>
                  <a:t> set </a:t>
                </a:r>
                <a14:m>
                  <m:oMath xmlns:m="http://schemas.openxmlformats.org/officeDocument/2006/math">
                    <m:r>
                      <a:rPr lang="en-US" i="1" dirty="0" smtClean="0">
                        <a:latin typeface="Cambria Math"/>
                      </a:rPr>
                      <m:t>𝑇</m:t>
                    </m:r>
                  </m:oMath>
                </a14:m>
                <a:r>
                  <a:rPr lang="en-US" dirty="0" smtClean="0"/>
                  <a:t> and </a:t>
                </a:r>
                <a14:m>
                  <m:oMath xmlns:m="http://schemas.openxmlformats.org/officeDocument/2006/math">
                    <m:r>
                      <a:rPr lang="en-US" i="1" dirty="0" smtClean="0">
                        <a:latin typeface="Cambria Math"/>
                      </a:rPr>
                      <m:t>𝑇</m:t>
                    </m:r>
                    <m:r>
                      <a:rPr lang="en-US" i="1" dirty="0" smtClean="0">
                        <a:latin typeface="Cambria Math"/>
                      </a:rPr>
                      <m:t>’</m:t>
                    </m:r>
                  </m:oMath>
                </a14:m>
                <a:r>
                  <a:rPr lang="en-US" dirty="0" smtClean="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r="-2275"/>
                </a:stretch>
              </a:blipFill>
            </p:spPr>
            <p:txBody>
              <a:bodyPr/>
              <a:lstStyle/>
              <a:p>
                <a:r>
                  <a:rPr lang="en-US">
                    <a:noFill/>
                  </a:rPr>
                  <a:t> </a:t>
                </a:r>
              </a:p>
            </p:txBody>
          </p:sp>
        </mc:Fallback>
      </mc:AlternateContent>
    </p:spTree>
    <p:extLst>
      <p:ext uri="{BB962C8B-B14F-4D97-AF65-F5344CB8AC3E}">
        <p14:creationId xmlns:p14="http://schemas.microsoft.com/office/powerpoint/2010/main" val="4125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t>
            </a:r>
            <a:r>
              <a:rPr lang="en-US" i="1" dirty="0" smtClean="0"/>
              <a:t>v</a:t>
            </a:r>
            <a:r>
              <a:rPr lang="en-US" dirty="0" smtClean="0"/>
              <a:t>’s Neighbor</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If we move a node </a:t>
                </a:r>
                <a14:m>
                  <m:oMath xmlns:m="http://schemas.openxmlformats.org/officeDocument/2006/math">
                    <m:r>
                      <a:rPr lang="en-US" i="1">
                        <a:latin typeface="Cambria Math"/>
                      </a:rPr>
                      <m:t>𝑣</m:t>
                    </m:r>
                  </m:oMath>
                </a14:m>
                <a:r>
                  <a:rPr lang="en-US" dirty="0"/>
                  <a:t> from </a:t>
                </a:r>
                <a14:m>
                  <m:oMath xmlns:m="http://schemas.openxmlformats.org/officeDocument/2006/math">
                    <m:r>
                      <a:rPr lang="en-US" i="1">
                        <a:latin typeface="Cambria Math"/>
                      </a:rPr>
                      <m:t>𝑇</m:t>
                    </m:r>
                    <m:r>
                      <a:rPr lang="en-US" i="1">
                        <a:latin typeface="Cambria Math"/>
                      </a:rPr>
                      <m:t>′</m:t>
                    </m:r>
                  </m:oMath>
                </a14:m>
                <a:r>
                  <a:rPr lang="en-US" dirty="0"/>
                  <a:t> to </a:t>
                </a:r>
                <a14:m>
                  <m:oMath xmlns:m="http://schemas.openxmlformats.org/officeDocument/2006/math">
                    <m:r>
                      <a:rPr lang="en-US" i="1">
                        <a:latin typeface="Cambria Math"/>
                      </a:rPr>
                      <m:t>𝑇</m:t>
                    </m:r>
                  </m:oMath>
                </a14:m>
                <a:r>
                  <a:rPr lang="en-US" dirty="0"/>
                  <a:t>, then for each of </a:t>
                </a:r>
                <a14:m>
                  <m:oMath xmlns:m="http://schemas.openxmlformats.org/officeDocument/2006/math">
                    <m:r>
                      <a:rPr lang="en-US" i="1" dirty="0">
                        <a:latin typeface="Cambria Math"/>
                      </a:rPr>
                      <m:t>𝑣</m:t>
                    </m:r>
                  </m:oMath>
                </a14:m>
                <a:r>
                  <a:rPr lang="en-US" dirty="0"/>
                  <a:t>’s neighbor </a:t>
                </a:r>
                <a14:m>
                  <m:oMath xmlns:m="http://schemas.openxmlformats.org/officeDocument/2006/math">
                    <m:r>
                      <a:rPr lang="en-US" i="1" dirty="0">
                        <a:latin typeface="Cambria Math"/>
                      </a:rPr>
                      <m:t>𝑢</m:t>
                    </m:r>
                  </m:oMath>
                </a14:m>
                <a:r>
                  <a:rPr lang="en-US" dirty="0"/>
                  <a:t> that </a:t>
                </a:r>
                <a:r>
                  <a:rPr lang="en-US" dirty="0" smtClean="0"/>
                  <a:t>is </a:t>
                </a:r>
                <a:r>
                  <a:rPr lang="en-US" b="1" dirty="0" smtClean="0">
                    <a:solidFill>
                      <a:srgbClr val="C00000"/>
                    </a:solidFill>
                  </a:rPr>
                  <a:t>still</a:t>
                </a:r>
                <a:r>
                  <a:rPr lang="en-US" dirty="0" smtClean="0"/>
                  <a:t> </a:t>
                </a:r>
                <a:r>
                  <a:rPr lang="en-US" dirty="0"/>
                  <a:t>in </a:t>
                </a:r>
                <a14:m>
                  <m:oMath xmlns:m="http://schemas.openxmlformats.org/officeDocument/2006/math">
                    <m:r>
                      <a:rPr lang="en-US" i="1">
                        <a:latin typeface="Cambria Math"/>
                      </a:rPr>
                      <m:t>𝑇</m:t>
                    </m:r>
                    <m:r>
                      <a:rPr lang="en-US" i="1">
                        <a:latin typeface="Cambria Math"/>
                      </a:rPr>
                      <m:t>′</m:t>
                    </m:r>
                  </m:oMath>
                </a14:m>
                <a:r>
                  <a:rPr lang="en-US" dirty="0"/>
                  <a:t>, we update its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oMath>
                </a14:m>
                <a:r>
                  <a:rPr lang="en-US" dirty="0"/>
                  <a:t> as follows:</a:t>
                </a:r>
              </a:p>
              <a:p>
                <a:pPr lvl="1"/>
                <a:r>
                  <a:rPr lang="en-US" dirty="0"/>
                  <a:t>If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)&gt;</m:t>
                    </m:r>
                    <m:r>
                      <a:rPr lang="en-US" i="1" dirty="0">
                        <a:latin typeface="Cambria Math"/>
                      </a:rPr>
                      <m:t>𝑤</m:t>
                    </m:r>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 then let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r>
                      <a:rPr lang="en-US" i="1" dirty="0">
                        <a:latin typeface="Cambria Math"/>
                      </a:rPr>
                      <m:t>𝑤</m:t>
                    </m:r>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a:t>
                </a:r>
              </a:p>
              <a:p>
                <a:pPr lvl="1"/>
                <a:r>
                  <a:rPr lang="en-US" dirty="0"/>
                  <a:t>I.e., update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oMath>
                </a14:m>
                <a:r>
                  <a:rPr lang="en-US" dirty="0"/>
                  <a:t> if the weight of edge </a:t>
                </a:r>
                <a14:m>
                  <m:oMath xmlns:m="http://schemas.openxmlformats.org/officeDocument/2006/math">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 is smaller than the weight of any other edge that connects a node in </a:t>
                </a:r>
                <a14:m>
                  <m:oMath xmlns:m="http://schemas.openxmlformats.org/officeDocument/2006/math">
                    <m:r>
                      <a:rPr lang="en-US" i="1" dirty="0">
                        <a:latin typeface="Cambria Math"/>
                      </a:rPr>
                      <m:t>𝑇</m:t>
                    </m:r>
                  </m:oMath>
                </a14:m>
                <a:r>
                  <a:rPr lang="en-US" dirty="0"/>
                  <a:t> to </a:t>
                </a:r>
                <a14:m>
                  <m:oMath xmlns:m="http://schemas.openxmlformats.org/officeDocument/2006/math">
                    <m:r>
                      <a:rPr lang="en-US" i="1" dirty="0">
                        <a:latin typeface="Cambria Math"/>
                      </a:rPr>
                      <m:t>𝑢</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3155473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t>
            </a:r>
            <a:r>
              <a:rPr lang="en-US" dirty="0" smtClean="0"/>
              <a:t>Algorithm</a:t>
            </a:r>
            <a:br>
              <a:rPr lang="en-US" dirty="0" smtClean="0"/>
            </a:br>
            <a:r>
              <a:rPr lang="en-US" sz="2700" dirty="0" smtClean="0"/>
              <a:t>Full Version</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r>
                  <a:rPr lang="en-US" dirty="0" smtClean="0"/>
                  <a:t>We keep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for each node </a:t>
                </a:r>
                <a14:m>
                  <m:oMath xmlns:m="http://schemas.openxmlformats.org/officeDocument/2006/math">
                    <m:r>
                      <a:rPr lang="en-US" i="1" dirty="0" smtClean="0">
                        <a:latin typeface="Cambria Math"/>
                      </a:rPr>
                      <m:t>𝑣</m:t>
                    </m:r>
                  </m:oMath>
                </a14:m>
                <a:r>
                  <a:rPr lang="en-US" dirty="0" smtClean="0"/>
                  <a:t>: </a:t>
                </a:r>
                <a14:m>
                  <m:oMath xmlns:m="http://schemas.openxmlformats.org/officeDocument/2006/math">
                    <m:r>
                      <a:rPr lang="en-US" i="1" dirty="0" smtClean="0">
                        <a:latin typeface="Cambria Math"/>
                      </a:rPr>
                      <m:t>(</m:t>
                    </m:r>
                    <m:r>
                      <a:rPr lang="en-US" i="1" dirty="0" smtClean="0">
                        <a:latin typeface="Cambria Math"/>
                      </a:rPr>
                      <m:t>𝑃</m:t>
                    </m:r>
                    <m:r>
                      <a:rPr lang="en-US" i="1" dirty="0" smtClean="0">
                        <a:latin typeface="Cambria Math"/>
                      </a:rPr>
                      <m:t>(</m:t>
                    </m:r>
                    <m:r>
                      <a:rPr lang="en-US" i="1" dirty="0" smtClean="0">
                        <a:latin typeface="Cambria Math"/>
                      </a:rPr>
                      <m:t>𝑣</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is the edge chosen in the MST. </a:t>
                </a:r>
              </a:p>
              <a:p>
                <a:pPr marL="514350" indent="-514350">
                  <a:buFont typeface="+mj-lt"/>
                  <a:buAutoNum type="arabicPeriod"/>
                </a:pPr>
                <a:r>
                  <a:rPr lang="en-US" dirty="0" smtClean="0"/>
                  <a:t>Arbitrarily pick one node </a:t>
                </a:r>
                <a14:m>
                  <m:oMath xmlns:m="http://schemas.openxmlformats.org/officeDocument/2006/math">
                    <m:r>
                      <a:rPr lang="en-US" i="1" dirty="0">
                        <a:latin typeface="Cambria Math"/>
                      </a:rPr>
                      <m:t>𝑠</m:t>
                    </m:r>
                  </m:oMath>
                </a14:m>
                <a:r>
                  <a:rPr lang="en-US" dirty="0" smtClean="0"/>
                  <a:t>. Set </a:t>
                </a:r>
                <a14:m>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=0</m:t>
                    </m:r>
                  </m:oMath>
                </a14:m>
                <a:r>
                  <a:rPr lang="en-US" dirty="0" smtClean="0"/>
                  <a:t>. For any other node </a:t>
                </a:r>
                <a14:m>
                  <m:oMath xmlns:m="http://schemas.openxmlformats.org/officeDocument/2006/math">
                    <m:r>
                      <a:rPr lang="en-US" i="1" dirty="0" smtClean="0">
                        <a:latin typeface="Cambria Math"/>
                      </a:rPr>
                      <m:t>𝑣</m:t>
                    </m:r>
                  </m:oMath>
                </a14:m>
                <a:r>
                  <a:rPr lang="en-US" dirty="0" smtClean="0"/>
                  <a:t>, set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r>
                  <a:rPr lang="en-US" dirty="0" smtClean="0"/>
                  <a:t> as infinite and </a:t>
                </a:r>
                <a14:m>
                  <m:oMath xmlns:m="http://schemas.openxmlformats.org/officeDocument/2006/math">
                    <m:r>
                      <a:rPr lang="en-US" i="1" dirty="0">
                        <a:latin typeface="Cambria Math"/>
                      </a:rPr>
                      <m:t>𝑃</m:t>
                    </m:r>
                    <m:r>
                      <a:rPr lang="en-US" i="1" dirty="0">
                        <a:latin typeface="Cambria Math"/>
                      </a:rPr>
                      <m:t>(</m:t>
                    </m:r>
                    <m:r>
                      <a:rPr lang="en-US" i="1" dirty="0">
                        <a:latin typeface="Cambria Math"/>
                      </a:rPr>
                      <m:t>𝑣</m:t>
                    </m:r>
                    <m:r>
                      <a:rPr lang="en-US" i="1" dirty="0">
                        <a:latin typeface="Cambria Math"/>
                      </a:rPr>
                      <m:t>)</m:t>
                    </m:r>
                  </m:oMath>
                </a14:m>
                <a:r>
                  <a:rPr lang="en-US" dirty="0"/>
                  <a:t> </a:t>
                </a:r>
                <a:r>
                  <a:rPr lang="en-US" dirty="0" smtClean="0"/>
                  <a:t>as </a:t>
                </a:r>
                <a:r>
                  <a:rPr lang="en-US" dirty="0"/>
                  <a:t>unknown</a:t>
                </a:r>
                <a:r>
                  <a:rPr lang="en-US" dirty="0" smtClean="0"/>
                  <a:t>.</a:t>
                </a:r>
              </a:p>
              <a:p>
                <a:pPr marL="514350" indent="-514350">
                  <a:buFont typeface="+mj-lt"/>
                  <a:buAutoNum type="arabicPeriod"/>
                </a:pPr>
                <a:r>
                  <a:rPr lang="en-US" dirty="0" smtClean="0"/>
                  <a:t>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𝑇</m:t>
                        </m:r>
                      </m:e>
                      <m:sup>
                        <m:r>
                          <a:rPr lang="en-US" b="0" i="0" smtClean="0">
                            <a:latin typeface="Cambria Math"/>
                          </a:rPr>
                          <m:t>′</m:t>
                        </m:r>
                      </m:sup>
                    </m:sSup>
                    <m:r>
                      <a:rPr lang="en-US" b="0" i="0" smtClean="0">
                        <a:latin typeface="Cambria Math"/>
                      </a:rPr>
                      <m:t>=</m:t>
                    </m:r>
                    <m:r>
                      <a:rPr lang="en-US" b="0" i="1" smtClean="0">
                        <a:latin typeface="Cambria Math"/>
                      </a:rPr>
                      <m:t>𝑉</m:t>
                    </m:r>
                  </m:oMath>
                </a14:m>
                <a:r>
                  <a:rPr lang="en-US" i="1" dirty="0" smtClean="0"/>
                  <a:t>.</a:t>
                </a:r>
                <a:endParaRPr lang="en-US" i="1" dirty="0"/>
              </a:p>
              <a:p>
                <a:pPr marL="514350" indent="-514350">
                  <a:buFont typeface="+mj-lt"/>
                  <a:buAutoNum type="arabicPeriod"/>
                </a:pPr>
                <a:r>
                  <a:rPr lang="en-US" dirty="0"/>
                  <a:t>While </a:t>
                </a:r>
                <a14:m>
                  <m:oMath xmlns:m="http://schemas.openxmlformats.org/officeDocument/2006/math">
                    <m:r>
                      <a:rPr lang="en-US" i="1">
                        <a:latin typeface="Cambria Math"/>
                      </a:rPr>
                      <m:t>𝑇</m:t>
                    </m:r>
                    <m:r>
                      <a:rPr lang="en-US" i="1">
                        <a:latin typeface="Cambria Math"/>
                      </a:rPr>
                      <m:t>′≠∅</m:t>
                    </m:r>
                  </m:oMath>
                </a14:m>
                <a:endParaRPr lang="en-US" dirty="0" smtClean="0"/>
              </a:p>
              <a:p>
                <a:pPr marL="788670" lvl="1" indent="-514350">
                  <a:buFont typeface="+mj-lt"/>
                  <a:buAutoNum type="arabicPeriod"/>
                </a:pPr>
                <a:r>
                  <a:rPr lang="en-US" dirty="0"/>
                  <a:t>Choose node 𝑣 </a:t>
                </a:r>
                <a:r>
                  <a:rPr lang="en-US" dirty="0" smtClean="0"/>
                  <a:t>in </a:t>
                </a:r>
                <a14:m>
                  <m:oMath xmlns:m="http://schemas.openxmlformats.org/officeDocument/2006/math">
                    <m:r>
                      <a:rPr lang="en-US" b="0" i="1" smtClean="0">
                        <a:latin typeface="Cambria Math"/>
                      </a:rPr>
                      <m:t>𝑇</m:t>
                    </m:r>
                    <m:r>
                      <a:rPr lang="en-US" b="0" i="1" smtClean="0">
                        <a:latin typeface="Cambria Math"/>
                      </a:rPr>
                      <m:t>′</m:t>
                    </m:r>
                  </m:oMath>
                </a14:m>
                <a:r>
                  <a:rPr lang="en-US" dirty="0" smtClean="0"/>
                  <a:t> such </a:t>
                </a:r>
                <a:r>
                  <a:rPr lang="en-US" dirty="0"/>
                  <a:t>that 𝐷(𝑣) is the smallest. </a:t>
                </a:r>
                <a:r>
                  <a:rPr lang="en-US" dirty="0" smtClean="0"/>
                  <a:t>Remove </a:t>
                </a:r>
                <a:r>
                  <a:rPr lang="en-US" dirty="0"/>
                  <a:t>𝑣 from the </a:t>
                </a:r>
                <a:r>
                  <a:rPr lang="en-US" dirty="0" smtClean="0"/>
                  <a:t>set </a:t>
                </a:r>
                <a14:m>
                  <m:oMath xmlns:m="http://schemas.openxmlformats.org/officeDocument/2006/math">
                    <m:r>
                      <a:rPr lang="en-US" b="0" i="1" smtClean="0">
                        <a:latin typeface="Cambria Math"/>
                      </a:rPr>
                      <m:t>𝑇</m:t>
                    </m:r>
                    <m:r>
                      <a:rPr lang="en-US" b="0" i="1" smtClean="0">
                        <a:latin typeface="Cambria Math"/>
                      </a:rPr>
                      <m:t>′</m:t>
                    </m:r>
                  </m:oMath>
                </a14:m>
                <a:r>
                  <a:rPr lang="en-US" dirty="0" smtClean="0"/>
                  <a:t>.</a:t>
                </a:r>
              </a:p>
              <a:p>
                <a:pPr marL="788670" lvl="1" indent="-514350">
                  <a:buFont typeface="+mj-lt"/>
                  <a:buAutoNum type="arabicPeriod"/>
                </a:pPr>
                <a:r>
                  <a:rPr lang="en-US" dirty="0"/>
                  <a:t>For each of 𝑣’s </a:t>
                </a:r>
                <a:r>
                  <a:rPr lang="en-US" b="1" dirty="0">
                    <a:solidFill>
                      <a:srgbClr val="0000FF"/>
                    </a:solidFill>
                  </a:rPr>
                  <a:t>neighbors</a:t>
                </a:r>
                <a:r>
                  <a:rPr lang="en-US" dirty="0">
                    <a:solidFill>
                      <a:srgbClr val="0000FF"/>
                    </a:solidFill>
                  </a:rPr>
                  <a:t> </a:t>
                </a:r>
                <a:r>
                  <a:rPr lang="en-US" dirty="0"/>
                  <a:t>𝑢 that is </a:t>
                </a:r>
                <a:r>
                  <a:rPr lang="en-US" b="1" dirty="0">
                    <a:solidFill>
                      <a:srgbClr val="C00000"/>
                    </a:solidFill>
                  </a:rPr>
                  <a:t>still</a:t>
                </a:r>
                <a:r>
                  <a:rPr lang="en-US" dirty="0">
                    <a:solidFill>
                      <a:srgbClr val="C00000"/>
                    </a:solidFill>
                  </a:rPr>
                  <a:t> </a:t>
                </a:r>
                <a:r>
                  <a:rPr lang="en-US" dirty="0" smtClean="0"/>
                  <a:t>in </a:t>
                </a:r>
                <a14:m>
                  <m:oMath xmlns:m="http://schemas.openxmlformats.org/officeDocument/2006/math">
                    <m:r>
                      <a:rPr lang="en-US" b="0" i="1" smtClean="0">
                        <a:latin typeface="Cambria Math"/>
                      </a:rPr>
                      <m:t>𝑇</m:t>
                    </m:r>
                    <m:r>
                      <a:rPr lang="en-US" b="0" i="1" smtClean="0">
                        <a:latin typeface="Cambria Math"/>
                      </a:rPr>
                      <m:t>′</m:t>
                    </m:r>
                  </m:oMath>
                </a14:m>
                <a:r>
                  <a:rPr lang="en-US" dirty="0" smtClean="0"/>
                  <a:t>, </a:t>
                </a:r>
                <a:br>
                  <a:rPr lang="en-US" dirty="0" smtClean="0"/>
                </a:br>
                <a:r>
                  <a:rPr lang="en-US" dirty="0" smtClean="0"/>
                  <a:t>if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𝑢</m:t>
                    </m:r>
                    <m:r>
                      <a:rPr lang="en-US" i="1" dirty="0" smtClean="0">
                        <a:latin typeface="Cambria Math"/>
                      </a:rPr>
                      <m:t>)&gt;</m:t>
                    </m:r>
                    <m:r>
                      <a:rPr lang="en-US" i="1" dirty="0" smtClean="0">
                        <a:latin typeface="Cambria Math"/>
                      </a:rPr>
                      <m:t>𝑤</m:t>
                    </m:r>
                    <m:r>
                      <a:rPr lang="en-US" i="1" dirty="0" smtClean="0">
                        <a:latin typeface="Cambria Math"/>
                      </a:rPr>
                      <m:t>(</m:t>
                    </m:r>
                    <m:r>
                      <a:rPr lang="en-US" i="1" dirty="0" smtClean="0">
                        <a:latin typeface="Cambria Math"/>
                      </a:rPr>
                      <m:t>𝑣</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then </a:t>
                </a:r>
                <a:r>
                  <a:rPr lang="en-US" dirty="0" smtClean="0"/>
                  <a:t>update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smtClean="0"/>
                  <a:t> as </a:t>
                </a:r>
                <a14:m>
                  <m:oMath xmlns:m="http://schemas.openxmlformats.org/officeDocument/2006/math">
                    <m:r>
                      <a:rPr lang="en-US" i="1" dirty="0" smtClean="0">
                        <a:latin typeface="Cambria Math"/>
                      </a:rPr>
                      <m:t>𝑤</m:t>
                    </m:r>
                    <m:r>
                      <a:rPr lang="en-US" i="1" dirty="0">
                        <a:latin typeface="Cambria Math"/>
                      </a:rPr>
                      <m:t>(</m:t>
                    </m:r>
                    <m:r>
                      <a:rPr lang="en-US" i="1" dirty="0">
                        <a:latin typeface="Cambria Math"/>
                      </a:rPr>
                      <m:t>𝑣</m:t>
                    </m:r>
                    <m:r>
                      <a:rPr lang="en-US" i="1" dirty="0">
                        <a:latin typeface="Cambria Math"/>
                      </a:rPr>
                      <m:t>,</m:t>
                    </m:r>
                    <m:r>
                      <a:rPr lang="en-US" i="1" dirty="0">
                        <a:latin typeface="Cambria Math"/>
                      </a:rPr>
                      <m:t>𝑢</m:t>
                    </m:r>
                    <m:r>
                      <a:rPr lang="en-US" i="1" dirty="0" smtClean="0">
                        <a:latin typeface="Cambria Math"/>
                      </a:rPr>
                      <m:t>)</m:t>
                    </m:r>
                  </m:oMath>
                </a14:m>
                <a:r>
                  <a:rPr lang="en-US" dirty="0" smtClean="0"/>
                  <a:t> and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smtClean="0"/>
                  <a:t> as </a:t>
                </a:r>
                <a14:m>
                  <m:oMath xmlns:m="http://schemas.openxmlformats.org/officeDocument/2006/math">
                    <m:r>
                      <a:rPr lang="en-US" i="1" dirty="0" smtClean="0">
                        <a:latin typeface="Cambria Math"/>
                      </a:rPr>
                      <m:t>𝑣</m:t>
                    </m:r>
                  </m:oMath>
                </a14:m>
                <a:r>
                  <a:rPr lang="en-US" dirty="0" smtClean="0"/>
                  <a:t>.</a:t>
                </a:r>
                <a:endParaRPr lang="en-US" dirty="0"/>
              </a:p>
              <a:p>
                <a:pPr marL="514350" indent="-514350">
                  <a:buFont typeface="+mj-lt"/>
                  <a:buAutoNum type="arabicPeriod"/>
                </a:pPr>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600" r="-78"/>
                </a:stretch>
              </a:blipFill>
            </p:spPr>
            <p:txBody>
              <a:bodyPr/>
              <a:lstStyle/>
              <a:p>
                <a:r>
                  <a:rPr lang="en-US">
                    <a:noFill/>
                  </a:rPr>
                  <a:t> </a:t>
                </a:r>
              </a:p>
            </p:txBody>
          </p:sp>
        </mc:Fallback>
      </mc:AlternateContent>
    </p:spTree>
    <p:extLst>
      <p:ext uri="{BB962C8B-B14F-4D97-AF65-F5344CB8AC3E}">
        <p14:creationId xmlns:p14="http://schemas.microsoft.com/office/powerpoint/2010/main" val="3825069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3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657600" y="2622344"/>
            <a:ext cx="0" cy="332419"/>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800863" y="2608533"/>
            <a:ext cx="719399" cy="538747"/>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49648" y="2608532"/>
            <a:ext cx="723139" cy="538747"/>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35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5</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1957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5</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4114800" y="3505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751970" y="3505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02854" y="3719991"/>
            <a:ext cx="0" cy="461665"/>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7391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5181600" y="3719991"/>
            <a:ext cx="0" cy="461665"/>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8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smtClean="0"/>
              <a:t>Minimum </a:t>
            </a:r>
            <a:r>
              <a:rPr lang="en-US" dirty="0"/>
              <a:t>Spanning </a:t>
            </a:r>
            <a:r>
              <a:rPr lang="en-US" dirty="0" smtClean="0"/>
              <a:t>Tree</a:t>
            </a:r>
            <a:endParaRPr lang="en-US" dirty="0"/>
          </a:p>
          <a:p>
            <a:pPr lvl="1"/>
            <a:r>
              <a:rPr lang="en-US" dirty="0"/>
              <a:t>Problem</a:t>
            </a:r>
          </a:p>
          <a:p>
            <a:pPr lvl="1"/>
            <a:r>
              <a:rPr lang="en-US" dirty="0"/>
              <a:t>Prim’s </a:t>
            </a:r>
            <a:r>
              <a:rPr lang="en-US" dirty="0" smtClean="0"/>
              <a:t>Algorithm</a:t>
            </a:r>
          </a:p>
          <a:p>
            <a:endParaRPr lang="en-US" dirty="0"/>
          </a:p>
          <a:p>
            <a:endParaRPr lang="en-US" dirty="0"/>
          </a:p>
        </p:txBody>
      </p:sp>
    </p:spTree>
    <p:extLst>
      <p:ext uri="{BB962C8B-B14F-4D97-AF65-F5344CB8AC3E}">
        <p14:creationId xmlns:p14="http://schemas.microsoft.com/office/powerpoint/2010/main" val="1338276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5572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178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4089287" y="4648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3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8242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smtClean="0"/>
                <a:t>3</a:t>
              </a:r>
              <a:endParaRPr lang="en-US" sz="2400" dirty="0"/>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smtClean="0"/>
                <a:t>5</a:t>
              </a:r>
              <a:endParaRPr lang="en-US" sz="2400" dirty="0"/>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smtClean="0"/>
                <a:t>5</a:t>
              </a:r>
              <a:endParaRPr lang="en-US" sz="2400" dirty="0"/>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smtClean="0"/>
                <a:t>5</a:t>
              </a:r>
              <a:endParaRPr lang="en-US" sz="2400" dirty="0"/>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smtClean="0"/>
                <a:t>2</a:t>
              </a:r>
              <a:endParaRPr lang="en-US" sz="2400" dirty="0"/>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smtClean="0"/>
                <a:t>1</a:t>
              </a:r>
              <a:endParaRPr lang="en-US" sz="2400" dirty="0"/>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smtClean="0"/>
                <a:t>4</a:t>
              </a:r>
              <a:endParaRPr lang="en-US" sz="2400" dirty="0"/>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smtClean="0"/>
                <a:t>4</a:t>
              </a:r>
              <a:endParaRPr lang="en-US" sz="2400" dirty="0"/>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2</a:t>
              </a:r>
              <a:endParaRPr lang="en-US" sz="2400" dirty="0"/>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sz="2400" dirty="0"/>
            </a:p>
          </p:txBody>
        </p:sp>
        <p:sp>
          <p:nvSpPr>
            <p:cNvPr id="67" name="Oval 66"/>
            <p:cNvSpPr/>
            <p:nvPr/>
          </p:nvSpPr>
          <p:spPr>
            <a:xfrm>
              <a:off x="4769083"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4</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719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smtClean="0"/>
              <a:t>Justification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a:xfrm>
                <a:off x="914400" y="1447800"/>
                <a:ext cx="7772400" cy="5105400"/>
              </a:xfrm>
            </p:spPr>
            <p:txBody>
              <a:bodyPr>
                <a:normAutofit/>
              </a:bodyPr>
              <a:lstStyle/>
              <a:p>
                <a:r>
                  <a:rPr lang="en-US" u="sng" dirty="0" smtClean="0"/>
                  <a:t>Claim</a:t>
                </a:r>
                <a:r>
                  <a:rPr lang="en-US" dirty="0" smtClean="0"/>
                  <a:t>: the obtained subgraph is a </a:t>
                </a:r>
                <a:r>
                  <a:rPr lang="en-US" dirty="0" smtClean="0"/>
                  <a:t>tree</a:t>
                </a:r>
                <a:endParaRPr lang="en-US" dirty="0" smtClean="0"/>
              </a:p>
              <a:p>
                <a:r>
                  <a:rPr lang="en-US" dirty="0" smtClean="0"/>
                  <a:t>Proof:</a:t>
                </a:r>
              </a:p>
              <a:p>
                <a:pPr lvl="1"/>
                <a:r>
                  <a:rPr lang="en-US" altLang="zh-CN" dirty="0" smtClean="0"/>
                  <a:t>The </a:t>
                </a:r>
                <a:r>
                  <a:rPr lang="en-US" altLang="zh-CN" dirty="0" smtClean="0"/>
                  <a:t>nodes in set </a:t>
                </a:r>
                <a14:m>
                  <m:oMath xmlns:m="http://schemas.openxmlformats.org/officeDocument/2006/math">
                    <m:r>
                      <a:rPr lang="en-US" altLang="zh-CN" i="1" dirty="0" smtClean="0">
                        <a:latin typeface="Cambria Math" panose="02040503050406030204" pitchFamily="18" charset="0"/>
                      </a:rPr>
                      <m:t>𝑇</m:t>
                    </m:r>
                  </m:oMath>
                </a14:m>
                <a:r>
                  <a:rPr lang="en-US" altLang="zh-CN" dirty="0" smtClean="0"/>
                  <a:t> are </a:t>
                </a:r>
                <a:r>
                  <a:rPr lang="en-US" altLang="zh-CN" dirty="0" smtClean="0"/>
                  <a:t>connected (can </a:t>
                </a:r>
                <a:r>
                  <a:rPr lang="en-US" altLang="zh-CN" dirty="0" smtClean="0"/>
                  <a:t>be shown by </a:t>
                </a:r>
                <a:r>
                  <a:rPr lang="en-US" altLang="zh-CN" dirty="0" smtClean="0"/>
                  <a:t>induction)</a:t>
                </a:r>
              </a:p>
              <a:p>
                <a:pPr lvl="1"/>
                <a:r>
                  <a:rPr lang="en-US" altLang="zh-CN" dirty="0" smtClean="0"/>
                  <a:t>Furthermore,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r>
                      <a:rPr lang="en-US" altLang="zh-CN" b="0" i="1" smtClean="0">
                        <a:latin typeface="Cambria Math" panose="02040503050406030204" pitchFamily="18" charset="0"/>
                      </a:rPr>
                      <m:t>+1</m:t>
                    </m:r>
                  </m:oMath>
                </a14:m>
                <a:endParaRPr lang="en-US" altLang="zh-CN" dirty="0" smtClean="0"/>
              </a:p>
              <a:p>
                <a:pPr lvl="1"/>
                <a:r>
                  <a:rPr lang="en-US" altLang="zh-CN" u="sng" dirty="0"/>
                  <a:t>Claim</a:t>
                </a:r>
                <a:r>
                  <a:rPr lang="en-US" altLang="zh-CN" dirty="0"/>
                  <a:t>: Any </a:t>
                </a:r>
                <a:r>
                  <a:rPr lang="en-US" altLang="zh-CN" b="1" dirty="0">
                    <a:solidFill>
                      <a:srgbClr val="0000FF"/>
                    </a:solidFill>
                  </a:rPr>
                  <a:t>connected</a:t>
                </a:r>
                <a:r>
                  <a:rPr lang="en-US" altLang="zh-CN" dirty="0"/>
                  <a:t> graph with </a:t>
                </a:r>
                <a14:m>
                  <m:oMath xmlns:m="http://schemas.openxmlformats.org/officeDocument/2006/math">
                    <m:r>
                      <a:rPr lang="en-US" altLang="zh-CN" i="1" dirty="0">
                        <a:latin typeface="Cambria Math"/>
                      </a:rPr>
                      <m:t>𝑁</m:t>
                    </m:r>
                  </m:oMath>
                </a14:m>
                <a:r>
                  <a:rPr lang="en-US" altLang="zh-CN" dirty="0"/>
                  <a:t> nodes and </a:t>
                </a:r>
                <a14:m>
                  <m:oMath xmlns:m="http://schemas.openxmlformats.org/officeDocument/2006/math">
                    <m:r>
                      <a:rPr lang="en-US" altLang="zh-CN" i="1" dirty="0">
                        <a:latin typeface="Cambria Math"/>
                      </a:rPr>
                      <m:t>𝑁</m:t>
                    </m:r>
                    <m:r>
                      <a:rPr lang="en-US" altLang="zh-CN" i="1" dirty="0">
                        <a:latin typeface="Cambria Math"/>
                      </a:rPr>
                      <m:t>−1</m:t>
                    </m:r>
                  </m:oMath>
                </a14:m>
                <a:r>
                  <a:rPr lang="en-US" altLang="zh-CN" dirty="0"/>
                  <a:t> edges is a </a:t>
                </a:r>
                <a:r>
                  <a:rPr lang="en-US" altLang="zh-CN" dirty="0" smtClean="0"/>
                  <a:t>tree</a:t>
                </a:r>
                <a:endParaRPr lang="en-US" altLang="zh-CN"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105400"/>
              </a:xfrm>
              <a:blipFill>
                <a:blip r:embed="rId3"/>
                <a:stretch>
                  <a:fillRect l="-784" t="-1075"/>
                </a:stretch>
              </a:blipFill>
            </p:spPr>
            <p:txBody>
              <a:bodyPr/>
              <a:lstStyle/>
              <a:p>
                <a:r>
                  <a:rPr lang="zh-CN" altLang="en-US">
                    <a:noFill/>
                  </a:rPr>
                  <a:t> </a:t>
                </a:r>
              </a:p>
            </p:txBody>
          </p:sp>
        </mc:Fallback>
      </mc:AlternateContent>
      <p:grpSp>
        <p:nvGrpSpPr>
          <p:cNvPr id="5" name="Group 4"/>
          <p:cNvGrpSpPr/>
          <p:nvPr/>
        </p:nvGrpSpPr>
        <p:grpSpPr>
          <a:xfrm>
            <a:off x="2743200" y="4715210"/>
            <a:ext cx="4177986" cy="1304590"/>
            <a:chOff x="2663483" y="4324248"/>
            <a:chExt cx="4572000" cy="1543566"/>
          </a:xfrm>
        </p:grpSpPr>
        <mc:AlternateContent xmlns:mc="http://schemas.openxmlformats.org/markup-compatibility/2006" xmlns:a14="http://schemas.microsoft.com/office/drawing/2010/main">
          <mc:Choice Requires="a14">
            <p:sp>
              <p:nvSpPr>
                <p:cNvPr id="6" name="Cloud 5"/>
                <p:cNvSpPr/>
                <p:nvPr/>
              </p:nvSpPr>
              <p:spPr>
                <a:xfrm>
                  <a:off x="2663483" y="4401079"/>
                  <a:ext cx="1752600" cy="1447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a:rPr>
                          <m:t>𝑇</m:t>
                        </m:r>
                      </m:oMath>
                    </m:oMathPara>
                  </a14:m>
                  <a:endParaRPr lang="en-US" sz="2400" dirty="0"/>
                </a:p>
              </p:txBody>
            </p:sp>
          </mc:Choice>
          <mc:Fallback xmlns="">
            <p:sp>
              <p:nvSpPr>
                <p:cNvPr id="6" name="Cloud 5"/>
                <p:cNvSpPr>
                  <a:spLocks noRot="1" noChangeAspect="1" noMove="1" noResize="1" noEditPoints="1" noAdjustHandles="1" noChangeArrowheads="1" noChangeShapeType="1" noTextEdit="1"/>
                </p:cNvSpPr>
                <p:nvPr/>
              </p:nvSpPr>
              <p:spPr>
                <a:xfrm>
                  <a:off x="2663483" y="4401079"/>
                  <a:ext cx="1752600" cy="1447800"/>
                </a:xfrm>
                <a:prstGeom prst="cloud">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loud 6"/>
                <p:cNvSpPr/>
                <p:nvPr/>
              </p:nvSpPr>
              <p:spPr>
                <a:xfrm>
                  <a:off x="5482883" y="4401079"/>
                  <a:ext cx="1752600" cy="14214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     </a:t>
                  </a:r>
                  <a14:m>
                    <m:oMath xmlns:m="http://schemas.openxmlformats.org/officeDocument/2006/math">
                      <m:r>
                        <a:rPr lang="en-US" sz="2400" i="1" dirty="0" smtClean="0">
                          <a:latin typeface="Cambria Math"/>
                        </a:rPr>
                        <m:t>𝑇</m:t>
                      </m:r>
                      <m:r>
                        <a:rPr lang="en-US" sz="2400" b="0" i="1" dirty="0" smtClean="0">
                          <a:latin typeface="Cambria Math"/>
                        </a:rPr>
                        <m:t>′</m:t>
                      </m:r>
                    </m:oMath>
                  </a14:m>
                  <a:endParaRPr lang="en-US" sz="2400" dirty="0"/>
                </a:p>
              </p:txBody>
            </p:sp>
          </mc:Choice>
          <mc:Fallback xmlns="">
            <p:sp>
              <p:nvSpPr>
                <p:cNvPr id="7" name="Cloud 6"/>
                <p:cNvSpPr>
                  <a:spLocks noRot="1" noChangeAspect="1" noMove="1" noResize="1" noEditPoints="1" noAdjustHandles="1" noChangeArrowheads="1" noChangeShapeType="1" noTextEdit="1"/>
                </p:cNvSpPr>
                <p:nvPr/>
              </p:nvSpPr>
              <p:spPr>
                <a:xfrm>
                  <a:off x="5482883" y="4401079"/>
                  <a:ext cx="1752600" cy="1421423"/>
                </a:xfrm>
                <a:prstGeom prst="cloud">
                  <a:avLst/>
                </a:prstGeom>
                <a:blipFill rotWithShape="1">
                  <a:blip r:embed="rId5"/>
                  <a:stretch>
                    <a:fillRect/>
                  </a:stretch>
                </a:blipFill>
              </p:spPr>
              <p:txBody>
                <a:bodyPr/>
                <a:lstStyle/>
                <a:p>
                  <a:r>
                    <a:rPr lang="en-US">
                      <a:noFill/>
                    </a:rPr>
                    <a:t> </a:t>
                  </a:r>
                </a:p>
              </p:txBody>
            </p:sp>
          </mc:Fallback>
        </mc:AlternateContent>
        <p:cxnSp>
          <p:nvCxnSpPr>
            <p:cNvPr id="8" name="Straight Connector 7"/>
            <p:cNvCxnSpPr/>
            <p:nvPr/>
          </p:nvCxnSpPr>
          <p:spPr>
            <a:xfrm>
              <a:off x="4035083" y="4700017"/>
              <a:ext cx="1752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7217" y="4324248"/>
              <a:ext cx="325730" cy="461665"/>
            </a:xfrm>
            <a:prstGeom prst="rect">
              <a:avLst/>
            </a:prstGeom>
            <a:noFill/>
          </p:spPr>
          <p:txBody>
            <a:bodyPr wrap="none" rtlCol="0">
              <a:spAutoFit/>
            </a:bodyPr>
            <a:lstStyle/>
            <a:p>
              <a:r>
                <a:rPr lang="en-US" sz="2400" dirty="0" smtClean="0"/>
                <a:t>5</a:t>
              </a:r>
              <a:endParaRPr lang="en-US" sz="2400" dirty="0"/>
            </a:p>
          </p:txBody>
        </p:sp>
        <p:cxnSp>
          <p:nvCxnSpPr>
            <p:cNvPr id="10" name="Straight Connector 9"/>
            <p:cNvCxnSpPr/>
            <p:nvPr/>
          </p:nvCxnSpPr>
          <p:spPr>
            <a:xfrm>
              <a:off x="4035083" y="5124979"/>
              <a:ext cx="1752600" cy="63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7971" y="4684882"/>
              <a:ext cx="325730" cy="461665"/>
            </a:xfrm>
            <a:prstGeom prst="rect">
              <a:avLst/>
            </a:prstGeom>
            <a:noFill/>
          </p:spPr>
          <p:txBody>
            <a:bodyPr wrap="none" rtlCol="0">
              <a:spAutoFit/>
            </a:bodyPr>
            <a:lstStyle/>
            <a:p>
              <a:r>
                <a:rPr lang="en-US" sz="2400" dirty="0" smtClean="0"/>
                <a:t>3</a:t>
              </a:r>
              <a:endParaRPr lang="en-US" sz="2400" dirty="0"/>
            </a:p>
          </p:txBody>
        </p:sp>
        <p:cxnSp>
          <p:nvCxnSpPr>
            <p:cNvPr id="12" name="Straight Connector 11"/>
            <p:cNvCxnSpPr/>
            <p:nvPr/>
          </p:nvCxnSpPr>
          <p:spPr>
            <a:xfrm>
              <a:off x="3844535" y="5467879"/>
              <a:ext cx="1943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45027" y="5406149"/>
              <a:ext cx="325730" cy="461665"/>
            </a:xfrm>
            <a:prstGeom prst="rect">
              <a:avLst/>
            </a:prstGeom>
            <a:noFill/>
          </p:spPr>
          <p:txBody>
            <a:bodyPr wrap="none" rtlCol="0">
              <a:spAutoFit/>
            </a:bodyPr>
            <a:lstStyle/>
            <a:p>
              <a:r>
                <a:rPr lang="en-US" sz="2400" dirty="0" smtClean="0"/>
                <a:t>7</a:t>
              </a:r>
              <a:endParaRPr lang="en-US" sz="2400" dirty="0"/>
            </a:p>
          </p:txBody>
        </p:sp>
        <p:sp>
          <p:nvSpPr>
            <p:cNvPr id="14" name="TextBox 13"/>
            <p:cNvSpPr txBox="1"/>
            <p:nvPr/>
          </p:nvSpPr>
          <p:spPr>
            <a:xfrm>
              <a:off x="4569887" y="5006214"/>
              <a:ext cx="492443" cy="461665"/>
            </a:xfrm>
            <a:prstGeom prst="rect">
              <a:avLst/>
            </a:prstGeom>
            <a:noFill/>
          </p:spPr>
          <p:txBody>
            <a:bodyPr wrap="none" rtlCol="0">
              <a:spAutoFit/>
            </a:bodyPr>
            <a:lstStyle/>
            <a:p>
              <a:r>
                <a:rPr lang="en-US" sz="2400" dirty="0" smtClean="0"/>
                <a:t>…</a:t>
              </a:r>
              <a:endParaRPr lang="en-US" sz="2400" dirty="0"/>
            </a:p>
          </p:txBody>
        </p:sp>
      </p:grpSp>
    </p:spTree>
    <p:extLst>
      <p:ext uri="{BB962C8B-B14F-4D97-AF65-F5344CB8AC3E}">
        <p14:creationId xmlns:p14="http://schemas.microsoft.com/office/powerpoint/2010/main" val="3064102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Prim’s Algorithm</a:t>
            </a:r>
            <a:br>
              <a:rPr lang="en-US" altLang="zh-CN" dirty="0"/>
            </a:br>
            <a:r>
              <a:rPr lang="en-US" altLang="zh-CN" sz="2700" dirty="0"/>
              <a:t>Justification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09600" y="1447800"/>
                <a:ext cx="8305800" cy="4572000"/>
              </a:xfrm>
            </p:spPr>
            <p:txBody>
              <a:bodyPr/>
              <a:lstStyle/>
              <a:p>
                <a:r>
                  <a:rPr lang="en-US" altLang="zh-CN" sz="2400" u="sng" dirty="0" smtClean="0"/>
                  <a:t>Claim</a:t>
                </a:r>
                <a:r>
                  <a:rPr lang="en-US" altLang="zh-CN" sz="2400" dirty="0" smtClean="0"/>
                  <a:t>: the </a:t>
                </a:r>
                <a:r>
                  <a:rPr lang="en-US" altLang="zh-CN" sz="2400" dirty="0"/>
                  <a:t>obtained subgraph is an </a:t>
                </a:r>
                <a:r>
                  <a:rPr lang="en-US" altLang="zh-CN" sz="2400" dirty="0" smtClean="0"/>
                  <a:t>MST</a:t>
                </a:r>
              </a:p>
              <a:p>
                <a:r>
                  <a:rPr lang="en-US" altLang="zh-CN" sz="2400" dirty="0" smtClean="0"/>
                  <a:t>Proof by contradiction:</a:t>
                </a:r>
              </a:p>
              <a:p>
                <a:pPr lvl="1"/>
                <a:r>
                  <a:rPr lang="en-US" altLang="zh-CN" sz="2200" dirty="0" smtClean="0"/>
                  <a:t>Assume the MST does not contain the cheapest edge </a:t>
                </a:r>
                <a14:m>
                  <m:oMath xmlns:m="http://schemas.openxmlformats.org/officeDocument/2006/math">
                    <m:r>
                      <a:rPr lang="en-US" altLang="zh-CN" sz="2200" b="0" i="1" smtClean="0">
                        <a:latin typeface="Cambria Math" panose="02040503050406030204" pitchFamily="18" charset="0"/>
                      </a:rPr>
                      <m:t>𝑒</m:t>
                    </m:r>
                  </m:oMath>
                </a14:m>
                <a:r>
                  <a:rPr lang="en-US" altLang="zh-CN" sz="2200" dirty="0" smtClean="0"/>
                  <a:t> between </a:t>
                </a:r>
                <a14:m>
                  <m:oMath xmlns:m="http://schemas.openxmlformats.org/officeDocument/2006/math">
                    <m:r>
                      <a:rPr lang="en-US" altLang="zh-CN" sz="2200" b="0" i="1" smtClean="0">
                        <a:latin typeface="Cambria Math" panose="02040503050406030204" pitchFamily="18" charset="0"/>
                      </a:rPr>
                      <m:t>𝑇</m:t>
                    </m:r>
                  </m:oMath>
                </a14:m>
                <a:r>
                  <a:rPr lang="en-US" altLang="zh-CN" sz="2200" dirty="0" smtClean="0"/>
                  <a:t> and </a:t>
                </a:r>
                <a14:m>
                  <m:oMath xmlns:m="http://schemas.openxmlformats.org/officeDocument/2006/math">
                    <m:r>
                      <a:rPr lang="en-US" altLang="zh-CN" sz="2200" b="0" i="1" smtClean="0">
                        <a:latin typeface="Cambria Math" panose="02040503050406030204" pitchFamily="18" charset="0"/>
                      </a:rPr>
                      <m:t>𝑇</m:t>
                    </m:r>
                    <m:r>
                      <a:rPr lang="en-US" altLang="zh-CN" sz="2200" b="0" i="0" smtClean="0">
                        <a:latin typeface="Cambria Math" panose="02040503050406030204" pitchFamily="18" charset="0"/>
                      </a:rPr>
                      <m:t>′</m:t>
                    </m:r>
                  </m:oMath>
                </a14:m>
                <a:endParaRPr lang="en-US" altLang="zh-CN" sz="2200" dirty="0" smtClean="0"/>
              </a:p>
              <a:p>
                <a:pPr lvl="1"/>
                <a:r>
                  <a:rPr lang="en-US" altLang="zh-CN" sz="2200" dirty="0" smtClean="0"/>
                  <a:t>Assume </a:t>
                </a:r>
                <a14:m>
                  <m:oMath xmlns:m="http://schemas.openxmlformats.org/officeDocument/2006/math">
                    <m:r>
                      <a:rPr lang="en-US" altLang="zh-CN" sz="2200" b="0" i="1" smtClean="0">
                        <a:latin typeface="Cambria Math" panose="02040503050406030204" pitchFamily="18" charset="0"/>
                      </a:rPr>
                      <m:t>𝑒</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𝑣</m:t>
                    </m:r>
                    <m:r>
                      <a:rPr lang="en-US" altLang="zh-CN" sz="2200" b="0" i="1" smtClean="0">
                        <a:latin typeface="Cambria Math" panose="02040503050406030204" pitchFamily="18" charset="0"/>
                      </a:rPr>
                      <m:t>)</m:t>
                    </m:r>
                  </m:oMath>
                </a14:m>
                <a:r>
                  <a:rPr lang="en-US" altLang="zh-CN" sz="2200" dirty="0" smtClean="0"/>
                  <a:t>. Its weight is </a:t>
                </a:r>
                <a14:m>
                  <m:oMath xmlns:m="http://schemas.openxmlformats.org/officeDocument/2006/math">
                    <m:r>
                      <a:rPr lang="en-US" altLang="zh-CN" sz="2200" b="0" i="1" smtClean="0">
                        <a:latin typeface="Cambria Math" panose="02040503050406030204" pitchFamily="18" charset="0"/>
                      </a:rPr>
                      <m:t>𝑤</m:t>
                    </m:r>
                  </m:oMath>
                </a14:m>
                <a:endParaRPr lang="en-US" altLang="zh-CN" sz="2200" dirty="0" smtClean="0"/>
              </a:p>
              <a:p>
                <a:pPr lvl="1"/>
                <a:r>
                  <a:rPr lang="en-US" altLang="zh-CN" sz="2200" dirty="0" smtClean="0"/>
                  <a:t>In the MST, there exists a unique path between </a:t>
                </a:r>
                <a14:m>
                  <m:oMath xmlns:m="http://schemas.openxmlformats.org/officeDocument/2006/math">
                    <m:r>
                      <a:rPr lang="en-US" altLang="zh-CN" sz="2200" b="0" i="1" smtClean="0">
                        <a:latin typeface="Cambria Math" panose="02040503050406030204" pitchFamily="18" charset="0"/>
                      </a:rPr>
                      <m:t>𝑢</m:t>
                    </m:r>
                  </m:oMath>
                </a14:m>
                <a:r>
                  <a:rPr lang="en-US" altLang="zh-CN" sz="2200" dirty="0" smtClean="0"/>
                  <a:t> and </a:t>
                </a:r>
                <a14:m>
                  <m:oMath xmlns:m="http://schemas.openxmlformats.org/officeDocument/2006/math">
                    <m:r>
                      <a:rPr lang="en-US" altLang="zh-CN" sz="2200" b="0" i="1" smtClean="0">
                        <a:latin typeface="Cambria Math" panose="02040503050406030204" pitchFamily="18" charset="0"/>
                      </a:rPr>
                      <m:t>𝑣</m:t>
                    </m:r>
                  </m:oMath>
                </a14:m>
                <a:r>
                  <a:rPr lang="en-US" altLang="zh-CN" sz="2200" dirty="0" smtClean="0"/>
                  <a:t>. On this path, there is an edge </a:t>
                </a:r>
                <a14:m>
                  <m:oMath xmlns:m="http://schemas.openxmlformats.org/officeDocument/2006/math">
                    <m:r>
                      <a:rPr lang="en-US" altLang="zh-CN" sz="2200" b="0" i="1" smtClean="0">
                        <a:latin typeface="Cambria Math" panose="02040503050406030204" pitchFamily="18" charset="0"/>
                      </a:rPr>
                      <m:t>𝑓</m:t>
                    </m:r>
                  </m:oMath>
                </a14:m>
                <a:r>
                  <a:rPr lang="en-US" altLang="zh-CN" sz="2200" dirty="0" smtClean="0"/>
                  <a:t> across </a:t>
                </a:r>
                <a14:m>
                  <m:oMath xmlns:m="http://schemas.openxmlformats.org/officeDocument/2006/math">
                    <m:r>
                      <a:rPr lang="en-US" altLang="zh-CN" sz="2200" b="0" i="1" smtClean="0">
                        <a:latin typeface="Cambria Math" panose="02040503050406030204" pitchFamily="18" charset="0"/>
                      </a:rPr>
                      <m:t>𝑇</m:t>
                    </m:r>
                  </m:oMath>
                </a14:m>
                <a:r>
                  <a:rPr lang="en-US" altLang="zh-CN" sz="2200" dirty="0" smtClean="0"/>
                  <a:t> and </a:t>
                </a:r>
                <a14:m>
                  <m:oMath xmlns:m="http://schemas.openxmlformats.org/officeDocument/2006/math">
                    <m:r>
                      <a:rPr lang="en-US" altLang="zh-CN" sz="2200" b="0" i="1" smtClean="0">
                        <a:latin typeface="Cambria Math" panose="02040503050406030204" pitchFamily="18" charset="0"/>
                      </a:rPr>
                      <m:t>𝑇</m:t>
                    </m:r>
                    <m:r>
                      <a:rPr lang="en-US" altLang="zh-CN" sz="2200" b="0" i="1" smtClean="0">
                        <a:latin typeface="Cambria Math" panose="02040503050406030204" pitchFamily="18" charset="0"/>
                      </a:rPr>
                      <m:t>′</m:t>
                    </m:r>
                  </m:oMath>
                </a14:m>
                <a:r>
                  <a:rPr lang="en-US" altLang="zh-CN" sz="2200" dirty="0" smtClean="0"/>
                  <a:t>. Its weight </a:t>
                </a:r>
                <a14:m>
                  <m:oMath xmlns:m="http://schemas.openxmlformats.org/officeDocument/2006/math">
                    <m:r>
                      <a:rPr lang="en-US" altLang="zh-CN" sz="2200" b="0" i="1" smtClean="0">
                        <a:latin typeface="Cambria Math" panose="02040503050406030204" pitchFamily="18" charset="0"/>
                      </a:rPr>
                      <m:t>&gt;</m:t>
                    </m:r>
                    <m:r>
                      <a:rPr lang="en-US" altLang="zh-CN" sz="2200" b="0" i="1" smtClean="0">
                        <a:latin typeface="Cambria Math" panose="02040503050406030204" pitchFamily="18" charset="0"/>
                      </a:rPr>
                      <m:t>𝑤</m:t>
                    </m:r>
                  </m:oMath>
                </a14:m>
                <a:endParaRPr lang="en-US" altLang="zh-CN" sz="2200" dirty="0" smtClean="0"/>
              </a:p>
              <a:p>
                <a:pPr lvl="1"/>
                <a:r>
                  <a:rPr lang="en-US" altLang="zh-CN" sz="2200" dirty="0" smtClean="0"/>
                  <a:t>We replace </a:t>
                </a:r>
                <a14:m>
                  <m:oMath xmlns:m="http://schemas.openxmlformats.org/officeDocument/2006/math">
                    <m:r>
                      <a:rPr lang="en-US" altLang="zh-CN" sz="2200" b="0" i="1" smtClean="0">
                        <a:latin typeface="Cambria Math" panose="02040503050406030204" pitchFamily="18" charset="0"/>
                      </a:rPr>
                      <m:t>𝑓</m:t>
                    </m:r>
                  </m:oMath>
                </a14:m>
                <a:r>
                  <a:rPr lang="en-US" altLang="zh-CN" sz="2200" dirty="0" smtClean="0"/>
                  <a:t> by </a:t>
                </a:r>
                <a14:m>
                  <m:oMath xmlns:m="http://schemas.openxmlformats.org/officeDocument/2006/math">
                    <m:r>
                      <a:rPr lang="en-US" altLang="zh-CN" sz="2200" b="0" i="1" smtClean="0">
                        <a:latin typeface="Cambria Math" panose="02040503050406030204" pitchFamily="18" charset="0"/>
                      </a:rPr>
                      <m:t>𝑒</m:t>
                    </m:r>
                  </m:oMath>
                </a14:m>
                <a:r>
                  <a:rPr lang="en-US" altLang="zh-CN" sz="2200" dirty="0" smtClean="0"/>
                  <a:t> in original MST. </a:t>
                </a:r>
              </a:p>
              <a:p>
                <a:pPr lvl="1"/>
                <a:r>
                  <a:rPr lang="en-US" altLang="zh-CN" sz="2200" dirty="0" smtClean="0"/>
                  <a:t>The new graph is a tree (Why?) with smaller sum of edge weights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09600" y="1447800"/>
                <a:ext cx="8305800" cy="4572000"/>
              </a:xfrm>
              <a:blipFill>
                <a:blip r:embed="rId3"/>
                <a:stretch>
                  <a:fillRect l="-514" t="-1067"/>
                </a:stretch>
              </a:blipFill>
            </p:spPr>
            <p:txBody>
              <a:bodyPr/>
              <a:lstStyle/>
              <a:p>
                <a:r>
                  <a:rPr lang="zh-CN" altLang="en-US">
                    <a:noFill/>
                  </a:rPr>
                  <a:t> </a:t>
                </a:r>
              </a:p>
            </p:txBody>
          </p:sp>
        </mc:Fallback>
      </mc:AlternateContent>
      <p:grpSp>
        <p:nvGrpSpPr>
          <p:cNvPr id="131" name="Group 130"/>
          <p:cNvGrpSpPr/>
          <p:nvPr/>
        </p:nvGrpSpPr>
        <p:grpSpPr>
          <a:xfrm>
            <a:off x="963495" y="4603910"/>
            <a:ext cx="3440052" cy="1949290"/>
            <a:chOff x="718374" y="4527710"/>
            <a:chExt cx="3440052" cy="1949290"/>
          </a:xfrm>
        </p:grpSpPr>
        <p:grpSp>
          <p:nvGrpSpPr>
            <p:cNvPr id="87" name="Group 86"/>
            <p:cNvGrpSpPr/>
            <p:nvPr/>
          </p:nvGrpSpPr>
          <p:grpSpPr>
            <a:xfrm>
              <a:off x="948813" y="4527710"/>
              <a:ext cx="2693399" cy="1454960"/>
              <a:chOff x="948813" y="4451510"/>
              <a:chExt cx="2693399" cy="1454960"/>
            </a:xfrm>
          </p:grpSpPr>
          <p:cxnSp>
            <p:nvCxnSpPr>
              <p:cNvPr id="32" name="Straight Connector 31"/>
              <p:cNvCxnSpPr>
                <a:endCxn id="39" idx="1"/>
              </p:cNvCxnSpPr>
              <p:nvPr/>
            </p:nvCxnSpPr>
            <p:spPr>
              <a:xfrm>
                <a:off x="1978797" y="4845302"/>
                <a:ext cx="1194351" cy="60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01801" y="4451510"/>
                <a:ext cx="297659" cy="390190"/>
              </a:xfrm>
              <a:prstGeom prst="rect">
                <a:avLst/>
              </a:prstGeom>
              <a:noFill/>
            </p:spPr>
            <p:txBody>
              <a:bodyPr wrap="none" rtlCol="0">
                <a:spAutoFit/>
              </a:bodyPr>
              <a:lstStyle/>
              <a:p>
                <a:r>
                  <a:rPr lang="en-US" sz="2400" dirty="0" smtClean="0"/>
                  <a:t>5</a:t>
                </a:r>
                <a:endParaRPr lang="en-US" sz="2400" dirty="0"/>
              </a:p>
            </p:txBody>
          </p:sp>
          <p:cxnSp>
            <p:nvCxnSpPr>
              <p:cNvPr id="34" name="Straight Connector 33"/>
              <p:cNvCxnSpPr>
                <a:stCxn id="40" idx="6"/>
                <a:endCxn id="41" idx="2"/>
              </p:cNvCxnSpPr>
              <p:nvPr/>
            </p:nvCxnSpPr>
            <p:spPr>
              <a:xfrm>
                <a:off x="1828619" y="5359967"/>
                <a:ext cx="1106582" cy="5176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5029200"/>
                <a:ext cx="297659" cy="390190"/>
              </a:xfrm>
              <a:prstGeom prst="rect">
                <a:avLst/>
              </a:prstGeom>
              <a:noFill/>
            </p:spPr>
            <p:txBody>
              <a:bodyPr wrap="none" rtlCol="0">
                <a:spAutoFit/>
              </a:bodyPr>
              <a:lstStyle/>
              <a:p>
                <a:r>
                  <a:rPr lang="en-US" sz="2400" dirty="0" smtClean="0"/>
                  <a:t>3</a:t>
                </a:r>
                <a:endParaRPr lang="en-US" sz="2400" dirty="0"/>
              </a:p>
            </p:txBody>
          </p:sp>
          <p:sp>
            <p:nvSpPr>
              <p:cNvPr id="5" name="Oval 4"/>
              <p:cNvSpPr/>
              <p:nvPr/>
            </p:nvSpPr>
            <p:spPr>
              <a:xfrm>
                <a:off x="1822013" y="476989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Oval 38"/>
              <p:cNvSpPr/>
              <p:nvPr/>
            </p:nvSpPr>
            <p:spPr>
              <a:xfrm>
                <a:off x="3147648" y="488057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Oval 39"/>
              <p:cNvSpPr/>
              <p:nvPr/>
            </p:nvSpPr>
            <p:spPr>
              <a:xfrm>
                <a:off x="1654492" y="527290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Oval 40"/>
              <p:cNvSpPr/>
              <p:nvPr/>
            </p:nvSpPr>
            <p:spPr>
              <a:xfrm>
                <a:off x="2935201" y="5324669"/>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val 41"/>
              <p:cNvSpPr/>
              <p:nvPr/>
            </p:nvSpPr>
            <p:spPr>
              <a:xfrm>
                <a:off x="3468085" y="5635821"/>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a:stCxn id="39" idx="5"/>
                <a:endCxn id="42" idx="0"/>
              </p:cNvCxnSpPr>
              <p:nvPr/>
            </p:nvCxnSpPr>
            <p:spPr>
              <a:xfrm>
                <a:off x="3296275" y="5029200"/>
                <a:ext cx="258874" cy="6066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1" idx="5"/>
                <a:endCxn id="42" idx="2"/>
              </p:cNvCxnSpPr>
              <p:nvPr/>
            </p:nvCxnSpPr>
            <p:spPr>
              <a:xfrm>
                <a:off x="3083828" y="5473296"/>
                <a:ext cx="384257" cy="2495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48813" y="5029200"/>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p:cNvSpPr/>
              <p:nvPr/>
            </p:nvSpPr>
            <p:spPr>
              <a:xfrm>
                <a:off x="1182119" y="573234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Straight Connector 68"/>
              <p:cNvCxnSpPr>
                <a:stCxn id="68" idx="6"/>
                <a:endCxn id="41" idx="3"/>
              </p:cNvCxnSpPr>
              <p:nvPr/>
            </p:nvCxnSpPr>
            <p:spPr>
              <a:xfrm flipV="1">
                <a:off x="1356246" y="5473296"/>
                <a:ext cx="1604455" cy="346111"/>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9" idx="3"/>
                <a:endCxn id="41" idx="7"/>
              </p:cNvCxnSpPr>
              <p:nvPr/>
            </p:nvCxnSpPr>
            <p:spPr>
              <a:xfrm flipH="1">
                <a:off x="3083828" y="5029200"/>
                <a:ext cx="89320" cy="320969"/>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7" idx="7"/>
                <a:endCxn id="5" idx="2"/>
              </p:cNvCxnSpPr>
              <p:nvPr/>
            </p:nvCxnSpPr>
            <p:spPr>
              <a:xfrm flipV="1">
                <a:off x="1097440" y="4856957"/>
                <a:ext cx="724573" cy="19774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0" idx="7"/>
                <a:endCxn id="5" idx="4"/>
              </p:cNvCxnSpPr>
              <p:nvPr/>
            </p:nvCxnSpPr>
            <p:spPr>
              <a:xfrm flipV="1">
                <a:off x="1803119" y="4944020"/>
                <a:ext cx="105958" cy="3543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8" idx="7"/>
                <a:endCxn id="40" idx="4"/>
              </p:cNvCxnSpPr>
              <p:nvPr/>
            </p:nvCxnSpPr>
            <p:spPr>
              <a:xfrm flipV="1">
                <a:off x="1330746" y="5447030"/>
                <a:ext cx="410810" cy="31081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5"/>
                <a:endCxn id="68" idx="0"/>
              </p:cNvCxnSpPr>
              <p:nvPr/>
            </p:nvCxnSpPr>
            <p:spPr>
              <a:xfrm>
                <a:off x="1097440" y="5177827"/>
                <a:ext cx="171743" cy="5545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718374" y="4527710"/>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Oval 89"/>
            <p:cNvSpPr/>
            <p:nvPr/>
          </p:nvSpPr>
          <p:spPr>
            <a:xfrm>
              <a:off x="2667000" y="4527710"/>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Rectangle 90"/>
                <p:cNvSpPr/>
                <p:nvPr/>
              </p:nvSpPr>
              <p:spPr>
                <a:xfrm>
                  <a:off x="1093205" y="4632927"/>
                  <a:ext cx="44307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m:t>
                      </m:r>
                    </m:oMath>
                  </a14:m>
                  <a:r>
                    <a:rPr lang="en-US" altLang="zh-CN" sz="2400" dirty="0"/>
                    <a:t> </a:t>
                  </a:r>
                  <a:endParaRPr lang="zh-CN" altLang="en-US" sz="2400" dirty="0"/>
                </a:p>
              </p:txBody>
            </p:sp>
          </mc:Choice>
          <mc:Fallback xmlns="">
            <p:sp>
              <p:nvSpPr>
                <p:cNvPr id="91" name="Rectangle 90"/>
                <p:cNvSpPr>
                  <a:spLocks noRot="1" noChangeAspect="1" noMove="1" noResize="1" noEditPoints="1" noAdjustHandles="1" noChangeArrowheads="1" noChangeShapeType="1" noTextEdit="1"/>
                </p:cNvSpPr>
                <p:nvPr/>
              </p:nvSpPr>
              <p:spPr>
                <a:xfrm>
                  <a:off x="1093205" y="4632927"/>
                  <a:ext cx="443070" cy="461665"/>
                </a:xfrm>
                <a:prstGeom prst="rect">
                  <a:avLst/>
                </a:prstGeom>
                <a:blipFill>
                  <a:blip r:embed="rId4"/>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3459087" y="4669235"/>
                  <a:ext cx="516488" cy="461665"/>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smtClean="0">
                          <a:latin typeface="Cambria Math" panose="02040503050406030204" pitchFamily="18" charset="0"/>
                        </a:rPr>
                        <m:t>′</m:t>
                      </m:r>
                    </m:oMath>
                  </a14:m>
                  <a:r>
                    <a:rPr lang="en-US" altLang="zh-CN" sz="2400" dirty="0"/>
                    <a:t> </a:t>
                  </a:r>
                  <a:endParaRPr lang="zh-CN" altLang="en-US" sz="2400" dirty="0"/>
                </a:p>
              </p:txBody>
            </p:sp>
          </mc:Choice>
          <mc:Fallback xmlns="">
            <p:sp>
              <p:nvSpPr>
                <p:cNvPr id="92" name="Rectangle 91"/>
                <p:cNvSpPr>
                  <a:spLocks noRot="1" noChangeAspect="1" noMove="1" noResize="1" noEditPoints="1" noAdjustHandles="1" noChangeArrowheads="1" noChangeShapeType="1" noTextEdit="1"/>
                </p:cNvSpPr>
                <p:nvPr/>
              </p:nvSpPr>
              <p:spPr>
                <a:xfrm>
                  <a:off x="3459087" y="4669235"/>
                  <a:ext cx="516488" cy="461665"/>
                </a:xfrm>
                <a:prstGeom prst="rect">
                  <a:avLst/>
                </a:prstGeom>
                <a:blipFill>
                  <a:blip r:embed="rId5"/>
                  <a:stretch>
                    <a:fillRect l="-3571"/>
                  </a:stretch>
                </a:blipFill>
              </p:spPr>
              <p:txBody>
                <a:bodyPr/>
                <a:lstStyle/>
                <a:p>
                  <a:r>
                    <a:rPr lang="zh-CN" altLang="en-US">
                      <a:noFill/>
                    </a:rPr>
                    <a:t> </a:t>
                  </a:r>
                </a:p>
              </p:txBody>
            </p:sp>
          </mc:Fallback>
        </mc:AlternateContent>
        <p:sp>
          <p:nvSpPr>
            <p:cNvPr id="97" name="TextBox 96"/>
            <p:cNvSpPr txBox="1"/>
            <p:nvPr/>
          </p:nvSpPr>
          <p:spPr>
            <a:xfrm>
              <a:off x="2417470" y="5638800"/>
              <a:ext cx="325730" cy="461665"/>
            </a:xfrm>
            <a:prstGeom prst="rect">
              <a:avLst/>
            </a:prstGeom>
            <a:noFill/>
          </p:spPr>
          <p:txBody>
            <a:bodyPr wrap="none" rtlCol="0">
              <a:spAutoFit/>
            </a:bodyPr>
            <a:lstStyle/>
            <a:p>
              <a:r>
                <a:rPr lang="en-US" sz="2400" dirty="0" smtClean="0"/>
                <a:t>7</a:t>
              </a:r>
              <a:endParaRPr lang="en-US" sz="2400" dirty="0"/>
            </a:p>
          </p:txBody>
        </p:sp>
        <mc:AlternateContent xmlns:mc="http://schemas.openxmlformats.org/markup-compatibility/2006" xmlns:a14="http://schemas.microsoft.com/office/drawing/2010/main">
          <mc:Choice Requires="a14">
            <p:sp>
              <p:nvSpPr>
                <p:cNvPr id="98" name="Rectangle 97"/>
                <p:cNvSpPr/>
                <p:nvPr/>
              </p:nvSpPr>
              <p:spPr>
                <a:xfrm>
                  <a:off x="1363747" y="5185077"/>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𝑢</m:t>
                      </m:r>
                    </m:oMath>
                  </a14:m>
                  <a:r>
                    <a:rPr lang="en-US" altLang="zh-CN" sz="2400" dirty="0"/>
                    <a:t> </a:t>
                  </a:r>
                  <a:endParaRPr lang="zh-CN" altLang="en-US" sz="2400" dirty="0"/>
                </a:p>
              </p:txBody>
            </p:sp>
          </mc:Choice>
          <mc:Fallback xmlns="">
            <p:sp>
              <p:nvSpPr>
                <p:cNvPr id="98" name="Rectangle 97"/>
                <p:cNvSpPr>
                  <a:spLocks noRot="1" noChangeAspect="1" noMove="1" noResize="1" noEditPoints="1" noAdjustHandles="1" noChangeArrowheads="1" noChangeShapeType="1" noTextEdit="1"/>
                </p:cNvSpPr>
                <p:nvPr/>
              </p:nvSpPr>
              <p:spPr>
                <a:xfrm>
                  <a:off x="1363747" y="5185077"/>
                  <a:ext cx="443070"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2923053" y="5502355"/>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𝑣</m:t>
                      </m:r>
                    </m:oMath>
                  </a14:m>
                  <a:r>
                    <a:rPr lang="en-US" altLang="zh-CN" sz="2400" dirty="0"/>
                    <a:t> </a:t>
                  </a:r>
                  <a:endParaRPr lang="zh-CN" altLang="en-US" sz="2400" dirty="0"/>
                </a:p>
              </p:txBody>
            </p:sp>
          </mc:Choice>
          <mc:Fallback xmlns="">
            <p:sp>
              <p:nvSpPr>
                <p:cNvPr id="99" name="Rectangle 98"/>
                <p:cNvSpPr>
                  <a:spLocks noRot="1" noChangeAspect="1" noMove="1" noResize="1" noEditPoints="1" noAdjustHandles="1" noChangeArrowheads="1" noChangeShapeType="1" noTextEdit="1"/>
                </p:cNvSpPr>
                <p:nvPr/>
              </p:nvSpPr>
              <p:spPr>
                <a:xfrm>
                  <a:off x="2923053" y="5502355"/>
                  <a:ext cx="44307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2254387" y="5080859"/>
                  <a:ext cx="412613"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𝑒</m:t>
                      </m:r>
                    </m:oMath>
                  </a14:m>
                  <a:r>
                    <a:rPr lang="en-US" altLang="zh-CN" sz="2400" dirty="0"/>
                    <a:t> </a:t>
                  </a:r>
                  <a:endParaRPr lang="zh-CN" altLang="en-US" sz="2400" dirty="0"/>
                </a:p>
              </p:txBody>
            </p:sp>
          </mc:Choice>
          <mc:Fallback xmlns="">
            <p:sp>
              <p:nvSpPr>
                <p:cNvPr id="100" name="Rectangle 99"/>
                <p:cNvSpPr>
                  <a:spLocks noRot="1" noChangeAspect="1" noMove="1" noResize="1" noEditPoints="1" noAdjustHandles="1" noChangeArrowheads="1" noChangeShapeType="1" noTextEdit="1"/>
                </p:cNvSpPr>
                <p:nvPr/>
              </p:nvSpPr>
              <p:spPr>
                <a:xfrm>
                  <a:off x="2254387" y="5080859"/>
                  <a:ext cx="412613"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2057400" y="5638800"/>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oMath>
                    </m:oMathPara>
                  </a14:m>
                  <a:endParaRPr lang="en-US" sz="24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057400" y="5638800"/>
                  <a:ext cx="432554" cy="461665"/>
                </a:xfrm>
                <a:prstGeom prst="rect">
                  <a:avLst/>
                </a:prstGeom>
                <a:blipFill>
                  <a:blip r:embed="rId9"/>
                  <a:stretch>
                    <a:fillRect l="-4225" b="-13333"/>
                  </a:stretch>
                </a:blipFill>
              </p:spPr>
              <p:txBody>
                <a:bodyPr/>
                <a:lstStyle/>
                <a:p>
                  <a:r>
                    <a:rPr lang="zh-CN" altLang="en-US">
                      <a:noFill/>
                    </a:rPr>
                    <a:t> </a:t>
                  </a:r>
                </a:p>
              </p:txBody>
            </p:sp>
          </mc:Fallback>
        </mc:AlternateContent>
      </p:grpSp>
      <p:grpSp>
        <p:nvGrpSpPr>
          <p:cNvPr id="133" name="Group 132"/>
          <p:cNvGrpSpPr/>
          <p:nvPr/>
        </p:nvGrpSpPr>
        <p:grpSpPr>
          <a:xfrm>
            <a:off x="5170548" y="4597145"/>
            <a:ext cx="3440052" cy="1949290"/>
            <a:chOff x="5170548" y="4597145"/>
            <a:chExt cx="3440052" cy="1949290"/>
          </a:xfrm>
        </p:grpSpPr>
        <p:cxnSp>
          <p:nvCxnSpPr>
            <p:cNvPr id="103" name="Straight Connector 102"/>
            <p:cNvCxnSpPr>
              <a:endCxn id="108" idx="1"/>
            </p:cNvCxnSpPr>
            <p:nvPr/>
          </p:nvCxnSpPr>
          <p:spPr>
            <a:xfrm>
              <a:off x="6430971" y="4990937"/>
              <a:ext cx="1194351" cy="60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853975" y="4597145"/>
              <a:ext cx="297659" cy="390190"/>
            </a:xfrm>
            <a:prstGeom prst="rect">
              <a:avLst/>
            </a:prstGeom>
            <a:noFill/>
          </p:spPr>
          <p:txBody>
            <a:bodyPr wrap="none" rtlCol="0">
              <a:spAutoFit/>
            </a:bodyPr>
            <a:lstStyle/>
            <a:p>
              <a:r>
                <a:rPr lang="en-US" sz="2400" dirty="0" smtClean="0"/>
                <a:t>5</a:t>
              </a:r>
              <a:endParaRPr lang="en-US" sz="2400" dirty="0"/>
            </a:p>
          </p:txBody>
        </p:sp>
        <p:cxnSp>
          <p:nvCxnSpPr>
            <p:cNvPr id="105" name="Straight Connector 104"/>
            <p:cNvCxnSpPr>
              <a:stCxn id="109" idx="6"/>
              <a:endCxn id="110" idx="2"/>
            </p:cNvCxnSpPr>
            <p:nvPr/>
          </p:nvCxnSpPr>
          <p:spPr>
            <a:xfrm>
              <a:off x="6280793" y="5505602"/>
              <a:ext cx="1106582" cy="51766"/>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890574" y="5174835"/>
              <a:ext cx="297659" cy="390190"/>
            </a:xfrm>
            <a:prstGeom prst="rect">
              <a:avLst/>
            </a:prstGeom>
            <a:noFill/>
          </p:spPr>
          <p:txBody>
            <a:bodyPr wrap="none" rtlCol="0">
              <a:spAutoFit/>
            </a:bodyPr>
            <a:lstStyle/>
            <a:p>
              <a:r>
                <a:rPr lang="en-US" sz="2400" dirty="0" smtClean="0"/>
                <a:t>3</a:t>
              </a:r>
              <a:endParaRPr lang="en-US" sz="2400" dirty="0"/>
            </a:p>
          </p:txBody>
        </p:sp>
        <p:sp>
          <p:nvSpPr>
            <p:cNvPr id="107" name="Oval 106"/>
            <p:cNvSpPr/>
            <p:nvPr/>
          </p:nvSpPr>
          <p:spPr>
            <a:xfrm>
              <a:off x="6274187" y="491552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Oval 107"/>
            <p:cNvSpPr/>
            <p:nvPr/>
          </p:nvSpPr>
          <p:spPr>
            <a:xfrm>
              <a:off x="7599822" y="502620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Oval 108"/>
            <p:cNvSpPr/>
            <p:nvPr/>
          </p:nvSpPr>
          <p:spPr>
            <a:xfrm>
              <a:off x="6106666" y="541853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Oval 109"/>
            <p:cNvSpPr/>
            <p:nvPr/>
          </p:nvSpPr>
          <p:spPr>
            <a:xfrm>
              <a:off x="7387375" y="5470304"/>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Oval 110"/>
            <p:cNvSpPr/>
            <p:nvPr/>
          </p:nvSpPr>
          <p:spPr>
            <a:xfrm>
              <a:off x="7920259" y="5781456"/>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Straight Connector 111"/>
            <p:cNvCxnSpPr>
              <a:stCxn id="108" idx="5"/>
              <a:endCxn id="111" idx="0"/>
            </p:cNvCxnSpPr>
            <p:nvPr/>
          </p:nvCxnSpPr>
          <p:spPr>
            <a:xfrm>
              <a:off x="7748449" y="5174835"/>
              <a:ext cx="258874" cy="6066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0" idx="5"/>
              <a:endCxn id="111" idx="2"/>
            </p:cNvCxnSpPr>
            <p:nvPr/>
          </p:nvCxnSpPr>
          <p:spPr>
            <a:xfrm>
              <a:off x="7536002" y="5618931"/>
              <a:ext cx="384257" cy="2495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400987" y="5174835"/>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Oval 114"/>
            <p:cNvSpPr/>
            <p:nvPr/>
          </p:nvSpPr>
          <p:spPr>
            <a:xfrm>
              <a:off x="5634293" y="587797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Straight Connector 115"/>
            <p:cNvCxnSpPr>
              <a:stCxn id="115" idx="6"/>
              <a:endCxn id="110" idx="3"/>
            </p:cNvCxnSpPr>
            <p:nvPr/>
          </p:nvCxnSpPr>
          <p:spPr>
            <a:xfrm flipV="1">
              <a:off x="5808420" y="5618931"/>
              <a:ext cx="1604455" cy="34611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3"/>
              <a:endCxn id="110" idx="7"/>
            </p:cNvCxnSpPr>
            <p:nvPr/>
          </p:nvCxnSpPr>
          <p:spPr>
            <a:xfrm flipH="1">
              <a:off x="7536002" y="5174835"/>
              <a:ext cx="89320" cy="320969"/>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4" idx="7"/>
              <a:endCxn id="107" idx="2"/>
            </p:cNvCxnSpPr>
            <p:nvPr/>
          </p:nvCxnSpPr>
          <p:spPr>
            <a:xfrm flipV="1">
              <a:off x="5549614" y="5002592"/>
              <a:ext cx="724573" cy="19774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07" idx="4"/>
            </p:cNvCxnSpPr>
            <p:nvPr/>
          </p:nvCxnSpPr>
          <p:spPr>
            <a:xfrm flipV="1">
              <a:off x="6255293" y="5089655"/>
              <a:ext cx="105958" cy="3543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5" idx="7"/>
              <a:endCxn id="109" idx="4"/>
            </p:cNvCxnSpPr>
            <p:nvPr/>
          </p:nvCxnSpPr>
          <p:spPr>
            <a:xfrm flipV="1">
              <a:off x="5782920" y="5592665"/>
              <a:ext cx="410810" cy="31081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4" idx="5"/>
              <a:endCxn id="115" idx="0"/>
            </p:cNvCxnSpPr>
            <p:nvPr/>
          </p:nvCxnSpPr>
          <p:spPr>
            <a:xfrm>
              <a:off x="5549614" y="5323462"/>
              <a:ext cx="171743" cy="5545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5170548" y="4597145"/>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Oval 122"/>
            <p:cNvSpPr/>
            <p:nvPr/>
          </p:nvSpPr>
          <p:spPr>
            <a:xfrm>
              <a:off x="7119174" y="4597145"/>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4" name="Rectangle 123"/>
                <p:cNvSpPr/>
                <p:nvPr/>
              </p:nvSpPr>
              <p:spPr>
                <a:xfrm>
                  <a:off x="5545379" y="4702362"/>
                  <a:ext cx="44307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m:t>
                      </m:r>
                    </m:oMath>
                  </a14:m>
                  <a:r>
                    <a:rPr lang="en-US" altLang="zh-CN" sz="2400" dirty="0"/>
                    <a:t> </a:t>
                  </a:r>
                  <a:endParaRPr lang="zh-CN" altLang="en-US" sz="2400" dirty="0"/>
                </a:p>
              </p:txBody>
            </p:sp>
          </mc:Choice>
          <mc:Fallback xmlns="">
            <p:sp>
              <p:nvSpPr>
                <p:cNvPr id="124" name="Rectangle 123"/>
                <p:cNvSpPr>
                  <a:spLocks noRot="1" noChangeAspect="1" noMove="1" noResize="1" noEditPoints="1" noAdjustHandles="1" noChangeArrowheads="1" noChangeShapeType="1" noTextEdit="1"/>
                </p:cNvSpPr>
                <p:nvPr/>
              </p:nvSpPr>
              <p:spPr>
                <a:xfrm>
                  <a:off x="5545379" y="4702362"/>
                  <a:ext cx="443070" cy="461665"/>
                </a:xfrm>
                <a:prstGeom prst="rect">
                  <a:avLst/>
                </a:prstGeom>
                <a:blipFill>
                  <a:blip r:embed="rId10"/>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7911261" y="4738670"/>
                  <a:ext cx="516488" cy="461665"/>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smtClean="0">
                          <a:latin typeface="Cambria Math" panose="02040503050406030204" pitchFamily="18" charset="0"/>
                        </a:rPr>
                        <m:t>′</m:t>
                      </m:r>
                    </m:oMath>
                  </a14:m>
                  <a:r>
                    <a:rPr lang="en-US" altLang="zh-CN" sz="2400" dirty="0"/>
                    <a:t> </a:t>
                  </a:r>
                  <a:endParaRPr lang="zh-CN" altLang="en-US" sz="2400" dirty="0"/>
                </a:p>
              </p:txBody>
            </p:sp>
          </mc:Choice>
          <mc:Fallback xmlns="">
            <p:sp>
              <p:nvSpPr>
                <p:cNvPr id="125" name="Rectangle 124"/>
                <p:cNvSpPr>
                  <a:spLocks noRot="1" noChangeAspect="1" noMove="1" noResize="1" noEditPoints="1" noAdjustHandles="1" noChangeArrowheads="1" noChangeShapeType="1" noTextEdit="1"/>
                </p:cNvSpPr>
                <p:nvPr/>
              </p:nvSpPr>
              <p:spPr>
                <a:xfrm>
                  <a:off x="7911261" y="4738670"/>
                  <a:ext cx="516488" cy="461665"/>
                </a:xfrm>
                <a:prstGeom prst="rect">
                  <a:avLst/>
                </a:prstGeom>
                <a:blipFill>
                  <a:blip r:embed="rId11"/>
                  <a:stretch>
                    <a:fillRect l="-3529"/>
                  </a:stretch>
                </a:blipFill>
              </p:spPr>
              <p:txBody>
                <a:bodyPr/>
                <a:lstStyle/>
                <a:p>
                  <a:r>
                    <a:rPr lang="zh-CN" altLang="en-US">
                      <a:noFill/>
                    </a:rPr>
                    <a:t> </a:t>
                  </a:r>
                </a:p>
              </p:txBody>
            </p:sp>
          </mc:Fallback>
        </mc:AlternateContent>
        <p:sp>
          <p:nvSpPr>
            <p:cNvPr id="126" name="TextBox 125"/>
            <p:cNvSpPr txBox="1"/>
            <p:nvPr/>
          </p:nvSpPr>
          <p:spPr>
            <a:xfrm>
              <a:off x="6869644" y="5708235"/>
              <a:ext cx="325730" cy="461665"/>
            </a:xfrm>
            <a:prstGeom prst="rect">
              <a:avLst/>
            </a:prstGeom>
            <a:noFill/>
          </p:spPr>
          <p:txBody>
            <a:bodyPr wrap="none" rtlCol="0">
              <a:spAutoFit/>
            </a:bodyPr>
            <a:lstStyle/>
            <a:p>
              <a:r>
                <a:rPr lang="en-US" sz="2400" dirty="0" smtClean="0"/>
                <a:t>7</a:t>
              </a:r>
              <a:endParaRPr lang="en-US" sz="2400" dirty="0"/>
            </a:p>
          </p:txBody>
        </p:sp>
        <mc:AlternateContent xmlns:mc="http://schemas.openxmlformats.org/markup-compatibility/2006" xmlns:a14="http://schemas.microsoft.com/office/drawing/2010/main">
          <mc:Choice Requires="a14">
            <p:sp>
              <p:nvSpPr>
                <p:cNvPr id="127" name="Rectangle 126"/>
                <p:cNvSpPr/>
                <p:nvPr/>
              </p:nvSpPr>
              <p:spPr>
                <a:xfrm>
                  <a:off x="5815921" y="5254512"/>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𝑢</m:t>
                      </m:r>
                    </m:oMath>
                  </a14:m>
                  <a:r>
                    <a:rPr lang="en-US" altLang="zh-CN" sz="2400" dirty="0"/>
                    <a:t> </a:t>
                  </a:r>
                  <a:endParaRPr lang="zh-CN" altLang="en-US" sz="2400" dirty="0"/>
                </a:p>
              </p:txBody>
            </p:sp>
          </mc:Choice>
          <mc:Fallback xmlns="">
            <p:sp>
              <p:nvSpPr>
                <p:cNvPr id="127" name="Rectangle 126"/>
                <p:cNvSpPr>
                  <a:spLocks noRot="1" noChangeAspect="1" noMove="1" noResize="1" noEditPoints="1" noAdjustHandles="1" noChangeArrowheads="1" noChangeShapeType="1" noTextEdit="1"/>
                </p:cNvSpPr>
                <p:nvPr/>
              </p:nvSpPr>
              <p:spPr>
                <a:xfrm>
                  <a:off x="5815921" y="5254512"/>
                  <a:ext cx="443070"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7375227" y="5571790"/>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𝑣</m:t>
                      </m:r>
                    </m:oMath>
                  </a14:m>
                  <a:r>
                    <a:rPr lang="en-US" altLang="zh-CN" sz="2400" dirty="0"/>
                    <a:t> </a:t>
                  </a:r>
                  <a:endParaRPr lang="zh-CN" altLang="en-US" sz="2400" dirty="0"/>
                </a:p>
              </p:txBody>
            </p:sp>
          </mc:Choice>
          <mc:Fallback xmlns="">
            <p:sp>
              <p:nvSpPr>
                <p:cNvPr id="128" name="Rectangle 127"/>
                <p:cNvSpPr>
                  <a:spLocks noRot="1" noChangeAspect="1" noMove="1" noResize="1" noEditPoints="1" noAdjustHandles="1" noChangeArrowheads="1" noChangeShapeType="1" noTextEdit="1"/>
                </p:cNvSpPr>
                <p:nvPr/>
              </p:nvSpPr>
              <p:spPr>
                <a:xfrm>
                  <a:off x="7375227" y="5571790"/>
                  <a:ext cx="443070" cy="46166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6706561" y="5150294"/>
                  <a:ext cx="412613"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𝑒</m:t>
                      </m:r>
                    </m:oMath>
                  </a14:m>
                  <a:r>
                    <a:rPr lang="en-US" altLang="zh-CN" sz="2400" dirty="0"/>
                    <a:t> </a:t>
                  </a:r>
                  <a:endParaRPr lang="zh-CN" altLang="en-US" sz="2400" dirty="0"/>
                </a:p>
              </p:txBody>
            </p:sp>
          </mc:Choice>
          <mc:Fallback xmlns="">
            <p:sp>
              <p:nvSpPr>
                <p:cNvPr id="129" name="Rectangle 128"/>
                <p:cNvSpPr>
                  <a:spLocks noRot="1" noChangeAspect="1" noMove="1" noResize="1" noEditPoints="1" noAdjustHandles="1" noChangeArrowheads="1" noChangeShapeType="1" noTextEdit="1"/>
                </p:cNvSpPr>
                <p:nvPr/>
              </p:nvSpPr>
              <p:spPr>
                <a:xfrm>
                  <a:off x="6706561" y="5150294"/>
                  <a:ext cx="412613"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6509574" y="5708235"/>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oMath>
                    </m:oMathPara>
                  </a14:m>
                  <a:endParaRPr lang="en-US" sz="24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6509574" y="5708235"/>
                  <a:ext cx="432554" cy="461665"/>
                </a:xfrm>
                <a:prstGeom prst="rect">
                  <a:avLst/>
                </a:prstGeom>
                <a:blipFill>
                  <a:blip r:embed="rId15"/>
                  <a:stretch>
                    <a:fillRect l="-4225" b="-13158"/>
                  </a:stretch>
                </a:blipFill>
              </p:spPr>
              <p:txBody>
                <a:bodyPr/>
                <a:lstStyle/>
                <a:p>
                  <a:r>
                    <a:rPr lang="zh-CN" altLang="en-US">
                      <a:noFill/>
                    </a:rPr>
                    <a:t> </a:t>
                  </a:r>
                </a:p>
              </p:txBody>
            </p:sp>
          </mc:Fallback>
        </mc:AlternateContent>
      </p:grpSp>
      <p:sp>
        <p:nvSpPr>
          <p:cNvPr id="132" name="Right Arrow 131"/>
          <p:cNvSpPr/>
          <p:nvPr/>
        </p:nvSpPr>
        <p:spPr>
          <a:xfrm>
            <a:off x="4495800" y="5267336"/>
            <a:ext cx="522348" cy="371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wipe(left)">
                                      <p:cBhvr>
                                        <p:cTn id="15" dur="500"/>
                                        <p:tgtEl>
                                          <p:spTgt spid="13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wipe(left)">
                                      <p:cBhvr>
                                        <p:cTn id="19" dur="500"/>
                                        <p:tgtEl>
                                          <p:spTgt spid="13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Prim’s </a:t>
            </a:r>
            <a:r>
              <a:rPr lang="en-US" dirty="0"/>
              <a:t>Algorithm</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419600"/>
              </a:xfrm>
            </p:spPr>
            <p:txBody>
              <a:bodyPr>
                <a:normAutofit/>
              </a:bodyPr>
              <a:lstStyle/>
              <a:p>
                <a:pPr marL="514350" indent="-514350">
                  <a:buFont typeface="+mj-lt"/>
                  <a:buAutoNum type="arabicPeriod"/>
                </a:pPr>
                <a:r>
                  <a:rPr lang="en-US" altLang="zh-CN" dirty="0"/>
                  <a:t>Arbitrarily pick one node </a:t>
                </a:r>
                <a14:m>
                  <m:oMath xmlns:m="http://schemas.openxmlformats.org/officeDocument/2006/math">
                    <m:r>
                      <a:rPr lang="en-US" altLang="zh-CN" i="1" dirty="0">
                        <a:latin typeface="Cambria Math"/>
                      </a:rPr>
                      <m:t>𝑠</m:t>
                    </m:r>
                  </m:oMath>
                </a14:m>
                <a:r>
                  <a:rPr lang="en-US" altLang="zh-CN" dirty="0"/>
                  <a:t>. Set </a:t>
                </a:r>
                <a14:m>
                  <m:oMath xmlns:m="http://schemas.openxmlformats.org/officeDocument/2006/math">
                    <m:r>
                      <a:rPr lang="en-US" altLang="zh-CN" i="1">
                        <a:latin typeface="Cambria Math"/>
                      </a:rPr>
                      <m:t>𝐷</m:t>
                    </m:r>
                    <m:d>
                      <m:dPr>
                        <m:ctrlPr>
                          <a:rPr lang="en-US" altLang="zh-CN" i="1">
                            <a:latin typeface="Cambria Math" panose="02040503050406030204" pitchFamily="18" charset="0"/>
                          </a:rPr>
                        </m:ctrlPr>
                      </m:dPr>
                      <m:e>
                        <m:r>
                          <a:rPr lang="en-US" altLang="zh-CN" i="1">
                            <a:latin typeface="Cambria Math"/>
                          </a:rPr>
                          <m:t>𝑠</m:t>
                        </m:r>
                      </m:e>
                    </m:d>
                    <m:r>
                      <a:rPr lang="en-US" altLang="zh-CN" i="1">
                        <a:latin typeface="Cambria Math"/>
                      </a:rPr>
                      <m:t>=0</m:t>
                    </m:r>
                  </m:oMath>
                </a14:m>
                <a:r>
                  <a:rPr lang="en-US" altLang="zh-CN" dirty="0"/>
                  <a:t>. For any other node </a:t>
                </a:r>
                <a14:m>
                  <m:oMath xmlns:m="http://schemas.openxmlformats.org/officeDocument/2006/math">
                    <m:r>
                      <a:rPr lang="en-US" altLang="zh-CN" i="1" dirty="0">
                        <a:latin typeface="Cambria Math"/>
                      </a:rPr>
                      <m:t>𝑣</m:t>
                    </m:r>
                  </m:oMath>
                </a14:m>
                <a:r>
                  <a:rPr lang="en-US" altLang="zh-CN" dirty="0"/>
                  <a:t>, set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as infinite and </a:t>
                </a:r>
                <a14:m>
                  <m:oMath xmlns:m="http://schemas.openxmlformats.org/officeDocument/2006/math">
                    <m:r>
                      <a:rPr lang="en-US" altLang="zh-CN" i="1" dirty="0">
                        <a:latin typeface="Cambria Math"/>
                      </a:rPr>
                      <m:t>𝑃</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as unknown.</a:t>
                </a:r>
              </a:p>
              <a:p>
                <a:pPr marL="514350" indent="-514350">
                  <a:buFont typeface="+mj-lt"/>
                  <a:buAutoNum type="arabicPeriod"/>
                </a:pPr>
                <a:r>
                  <a:rPr lang="en-US" altLang="zh-CN" dirty="0"/>
                  <a:t>Set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𝑇</m:t>
                        </m:r>
                      </m:e>
                      <m:sup>
                        <m:r>
                          <a:rPr lang="en-US" altLang="zh-CN">
                            <a:latin typeface="Cambria Math"/>
                          </a:rPr>
                          <m:t>′</m:t>
                        </m:r>
                      </m:sup>
                    </m:sSup>
                    <m:r>
                      <a:rPr lang="en-US" altLang="zh-CN">
                        <a:latin typeface="Cambria Math"/>
                      </a:rPr>
                      <m:t>=</m:t>
                    </m:r>
                    <m:r>
                      <a:rPr lang="en-US" altLang="zh-CN" i="1">
                        <a:latin typeface="Cambria Math"/>
                      </a:rPr>
                      <m:t>𝑉</m:t>
                    </m:r>
                  </m:oMath>
                </a14:m>
                <a:r>
                  <a:rPr lang="en-US" altLang="zh-CN" i="1" dirty="0"/>
                  <a:t>.</a:t>
                </a:r>
              </a:p>
              <a:p>
                <a:pPr marL="514350" indent="-514350">
                  <a:buFont typeface="+mj-lt"/>
                  <a:buAutoNum type="arabicPeriod"/>
                </a:pPr>
                <a:r>
                  <a:rPr lang="en-US" altLang="zh-CN" dirty="0"/>
                  <a:t>While </a:t>
                </a:r>
                <a14:m>
                  <m:oMath xmlns:m="http://schemas.openxmlformats.org/officeDocument/2006/math">
                    <m:r>
                      <a:rPr lang="en-US" altLang="zh-CN" i="1">
                        <a:latin typeface="Cambria Math"/>
                      </a:rPr>
                      <m:t>𝑇</m:t>
                    </m:r>
                    <m:r>
                      <a:rPr lang="en-US" altLang="zh-CN" i="1">
                        <a:latin typeface="Cambria Math"/>
                      </a:rPr>
                      <m:t>′≠∅</m:t>
                    </m:r>
                  </m:oMath>
                </a14:m>
                <a:endParaRPr lang="en-US" altLang="zh-CN" dirty="0"/>
              </a:p>
              <a:p>
                <a:pPr marL="788670" lvl="1" indent="-514350">
                  <a:buFont typeface="+mj-lt"/>
                  <a:buAutoNum type="arabicPeriod"/>
                </a:pPr>
                <a:r>
                  <a:rPr lang="en-US" altLang="zh-CN" dirty="0"/>
                  <a:t>Choose node 𝑣 in </a:t>
                </a:r>
                <a14:m>
                  <m:oMath xmlns:m="http://schemas.openxmlformats.org/officeDocument/2006/math">
                    <m:r>
                      <a:rPr lang="en-US" altLang="zh-CN" i="1">
                        <a:latin typeface="Cambria Math"/>
                      </a:rPr>
                      <m:t>𝑇</m:t>
                    </m:r>
                    <m:r>
                      <a:rPr lang="en-US" altLang="zh-CN" i="1">
                        <a:latin typeface="Cambria Math"/>
                      </a:rPr>
                      <m:t>′</m:t>
                    </m:r>
                  </m:oMath>
                </a14:m>
                <a:r>
                  <a:rPr lang="en-US" altLang="zh-CN" dirty="0"/>
                  <a:t> such that 𝐷(𝑣) is the smallest. Remove 𝑣 from the set </a:t>
                </a:r>
                <a14:m>
                  <m:oMath xmlns:m="http://schemas.openxmlformats.org/officeDocument/2006/math">
                    <m:r>
                      <a:rPr lang="en-US" altLang="zh-CN" i="1">
                        <a:latin typeface="Cambria Math"/>
                      </a:rPr>
                      <m:t>𝑇</m:t>
                    </m:r>
                    <m:r>
                      <a:rPr lang="en-US" altLang="zh-CN" i="1">
                        <a:latin typeface="Cambria Math"/>
                      </a:rPr>
                      <m:t>′</m:t>
                    </m:r>
                  </m:oMath>
                </a14:m>
                <a:r>
                  <a:rPr lang="en-US" altLang="zh-CN" dirty="0"/>
                  <a:t>.</a:t>
                </a:r>
              </a:p>
              <a:p>
                <a:pPr marL="788670" lvl="1" indent="-514350">
                  <a:buFont typeface="+mj-lt"/>
                  <a:buAutoNum type="arabicPeriod"/>
                </a:pPr>
                <a:r>
                  <a:rPr lang="en-US" altLang="zh-CN" dirty="0"/>
                  <a:t>For each of 𝑣’s </a:t>
                </a:r>
                <a:r>
                  <a:rPr lang="en-US" altLang="zh-CN" b="1" dirty="0">
                    <a:solidFill>
                      <a:srgbClr val="0000FF"/>
                    </a:solidFill>
                  </a:rPr>
                  <a:t>neighbors</a:t>
                </a:r>
                <a:r>
                  <a:rPr lang="en-US" altLang="zh-CN" dirty="0">
                    <a:solidFill>
                      <a:srgbClr val="0000FF"/>
                    </a:solidFill>
                  </a:rPr>
                  <a:t> </a:t>
                </a:r>
                <a:r>
                  <a:rPr lang="en-US" altLang="zh-CN" dirty="0"/>
                  <a:t>𝑢 that is </a:t>
                </a:r>
                <a:r>
                  <a:rPr lang="en-US" altLang="zh-CN" b="1" dirty="0">
                    <a:solidFill>
                      <a:srgbClr val="C00000"/>
                    </a:solidFill>
                  </a:rPr>
                  <a:t>still</a:t>
                </a:r>
                <a:r>
                  <a:rPr lang="en-US" altLang="zh-CN" dirty="0">
                    <a:solidFill>
                      <a:srgbClr val="C00000"/>
                    </a:solidFill>
                  </a:rPr>
                  <a:t> </a:t>
                </a:r>
                <a:r>
                  <a:rPr lang="en-US" altLang="zh-CN" dirty="0"/>
                  <a:t>in </a:t>
                </a:r>
                <a14:m>
                  <m:oMath xmlns:m="http://schemas.openxmlformats.org/officeDocument/2006/math">
                    <m:r>
                      <a:rPr lang="en-US" altLang="zh-CN" i="1">
                        <a:latin typeface="Cambria Math"/>
                      </a:rPr>
                      <m:t>𝑇</m:t>
                    </m:r>
                    <m:r>
                      <a:rPr lang="en-US" altLang="zh-CN" i="1">
                        <a:latin typeface="Cambria Math"/>
                      </a:rPr>
                      <m:t>′</m:t>
                    </m:r>
                  </m:oMath>
                </a14:m>
                <a:r>
                  <a:rPr lang="en-US" altLang="zh-CN" dirty="0"/>
                  <a:t>, </a:t>
                </a:r>
                <a:br>
                  <a:rPr lang="en-US" altLang="zh-CN" dirty="0"/>
                </a:br>
                <a:r>
                  <a:rPr lang="en-US" altLang="zh-CN" dirty="0"/>
                  <a:t>if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𝑢</m:t>
                    </m:r>
                    <m:r>
                      <a:rPr lang="en-US" altLang="zh-CN" i="1" dirty="0">
                        <a:latin typeface="Cambria Math"/>
                      </a:rPr>
                      <m:t>)&gt;</m:t>
                    </m:r>
                    <m:r>
                      <a:rPr lang="en-US" altLang="zh-CN" i="1" dirty="0">
                        <a:latin typeface="Cambria Math"/>
                      </a:rPr>
                      <m:t>𝑤</m:t>
                    </m:r>
                    <m:r>
                      <a:rPr lang="en-US" altLang="zh-CN" i="1" dirty="0">
                        <a:latin typeface="Cambria Math"/>
                      </a:rPr>
                      <m:t>(</m:t>
                    </m:r>
                    <m:r>
                      <a:rPr lang="en-US" altLang="zh-CN" i="1" dirty="0">
                        <a:latin typeface="Cambria Math"/>
                      </a:rPr>
                      <m:t>𝑣</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then update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as </a:t>
                </a:r>
                <a14:m>
                  <m:oMath xmlns:m="http://schemas.openxmlformats.org/officeDocument/2006/math">
                    <m:r>
                      <a:rPr lang="en-US" altLang="zh-CN" i="1" dirty="0">
                        <a:latin typeface="Cambria Math"/>
                      </a:rPr>
                      <m:t>𝑤</m:t>
                    </m:r>
                    <m:r>
                      <a:rPr lang="en-US" altLang="zh-CN" i="1" dirty="0">
                        <a:latin typeface="Cambria Math"/>
                      </a:rPr>
                      <m:t>(</m:t>
                    </m:r>
                    <m:r>
                      <a:rPr lang="en-US" altLang="zh-CN" i="1" dirty="0">
                        <a:latin typeface="Cambria Math"/>
                      </a:rPr>
                      <m:t>𝑣</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and </a:t>
                </a:r>
                <a14:m>
                  <m:oMath xmlns:m="http://schemas.openxmlformats.org/officeDocument/2006/math">
                    <m:r>
                      <a:rPr lang="en-US" altLang="zh-CN" i="1" dirty="0">
                        <a:latin typeface="Cambria Math"/>
                      </a:rPr>
                      <m:t>𝑃</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as </a:t>
                </a:r>
                <a14:m>
                  <m:oMath xmlns:m="http://schemas.openxmlformats.org/officeDocument/2006/math">
                    <m:r>
                      <a:rPr lang="en-US" altLang="zh-CN" i="1" dirty="0">
                        <a:latin typeface="Cambria Math"/>
                      </a:rPr>
                      <m:t>𝑣</m:t>
                    </m:r>
                  </m:oMath>
                </a14:m>
                <a:r>
                  <a:rPr lang="en-US" altLang="zh-CN"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419600"/>
              </a:xfrm>
              <a:blipFill>
                <a:blip r:embed="rId3"/>
                <a:stretch>
                  <a:fillRect l="-941" t="-1103" r="-78"/>
                </a:stretch>
              </a:blipFill>
            </p:spPr>
            <p:txBody>
              <a:bodyPr/>
              <a:lstStyle/>
              <a:p>
                <a:r>
                  <a:rPr lang="zh-CN" altLang="en-US">
                    <a:noFill/>
                  </a:rPr>
                  <a:t> </a:t>
                </a:r>
              </a:p>
            </p:txBody>
          </p:sp>
        </mc:Fallback>
      </mc:AlternateContent>
      <p:sp>
        <p:nvSpPr>
          <p:cNvPr id="5" name="TextBox 4"/>
          <p:cNvSpPr txBox="1"/>
          <p:nvPr/>
        </p:nvSpPr>
        <p:spPr>
          <a:xfrm>
            <a:off x="1633537" y="5484167"/>
            <a:ext cx="567264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What is the time complexity of Prim’s algorithm?</a:t>
            </a:r>
            <a:endParaRPr lang="en-US" sz="2400" dirty="0"/>
          </a:p>
        </p:txBody>
      </p:sp>
    </p:spTree>
    <p:extLst>
      <p:ext uri="{BB962C8B-B14F-4D97-AF65-F5344CB8AC3E}">
        <p14:creationId xmlns:p14="http://schemas.microsoft.com/office/powerpoint/2010/main" val="2814468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Prim’s Algorithm</a:t>
            </a:r>
            <a:br>
              <a:rPr lang="en-US" dirty="0" smtClean="0"/>
            </a:br>
            <a:r>
              <a:rPr lang="en-US" sz="2700" dirty="0" smtClean="0"/>
              <a:t>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Method 1: linear scan the set </a:t>
                </a:r>
                <a14:m>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smtClean="0"/>
                  <a:t> to find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a:t>
                </a:r>
              </a:p>
              <a:p>
                <a:r>
                  <a:rPr lang="en-US" dirty="0" smtClean="0"/>
                  <a:t>Number of times to find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a:t>
                </a:r>
                <a14:m>
                  <m:oMath xmlns:m="http://schemas.openxmlformats.org/officeDocument/2006/math">
                    <m:r>
                      <a:rPr lang="en-US" i="1" dirty="0" smtClean="0">
                        <a:latin typeface="Cambria Math"/>
                      </a:rPr>
                      <m:t>|</m:t>
                    </m:r>
                    <m:r>
                      <a:rPr lang="en-US" b="0" i="1" dirty="0" smtClean="0">
                        <a:latin typeface="Cambria Math"/>
                      </a:rPr>
                      <m:t>𝑉</m:t>
                    </m:r>
                    <m:r>
                      <a:rPr lang="en-US" i="1" dirty="0" smtClean="0">
                        <a:latin typeface="Cambria Math"/>
                      </a:rPr>
                      <m:t>|</m:t>
                    </m:r>
                  </m:oMath>
                </a14:m>
                <a:r>
                  <a:rPr lang="en-US" dirty="0" smtClean="0"/>
                  <a:t>.</a:t>
                </a:r>
              </a:p>
              <a:p>
                <a:pPr lvl="1"/>
                <a:r>
                  <a:rPr lang="en-US" dirty="0" smtClean="0"/>
                  <a:t>Each cost: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𝑉</m:t>
                    </m:r>
                    <m:r>
                      <a:rPr lang="en-US" b="0" i="1" smtClean="0">
                        <a:latin typeface="Cambria Math"/>
                      </a:rPr>
                      <m:t>|)</m:t>
                    </m:r>
                  </m:oMath>
                </a14:m>
                <a:r>
                  <a:rPr lang="en-US" dirty="0" smtClean="0"/>
                  <a:t>.</a:t>
                </a:r>
              </a:p>
              <a:p>
                <a:pPr lvl="1"/>
                <a:endParaRPr lang="en-US" dirty="0"/>
              </a:p>
              <a:p>
                <a:r>
                  <a:rPr lang="en-US" b="1" u="sng" dirty="0" smtClean="0">
                    <a:solidFill>
                      <a:srgbClr val="C00000"/>
                    </a:solidFill>
                  </a:rPr>
                  <a:t>Maximal</a:t>
                </a:r>
                <a:r>
                  <a:rPr lang="en-US" dirty="0" smtClean="0"/>
                  <a:t> number of times to update the neighbors: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oMath>
                </a14:m>
                <a:r>
                  <a:rPr lang="en-US" dirty="0" smtClean="0"/>
                  <a:t>.</a:t>
                </a:r>
              </a:p>
              <a:p>
                <a:pPr lvl="1"/>
                <a:r>
                  <a:rPr lang="en-US" dirty="0" smtClean="0"/>
                  <a:t>Since each neighbor of each node could be </a:t>
                </a:r>
                <a:r>
                  <a:rPr lang="en-US" b="1" dirty="0" smtClean="0">
                    <a:solidFill>
                      <a:srgbClr val="0000FF"/>
                    </a:solidFill>
                  </a:rPr>
                  <a:t>potentially</a:t>
                </a:r>
                <a:r>
                  <a:rPr lang="en-US" dirty="0" smtClean="0"/>
                  <a:t> updated.</a:t>
                </a:r>
              </a:p>
              <a:p>
                <a:pPr lvl="1"/>
                <a:r>
                  <a:rPr lang="en-US" dirty="0" smtClean="0"/>
                  <a:t>Each cost: </a:t>
                </a:r>
                <a14:m>
                  <m:oMath xmlns:m="http://schemas.openxmlformats.org/officeDocument/2006/math">
                    <m:r>
                      <a:rPr lang="en-US" i="1" dirty="0" smtClean="0">
                        <a:latin typeface="Cambria Math"/>
                      </a:rPr>
                      <m:t>𝑂</m:t>
                    </m:r>
                    <m:r>
                      <a:rPr lang="en-US" i="1" dirty="0" smtClean="0">
                        <a:latin typeface="Cambria Math"/>
                      </a:rPr>
                      <m:t>(1)</m:t>
                    </m:r>
                  </m:oMath>
                </a14:m>
                <a:r>
                  <a:rPr lang="en-US" dirty="0" smtClean="0"/>
                  <a:t>.</a:t>
                </a:r>
              </a:p>
              <a:p>
                <a:pPr lvl="1"/>
                <a:endParaRPr lang="en-US" dirty="0"/>
              </a:p>
              <a:p>
                <a:r>
                  <a:rPr lang="en-US" dirty="0" smtClean="0"/>
                  <a:t>Total running time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𝐸</m:t>
                            </m:r>
                          </m:e>
                        </m:d>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a:rPr>
                                  <m:t>𝑉</m:t>
                                </m:r>
                              </m:e>
                            </m:d>
                          </m:e>
                          <m:sup>
                            <m:r>
                              <a:rPr lang="en-US" b="0" i="1" smtClean="0">
                                <a:latin typeface="Cambria Math"/>
                              </a:rPr>
                              <m:t>2</m:t>
                            </m:r>
                          </m:sup>
                        </m:sSup>
                      </m:e>
                    </m:d>
                    <m:r>
                      <a:rPr lang="en-US" b="0" i="1" smtClean="0">
                        <a:latin typeface="Cambria Math"/>
                      </a:rPr>
                      <m:t>=</m:t>
                    </m:r>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𝑉</m:t>
                        </m:r>
                        <m:r>
                          <a:rPr lang="en-US" b="0" i="1" smtClean="0">
                            <a:latin typeface="Cambria Math"/>
                          </a:rPr>
                          <m:t>|</m:t>
                        </m:r>
                      </m:e>
                      <m:sup>
                        <m:r>
                          <a:rPr lang="en-US" b="0" i="1" smtClean="0">
                            <a:latin typeface="Cambria Math"/>
                          </a:rPr>
                          <m:t>2</m:t>
                        </m:r>
                      </m:sup>
                    </m:sSup>
                    <m:r>
                      <a:rPr lang="en-US" b="0" i="1" smtClean="0">
                        <a:latin typeface="Cambria Math"/>
                      </a:rPr>
                      <m:t>)</m:t>
                    </m:r>
                  </m:oMath>
                </a14:m>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27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Prim’s Algorithm</a:t>
            </a:r>
            <a:br>
              <a:rPr lang="en-US" dirty="0" smtClean="0"/>
            </a:br>
            <a:r>
              <a:rPr lang="en-US" sz="2700" dirty="0" smtClean="0"/>
              <a:t>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smtClean="0"/>
                  <a:t>Method 2: use a binary heap to store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’s.</a:t>
                </a:r>
              </a:p>
              <a:p>
                <a:r>
                  <a:rPr lang="en-US" dirty="0" smtClean="0"/>
                  <a:t>Number of times to extract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a:t>
                </a:r>
                <a14:m>
                  <m:oMath xmlns:m="http://schemas.openxmlformats.org/officeDocument/2006/math">
                    <m:r>
                      <a:rPr lang="en-US" i="1" dirty="0" smtClean="0">
                        <a:latin typeface="Cambria Math"/>
                      </a:rPr>
                      <m:t>|</m:t>
                    </m:r>
                    <m:r>
                      <a:rPr lang="en-US" b="0" i="1" dirty="0" smtClean="0">
                        <a:latin typeface="Cambria Math"/>
                      </a:rPr>
                      <m:t>𝑉</m:t>
                    </m:r>
                    <m:r>
                      <a:rPr lang="en-US" i="1" dirty="0" smtClean="0">
                        <a:latin typeface="Cambria Math"/>
                      </a:rPr>
                      <m:t>|</m:t>
                    </m:r>
                  </m:oMath>
                </a14:m>
                <a:r>
                  <a:rPr lang="en-US" dirty="0" smtClean="0"/>
                  <a:t>.</a:t>
                </a:r>
              </a:p>
              <a:p>
                <a:pPr lvl="1"/>
                <a:r>
                  <a:rPr lang="en-US" dirty="0" smtClean="0"/>
                  <a:t>Each cost: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m:t>
                        </m:r>
                        <m:r>
                          <a:rPr lang="en-US" i="1">
                            <a:latin typeface="Cambria Math"/>
                          </a:rPr>
                          <m:t>𝑉</m:t>
                        </m:r>
                        <m:r>
                          <a:rPr lang="en-US" i="1">
                            <a:latin typeface="Cambria Math"/>
                          </a:rPr>
                          <m:t>|</m:t>
                        </m:r>
                      </m:e>
                    </m:func>
                    <m:r>
                      <a:rPr lang="en-US" b="0" i="1" smtClean="0">
                        <a:latin typeface="Cambria Math"/>
                      </a:rPr>
                      <m:t>)</m:t>
                    </m:r>
                  </m:oMath>
                </a14:m>
                <a:r>
                  <a:rPr lang="en-US" dirty="0" smtClean="0"/>
                  <a:t>.</a:t>
                </a:r>
              </a:p>
              <a:p>
                <a:pPr lvl="1"/>
                <a:endParaRPr lang="en-US" dirty="0"/>
              </a:p>
              <a:p>
                <a:r>
                  <a:rPr lang="en-US" b="1" u="sng" dirty="0">
                    <a:solidFill>
                      <a:srgbClr val="C00000"/>
                    </a:solidFill>
                  </a:rPr>
                  <a:t>Maximal</a:t>
                </a:r>
                <a:r>
                  <a:rPr lang="en-US" dirty="0"/>
                  <a:t> number </a:t>
                </a:r>
                <a:r>
                  <a:rPr lang="en-US" dirty="0" smtClean="0"/>
                  <a:t>of times to update the neighbors: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oMath>
                </a14:m>
                <a:r>
                  <a:rPr lang="en-US" dirty="0" smtClean="0"/>
                  <a:t>.</a:t>
                </a:r>
              </a:p>
              <a:p>
                <a:pPr lvl="1"/>
                <a:r>
                  <a:rPr lang="en-US" dirty="0" smtClean="0"/>
                  <a:t>Each </a:t>
                </a:r>
                <a:r>
                  <a:rPr lang="en-US" dirty="0"/>
                  <a:t>cost is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i="1">
                            <a:latin typeface="Cambria Math"/>
                          </a:rPr>
                          <m:t>𝑉</m:t>
                        </m:r>
                        <m:r>
                          <a:rPr lang="en-US" i="1">
                            <a:latin typeface="Cambria Math"/>
                          </a:rPr>
                          <m:t>|</m:t>
                        </m:r>
                      </m:e>
                    </m:func>
                    <m:r>
                      <a:rPr lang="en-US" i="1">
                        <a:latin typeface="Cambria Math"/>
                      </a:rPr>
                      <m:t>)</m:t>
                    </m:r>
                  </m:oMath>
                </a14:m>
                <a:r>
                  <a:rPr lang="en-US" dirty="0" smtClean="0"/>
                  <a:t>, since after updating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we should percolate up new </a:t>
                </a:r>
                <a14:m>
                  <m:oMath xmlns:m="http://schemas.openxmlformats.org/officeDocument/2006/math">
                    <m:r>
                      <a:rPr lang="en-US" b="0" i="1" smtClean="0">
                        <a:latin typeface="Cambria Math"/>
                      </a:rPr>
                      <m:t>𝐷</m:t>
                    </m:r>
                    <m:r>
                      <a:rPr lang="en-US" b="0" i="1" smtClean="0">
                        <a:latin typeface="Cambria Math"/>
                      </a:rPr>
                      <m:t>(</m:t>
                    </m:r>
                    <m:r>
                      <a:rPr lang="en-US" b="0" i="1" smtClean="0">
                        <a:latin typeface="Cambria Math"/>
                      </a:rPr>
                      <m:t>𝑣</m:t>
                    </m:r>
                    <m:r>
                      <a:rPr lang="en-US" b="0" i="1" smtClean="0">
                        <a:latin typeface="Cambria Math"/>
                      </a:rPr>
                      <m:t>)</m:t>
                    </m:r>
                  </m:oMath>
                </a14:m>
                <a:r>
                  <a:rPr lang="en-US" dirty="0" smtClean="0"/>
                  <a:t> into right location of binary heap.</a:t>
                </a:r>
              </a:p>
              <a:p>
                <a:pPr lvl="2"/>
                <a:endParaRPr lang="en-US" sz="2400" dirty="0" smtClean="0"/>
              </a:p>
              <a:p>
                <a:r>
                  <a:rPr lang="en-US" dirty="0" smtClean="0"/>
                  <a:t>Total running time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𝑉</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e>
                    </m:d>
                  </m:oMath>
                </a14:m>
                <a:r>
                  <a:rPr lang="en-US" b="0" i="1" dirty="0" smtClean="0">
                    <a:latin typeface="Cambria Math"/>
                  </a:rPr>
                  <a:t/>
                </a:r>
                <a:br>
                  <a:rPr lang="en-US" b="0" i="1" dirty="0" smtClean="0">
                    <a:latin typeface="Cambria Math"/>
                  </a:rPr>
                </a:br>
                <a14:m>
                  <m:oMath xmlns:m="http://schemas.openxmlformats.org/officeDocument/2006/math">
                    <m:r>
                      <a:rPr lang="en-US" b="0" i="1" smtClean="0">
                        <a:latin typeface="Cambria Math"/>
                      </a:rPr>
                      <m:t>=</m:t>
                    </m:r>
                    <m:r>
                      <a:rPr lang="en-US" b="0" i="1" smtClean="0">
                        <a:latin typeface="Cambria Math"/>
                      </a:rPr>
                      <m:t>𝑂</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𝑉</m:t>
                        </m:r>
                      </m:e>
                    </m:d>
                    <m:r>
                      <a:rPr lang="en-US" b="0" i="1" smtClean="0">
                        <a:latin typeface="Cambria Math"/>
                      </a:rPr>
                      <m:t>+|</m:t>
                    </m:r>
                    <m:r>
                      <a:rPr lang="en-US" b="0" i="1" smtClean="0">
                        <a:latin typeface="Cambria Math"/>
                      </a:rPr>
                      <m:t>𝐸</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m:t>
                        </m:r>
                        <m:r>
                          <a:rPr lang="en-US" b="0" i="1" smtClean="0">
                            <a:latin typeface="Cambria Math"/>
                          </a:rPr>
                          <m:t>𝑉</m:t>
                        </m:r>
                        <m:r>
                          <a:rPr lang="en-US" b="0" i="1" smtClean="0">
                            <a:latin typeface="Cambria Math"/>
                          </a:rPr>
                          <m:t>|</m:t>
                        </m:r>
                      </m:e>
                    </m:func>
                    <m:r>
                      <a:rPr lang="en-US" b="0" i="1" smtClean="0">
                        <a:latin typeface="Cambria Math"/>
                      </a:rPr>
                      <m:t>)</m:t>
                    </m:r>
                  </m:oMath>
                </a14:m>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r="-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15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and Graph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876800"/>
              </a:xfrm>
            </p:spPr>
            <p:txBody>
              <a:bodyPr>
                <a:normAutofit lnSpcReduction="10000"/>
              </a:bodyPr>
              <a:lstStyle/>
              <a:p>
                <a:r>
                  <a:rPr lang="en-US" dirty="0" smtClean="0"/>
                  <a:t>A </a:t>
                </a:r>
                <a:r>
                  <a:rPr lang="en-US" b="1" dirty="0" smtClean="0">
                    <a:solidFill>
                      <a:srgbClr val="0000FF"/>
                    </a:solidFill>
                  </a:rPr>
                  <a:t>tree</a:t>
                </a:r>
                <a:r>
                  <a:rPr lang="en-US" dirty="0" smtClean="0"/>
                  <a:t> is an </a:t>
                </a:r>
                <a:r>
                  <a:rPr lang="en-US" b="1" dirty="0" smtClean="0">
                    <a:solidFill>
                      <a:srgbClr val="C00000"/>
                    </a:solidFill>
                  </a:rPr>
                  <a:t>acyclic, connected undirected </a:t>
                </a:r>
                <a:r>
                  <a:rPr lang="en-US" dirty="0" smtClean="0"/>
                  <a:t>graph.</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For a tree,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r>
                      <a:rPr lang="en-US" i="1" dirty="0" smtClean="0">
                        <a:latin typeface="Cambria Math"/>
                      </a:rPr>
                      <m:t>𝑉</m:t>
                    </m:r>
                    <m:r>
                      <a:rPr lang="en-US" i="1" dirty="0" smtClean="0">
                        <a:latin typeface="Cambria Math"/>
                      </a:rPr>
                      <m:t>|−1</m:t>
                    </m:r>
                  </m:oMath>
                </a14:m>
                <a:r>
                  <a:rPr lang="en-US" dirty="0" smtClean="0"/>
                  <a:t>.</a:t>
                </a:r>
              </a:p>
              <a:p>
                <a:r>
                  <a:rPr lang="en-US" u="sng" dirty="0" smtClean="0"/>
                  <a:t>Claim</a:t>
                </a:r>
                <a:r>
                  <a:rPr lang="en-US" dirty="0" smtClean="0"/>
                  <a:t>: Any </a:t>
                </a:r>
                <a:r>
                  <a:rPr lang="en-US" b="1" dirty="0" smtClean="0">
                    <a:solidFill>
                      <a:srgbClr val="0000FF"/>
                    </a:solidFill>
                  </a:rPr>
                  <a:t>connected</a:t>
                </a:r>
                <a:r>
                  <a:rPr lang="en-US" dirty="0" smtClean="0"/>
                  <a:t> graph with </a:t>
                </a:r>
                <a14:m>
                  <m:oMath xmlns:m="http://schemas.openxmlformats.org/officeDocument/2006/math">
                    <m:r>
                      <a:rPr lang="en-US" i="1" dirty="0" smtClean="0">
                        <a:latin typeface="Cambria Math"/>
                      </a:rPr>
                      <m:t>𝑁</m:t>
                    </m:r>
                  </m:oMath>
                </a14:m>
                <a:r>
                  <a:rPr lang="en-US" dirty="0" smtClean="0"/>
                  <a:t> nodes and </a:t>
                </a:r>
                <a14:m>
                  <m:oMath xmlns:m="http://schemas.openxmlformats.org/officeDocument/2006/math">
                    <m:r>
                      <a:rPr lang="en-US" i="1" dirty="0" smtClean="0">
                        <a:latin typeface="Cambria Math"/>
                      </a:rPr>
                      <m:t>𝑁</m:t>
                    </m:r>
                    <m:r>
                      <a:rPr lang="en-US" i="1" dirty="0" smtClean="0">
                        <a:latin typeface="Cambria Math"/>
                      </a:rPr>
                      <m:t>−1</m:t>
                    </m:r>
                  </m:oMath>
                </a14:m>
                <a:r>
                  <a:rPr lang="en-US" dirty="0" smtClean="0"/>
                  <a:t> edges is a tree.</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876800"/>
              </a:xfrm>
              <a:blipFill>
                <a:blip r:embed="rId2"/>
                <a:stretch>
                  <a:fillRect l="-784" t="-1750"/>
                </a:stretch>
              </a:blipFill>
            </p:spPr>
            <p:txBody>
              <a:bodyPr/>
              <a:lstStyle/>
              <a:p>
                <a:r>
                  <a:rPr lang="zh-CN" altLang="en-US">
                    <a:noFill/>
                  </a:rPr>
                  <a:t> </a:t>
                </a:r>
              </a:p>
            </p:txBody>
          </p:sp>
        </mc:Fallback>
      </mc:AlternateContent>
      <p:grpSp>
        <p:nvGrpSpPr>
          <p:cNvPr id="5" name="Group 4"/>
          <p:cNvGrpSpPr/>
          <p:nvPr/>
        </p:nvGrpSpPr>
        <p:grpSpPr>
          <a:xfrm>
            <a:off x="1985960" y="2667000"/>
            <a:ext cx="1816999" cy="1491449"/>
            <a:chOff x="7086600" y="4756951"/>
            <a:chExt cx="18169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8" name="Straight Connector 7"/>
            <p:cNvCxnSpPr>
              <a:stCxn id="6" idx="3"/>
              <a:endCxn id="7" idx="7"/>
            </p:cNvCxnSpPr>
            <p:nvPr/>
          </p:nvCxnSpPr>
          <p:spPr>
            <a:xfrm flipH="1">
              <a:off x="7416840" y="5072082"/>
              <a:ext cx="192829" cy="26905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 name="Oval 9"/>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1" name="Straight Connector 10"/>
            <p:cNvCxnSpPr>
              <a:stCxn id="6" idx="5"/>
              <a:endCxn id="9" idx="1"/>
            </p:cNvCxnSpPr>
            <p:nvPr/>
          </p:nvCxnSpPr>
          <p:spPr>
            <a:xfrm>
              <a:off x="7870732" y="5072082"/>
              <a:ext cx="245427" cy="26902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8389739" y="5614691"/>
              <a:ext cx="216440" cy="33628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4" name="Straight Connector 13"/>
            <p:cNvCxnSpPr>
              <a:stCxn id="9" idx="3"/>
              <a:endCxn id="13" idx="0"/>
            </p:cNvCxnSpPr>
            <p:nvPr/>
          </p:nvCxnSpPr>
          <p:spPr>
            <a:xfrm flipH="1">
              <a:off x="8087224" y="5614691"/>
              <a:ext cx="28935" cy="28526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371600" y="1981200"/>
            <a:ext cx="279698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The tree we see before</a:t>
            </a:r>
            <a:endParaRPr lang="en-US" sz="2400" dirty="0"/>
          </a:p>
        </p:txBody>
      </p:sp>
      <p:grpSp>
        <p:nvGrpSpPr>
          <p:cNvPr id="38" name="Group 37"/>
          <p:cNvGrpSpPr/>
          <p:nvPr/>
        </p:nvGrpSpPr>
        <p:grpSpPr>
          <a:xfrm>
            <a:off x="5036580" y="2743200"/>
            <a:ext cx="2171577" cy="1196272"/>
            <a:chOff x="5265180" y="3916467"/>
            <a:chExt cx="2171577" cy="1196272"/>
          </a:xfrm>
        </p:grpSpPr>
        <p:sp>
          <p:nvSpPr>
            <p:cNvPr id="17" name="Oval 16"/>
            <p:cNvSpPr/>
            <p:nvPr/>
          </p:nvSpPr>
          <p:spPr>
            <a:xfrm>
              <a:off x="5680113" y="3918957"/>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a:off x="5265180" y="472583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7" idx="3"/>
              <a:endCxn id="18" idx="0"/>
            </p:cNvCxnSpPr>
            <p:nvPr/>
          </p:nvCxnSpPr>
          <p:spPr>
            <a:xfrm flipH="1">
              <a:off x="5458630" y="4234088"/>
              <a:ext cx="275551" cy="49175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238079" y="472580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1" name="Oval 20"/>
            <p:cNvSpPr/>
            <p:nvPr/>
          </p:nvSpPr>
          <p:spPr>
            <a:xfrm>
              <a:off x="7088308" y="3916467"/>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2" name="Straight Connector 21"/>
            <p:cNvCxnSpPr>
              <a:stCxn id="17" idx="5"/>
              <a:endCxn id="20" idx="1"/>
            </p:cNvCxnSpPr>
            <p:nvPr/>
          </p:nvCxnSpPr>
          <p:spPr>
            <a:xfrm>
              <a:off x="5995244" y="4234088"/>
              <a:ext cx="299495" cy="54838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7"/>
              <a:endCxn id="21" idx="3"/>
            </p:cNvCxnSpPr>
            <p:nvPr/>
          </p:nvCxnSpPr>
          <p:spPr>
            <a:xfrm flipV="1">
              <a:off x="6568319" y="4213887"/>
              <a:ext cx="571018" cy="56858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431529" y="3918957"/>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0" idx="0"/>
              <a:endCxn id="24" idx="4"/>
            </p:cNvCxnSpPr>
            <p:nvPr/>
          </p:nvCxnSpPr>
          <p:spPr>
            <a:xfrm flipV="1">
              <a:off x="6431529" y="4267406"/>
              <a:ext cx="174225" cy="458403"/>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4728900" y="1981200"/>
            <a:ext cx="311970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However, this is also a tree</a:t>
            </a:r>
            <a:endParaRPr lang="en-US" sz="2400" dirty="0"/>
          </a:p>
        </p:txBody>
      </p:sp>
      <p:sp>
        <p:nvSpPr>
          <p:cNvPr id="40" name="TextBox 39"/>
          <p:cNvSpPr txBox="1"/>
          <p:nvPr/>
        </p:nvSpPr>
        <p:spPr>
          <a:xfrm>
            <a:off x="5168683" y="4140864"/>
            <a:ext cx="2507674" cy="83099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Any node can be the </a:t>
            </a:r>
            <a:br>
              <a:rPr lang="en-US" sz="2400" dirty="0" smtClean="0"/>
            </a:br>
            <a:r>
              <a:rPr lang="en-US" sz="2400" dirty="0" smtClean="0"/>
              <a:t>root of the tree.</a:t>
            </a:r>
            <a:endParaRPr lang="en-US" sz="2400" dirty="0"/>
          </a:p>
        </p:txBody>
      </p:sp>
    </p:spTree>
    <p:extLst>
      <p:ext uri="{BB962C8B-B14F-4D97-AF65-F5344CB8AC3E}">
        <p14:creationId xmlns:p14="http://schemas.microsoft.com/office/powerpoint/2010/main" val="33918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53" presetClass="entr" presetSubtype="16"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p:cTn id="26" dur="500" fill="hold"/>
                                        <p:tgtEl>
                                          <p:spTgt spid="40"/>
                                        </p:tgtEl>
                                        <p:attrNameLst>
                                          <p:attrName>ppt_w</p:attrName>
                                        </p:attrNameLst>
                                      </p:cBhvr>
                                      <p:tavLst>
                                        <p:tav tm="0">
                                          <p:val>
                                            <p:fltVal val="0"/>
                                          </p:val>
                                        </p:tav>
                                        <p:tav tm="100000">
                                          <p:val>
                                            <p:strVal val="#ppt_w"/>
                                          </p:val>
                                        </p:tav>
                                      </p:tavLst>
                                    </p:anim>
                                    <p:anim calcmode="lin" valueType="num">
                                      <p:cBhvr>
                                        <p:cTn id="27" dur="500" fill="hold"/>
                                        <p:tgtEl>
                                          <p:spTgt spid="40"/>
                                        </p:tgtEl>
                                        <p:attrNameLst>
                                          <p:attrName>ppt_h</p:attrName>
                                        </p:attrNameLst>
                                      </p:cBhvr>
                                      <p:tavLst>
                                        <p:tav tm="0">
                                          <p:val>
                                            <p:fltVal val="0"/>
                                          </p:val>
                                        </p:tav>
                                        <p:tav tm="100000">
                                          <p:val>
                                            <p:strVal val="#ppt_h"/>
                                          </p:val>
                                        </p:tav>
                                      </p:tavLst>
                                    </p:anim>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Prim’s Algorithm</a:t>
            </a:r>
            <a:br>
              <a:rPr lang="en-US" altLang="zh-CN" dirty="0"/>
            </a:br>
            <a:r>
              <a:rPr lang="en-US" altLang="zh-CN" sz="2700" dirty="0"/>
              <a:t>Time Complexity</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altLang="zh-CN" dirty="0" smtClean="0"/>
                  <a:t>Method 3: </a:t>
                </a:r>
                <a:r>
                  <a:rPr lang="en-US" altLang="zh-CN" dirty="0"/>
                  <a:t>use a </a:t>
                </a:r>
                <a:r>
                  <a:rPr lang="en-US" altLang="zh-CN" dirty="0" smtClean="0"/>
                  <a:t>Fibonacci heap </a:t>
                </a:r>
                <a:r>
                  <a:rPr lang="en-US" altLang="zh-CN" dirty="0"/>
                  <a:t>to store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’s.</a:t>
                </a:r>
              </a:p>
              <a:p>
                <a:r>
                  <a:rPr lang="en-US" altLang="zh-CN" dirty="0"/>
                  <a:t>Number of times to </a:t>
                </a:r>
                <a:r>
                  <a:rPr lang="en-US" altLang="zh-CN" dirty="0" smtClean="0"/>
                  <a:t>extract </a:t>
                </a:r>
                <a:r>
                  <a:rPr lang="en-US" altLang="zh-CN" dirty="0"/>
                  <a:t>the smallest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t>
                </a:r>
                <a14:m>
                  <m:oMath xmlns:m="http://schemas.openxmlformats.org/officeDocument/2006/math">
                    <m:r>
                      <a:rPr lang="en-US" altLang="zh-CN" i="1" dirty="0">
                        <a:latin typeface="Cambria Math"/>
                      </a:rPr>
                      <m:t>|</m:t>
                    </m:r>
                    <m:r>
                      <a:rPr lang="en-US" altLang="zh-CN" i="1" dirty="0">
                        <a:latin typeface="Cambria Math"/>
                      </a:rPr>
                      <m:t>𝑉</m:t>
                    </m:r>
                    <m:r>
                      <a:rPr lang="en-US" altLang="zh-CN" i="1" dirty="0">
                        <a:latin typeface="Cambria Math"/>
                      </a:rPr>
                      <m:t>|</m:t>
                    </m:r>
                  </m:oMath>
                </a14:m>
                <a:r>
                  <a:rPr lang="en-US" altLang="zh-CN" dirty="0"/>
                  <a:t>.</a:t>
                </a:r>
              </a:p>
              <a:p>
                <a:pPr lvl="1"/>
                <a:r>
                  <a:rPr lang="en-US" altLang="zh-CN" dirty="0"/>
                  <a:t>Each cost: </a:t>
                </a:r>
                <a14:m>
                  <m:oMath xmlns:m="http://schemas.openxmlformats.org/officeDocument/2006/math">
                    <m:r>
                      <a:rPr lang="en-US" altLang="zh-CN" i="1">
                        <a:latin typeface="Cambria Math"/>
                      </a:rPr>
                      <m:t>𝑂</m:t>
                    </m:r>
                    <m:r>
                      <a:rPr lang="en-US" altLang="zh-CN" i="1">
                        <a:latin typeface="Cambria Math"/>
                      </a:rPr>
                      <m:t>(</m:t>
                    </m:r>
                    <m:func>
                      <m:funcPr>
                        <m:ctrlPr>
                          <a:rPr lang="en-US" altLang="zh-CN" i="1">
                            <a:latin typeface="Cambria Math" panose="02040503050406030204" pitchFamily="18" charset="0"/>
                          </a:rPr>
                        </m:ctrlPr>
                      </m:funcPr>
                      <m:fName>
                        <m:r>
                          <m:rPr>
                            <m:sty m:val="p"/>
                          </m:rPr>
                          <a:rPr lang="en-US" altLang="zh-CN">
                            <a:latin typeface="Cambria Math"/>
                          </a:rPr>
                          <m:t>log</m:t>
                        </m:r>
                      </m:fName>
                      <m:e>
                        <m:r>
                          <a:rPr lang="en-US" altLang="zh-CN" i="1">
                            <a:latin typeface="Cambria Math"/>
                          </a:rPr>
                          <m:t>|</m:t>
                        </m:r>
                        <m:r>
                          <a:rPr lang="en-US" altLang="zh-CN" i="1">
                            <a:latin typeface="Cambria Math"/>
                          </a:rPr>
                          <m:t>𝑉</m:t>
                        </m:r>
                        <m:r>
                          <a:rPr lang="en-US" altLang="zh-CN" i="1">
                            <a:latin typeface="Cambria Math"/>
                          </a:rPr>
                          <m:t>|</m:t>
                        </m:r>
                      </m:e>
                    </m:func>
                    <m:r>
                      <a:rPr lang="en-US" altLang="zh-CN" i="1">
                        <a:latin typeface="Cambria Math"/>
                      </a:rPr>
                      <m:t>)</m:t>
                    </m:r>
                  </m:oMath>
                </a14:m>
                <a:r>
                  <a:rPr lang="en-US" altLang="zh-CN" dirty="0"/>
                  <a:t>.</a:t>
                </a:r>
              </a:p>
              <a:p>
                <a:pPr lvl="1"/>
                <a:endParaRPr lang="en-US" altLang="zh-CN" dirty="0"/>
              </a:p>
              <a:p>
                <a:r>
                  <a:rPr lang="en-US" altLang="zh-CN" b="1" u="sng" dirty="0">
                    <a:solidFill>
                      <a:srgbClr val="C00000"/>
                    </a:solidFill>
                  </a:rPr>
                  <a:t>Maximal</a:t>
                </a:r>
                <a:r>
                  <a:rPr lang="en-US" altLang="zh-CN" dirty="0"/>
                  <a:t> number of times to update the neighbors: </a:t>
                </a:r>
                <a14:m>
                  <m:oMath xmlns:m="http://schemas.openxmlformats.org/officeDocument/2006/math">
                    <m:r>
                      <a:rPr lang="en-US" altLang="zh-CN" i="1" dirty="0">
                        <a:latin typeface="Cambria Math"/>
                      </a:rPr>
                      <m:t>|</m:t>
                    </m:r>
                    <m:r>
                      <a:rPr lang="en-US" altLang="zh-CN" i="1" dirty="0">
                        <a:latin typeface="Cambria Math"/>
                      </a:rPr>
                      <m:t>𝐸</m:t>
                    </m:r>
                    <m:r>
                      <a:rPr lang="en-US" altLang="zh-CN" i="1" dirty="0">
                        <a:latin typeface="Cambria Math"/>
                      </a:rPr>
                      <m:t>|</m:t>
                    </m:r>
                  </m:oMath>
                </a14:m>
                <a:r>
                  <a:rPr lang="en-US" altLang="zh-CN" dirty="0"/>
                  <a:t>.</a:t>
                </a:r>
              </a:p>
              <a:p>
                <a:pPr lvl="1"/>
                <a:r>
                  <a:rPr lang="en-US" altLang="zh-CN" dirty="0"/>
                  <a:t>Each cost is </a:t>
                </a:r>
                <a14:m>
                  <m:oMath xmlns:m="http://schemas.openxmlformats.org/officeDocument/2006/math">
                    <m:r>
                      <a:rPr lang="en-US" altLang="zh-CN" i="1">
                        <a:latin typeface="Cambria Math"/>
                      </a:rPr>
                      <m:t>𝑂</m:t>
                    </m:r>
                    <m:r>
                      <a:rPr lang="en-US" altLang="zh-CN" i="1">
                        <a:latin typeface="Cambria Math"/>
                      </a:rPr>
                      <m:t>(1)</m:t>
                    </m:r>
                  </m:oMath>
                </a14:m>
                <a:r>
                  <a:rPr lang="en-US" altLang="zh-CN" dirty="0" smtClean="0"/>
                  <a:t> (</a:t>
                </a:r>
                <a:r>
                  <a:rPr lang="en-US" altLang="zh-CN" dirty="0" err="1" smtClean="0"/>
                  <a:t>decreaseKey</a:t>
                </a:r>
                <a:r>
                  <a:rPr lang="en-US" altLang="zh-CN" dirty="0" smtClean="0"/>
                  <a:t> operation; amortized time).</a:t>
                </a:r>
                <a:endParaRPr lang="en-US" altLang="zh-CN" dirty="0"/>
              </a:p>
              <a:p>
                <a:pPr lvl="2"/>
                <a:endParaRPr lang="en-US" altLang="zh-CN" sz="2400" dirty="0"/>
              </a:p>
              <a:p>
                <a:r>
                  <a:rPr lang="en-US" altLang="zh-CN" dirty="0"/>
                  <a:t>Total running time is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𝐸</m:t>
                            </m:r>
                          </m:e>
                        </m:d>
                      </m:e>
                    </m:d>
                  </m:oMath>
                </a14:m>
                <a:r>
                  <a:rPr lang="en-US" altLang="zh-CN" dirty="0" smtClean="0"/>
                  <a:t>.</a:t>
                </a:r>
                <a:endParaRPr lang="en-US" altLang="zh-CN" dirty="0"/>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8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696464"/>
                </a:solidFill>
              </a:rPr>
              <a:t>Prim’s </a:t>
            </a:r>
            <a:r>
              <a:rPr lang="en-US" sz="3600" dirty="0">
                <a:solidFill>
                  <a:srgbClr val="696464"/>
                </a:solidFill>
              </a:rPr>
              <a:t>Algorithm</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smtClean="0"/>
                  <a:t>Method 1: linear scan the set </a:t>
                </a:r>
                <a14:m>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a:t> to find the smallest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endParaRPr lang="en-US" dirty="0"/>
              </a:p>
              <a:p>
                <a:pPr lvl="1"/>
                <a:r>
                  <a:rPr lang="en-US" dirty="0" smtClean="0"/>
                  <a:t>Total runtime: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m:t>
                        </m:r>
                        <m:r>
                          <a:rPr lang="en-US" i="1">
                            <a:latin typeface="Cambria Math"/>
                          </a:rPr>
                          <m:t>𝑉</m:t>
                        </m:r>
                        <m:r>
                          <a:rPr lang="en-US" i="1">
                            <a:latin typeface="Cambria Math"/>
                          </a:rPr>
                          <m:t>|</m:t>
                        </m:r>
                      </m:e>
                      <m:sup>
                        <m:r>
                          <a:rPr lang="en-US" i="1">
                            <a:latin typeface="Cambria Math"/>
                          </a:rPr>
                          <m:t>2</m:t>
                        </m:r>
                      </m:sup>
                    </m:sSup>
                    <m:r>
                      <a:rPr lang="en-US" i="1">
                        <a:latin typeface="Cambria Math"/>
                      </a:rPr>
                      <m:t>)</m:t>
                    </m:r>
                  </m:oMath>
                </a14:m>
                <a:endParaRPr lang="en-US" dirty="0" smtClean="0"/>
              </a:p>
              <a:p>
                <a:r>
                  <a:rPr lang="en-US" dirty="0" smtClean="0"/>
                  <a:t>Method </a:t>
                </a:r>
                <a:r>
                  <a:rPr lang="en-US" dirty="0"/>
                  <a:t>2: use a </a:t>
                </a:r>
                <a:r>
                  <a:rPr lang="en-US" dirty="0" smtClean="0"/>
                  <a:t>binary heap </a:t>
                </a:r>
                <a:r>
                  <a:rPr lang="en-US" dirty="0"/>
                  <a:t>to store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r>
                  <a:rPr lang="en-US" dirty="0" smtClean="0"/>
                  <a:t>’s</a:t>
                </a:r>
                <a:endParaRPr lang="en-US" dirty="0"/>
              </a:p>
              <a:p>
                <a:pPr lvl="1"/>
                <a:r>
                  <a:rPr lang="en-US" dirty="0"/>
                  <a:t>Total </a:t>
                </a:r>
                <a:r>
                  <a:rPr lang="en-US" dirty="0" smtClean="0"/>
                  <a:t>runtime</a:t>
                </a:r>
                <a:r>
                  <a:rPr lang="en-US" dirty="0"/>
                  <a:t>: </a:t>
                </a:r>
                <a14:m>
                  <m:oMath xmlns:m="http://schemas.openxmlformats.org/officeDocument/2006/math">
                    <m:r>
                      <a:rPr lang="en-US" i="1">
                        <a:latin typeface="Cambria Math"/>
                      </a:rPr>
                      <m:t>𝑂</m:t>
                    </m:r>
                    <m:r>
                      <a:rPr lang="en-US" i="1">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𝑉</m:t>
                        </m:r>
                      </m:e>
                    </m:d>
                    <m:r>
                      <a:rPr lang="en-US" b="0" i="1" smtClean="0">
                        <a:latin typeface="Cambria Math"/>
                      </a:rPr>
                      <m:t>+</m:t>
                    </m:r>
                    <m:d>
                      <m:dPr>
                        <m:begChr m:val="|"/>
                        <m:endChr m:val="|"/>
                        <m:ctrlPr>
                          <a:rPr lang="en-US" i="1">
                            <a:latin typeface="Cambria Math" panose="02040503050406030204" pitchFamily="18" charset="0"/>
                          </a:rPr>
                        </m:ctrlPr>
                      </m:dPr>
                      <m:e>
                        <m:r>
                          <a:rPr lang="en-US" i="1">
                            <a:latin typeface="Cambria Math"/>
                          </a:rPr>
                          <m:t>𝐸</m:t>
                        </m:r>
                      </m:e>
                    </m:d>
                    <m:r>
                      <a:rPr lang="en-US" b="0" i="1" smtClean="0">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i="1">
                            <a:latin typeface="Cambria Math"/>
                          </a:rPr>
                          <m:t>𝑉</m:t>
                        </m:r>
                        <m:r>
                          <a:rPr lang="en-US" i="1">
                            <a:latin typeface="Cambria Math"/>
                          </a:rPr>
                          <m:t>|</m:t>
                        </m:r>
                      </m:e>
                    </m:func>
                    <m:r>
                      <a:rPr lang="en-US" i="1">
                        <a:latin typeface="Cambria Math"/>
                      </a:rPr>
                      <m:t>)</m:t>
                    </m:r>
                  </m:oMath>
                </a14:m>
                <a:endParaRPr lang="en-US" dirty="0" smtClean="0"/>
              </a:p>
              <a:p>
                <a:r>
                  <a:rPr lang="en-US" dirty="0" smtClean="0"/>
                  <a:t>Method 3: use a </a:t>
                </a:r>
                <a:r>
                  <a:rPr lang="en-US" altLang="zh-CN" dirty="0"/>
                  <a:t>Fibonacci heap to store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smtClean="0"/>
                  <a:t>’s</a:t>
                </a:r>
              </a:p>
              <a:p>
                <a:pPr lvl="1"/>
                <a:r>
                  <a:rPr lang="en-US" dirty="0" smtClean="0"/>
                  <a:t>Total runtime: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𝐸</m:t>
                            </m:r>
                          </m:e>
                        </m:d>
                      </m:e>
                    </m:d>
                  </m:oMath>
                </a14:m>
                <a:endParaRPr lang="en-US" dirty="0" smtClean="0"/>
              </a:p>
              <a:p>
                <a:r>
                  <a:rPr lang="en-US" dirty="0" smtClean="0"/>
                  <a:t>Which one is the best?</a:t>
                </a:r>
                <a:endParaRPr lang="en-US" dirty="0"/>
              </a:p>
              <a:p>
                <a:pPr lvl="1"/>
                <a:r>
                  <a:rPr lang="en-US" dirty="0" smtClean="0"/>
                  <a:t>Answer: Fibonacci heap.</a:t>
                </a:r>
              </a:p>
              <a:p>
                <a:pPr lvl="1"/>
                <a:r>
                  <a:rPr lang="en-US" dirty="0" smtClean="0"/>
                  <a:t>For sparse graphs, i.e., </a:t>
                </a:r>
                <a14:m>
                  <m:oMath xmlns:m="http://schemas.openxmlformats.org/officeDocument/2006/math">
                    <m:r>
                      <a:rPr lang="en-US" b="0" i="1" smtClean="0">
                        <a:latin typeface="Cambria Math"/>
                      </a:rPr>
                      <m:t>|</m:t>
                    </m:r>
                    <m:r>
                      <a:rPr lang="en-US" b="0" i="1" smtClean="0">
                        <a:latin typeface="Cambria Math"/>
                      </a:rPr>
                      <m:t>𝐸</m:t>
                    </m:r>
                    <m:r>
                      <a:rPr lang="en-US" b="0" i="1" smtClean="0">
                        <a:latin typeface="Cambria Math"/>
                      </a:rPr>
                      <m:t>|≈</m:t>
                    </m:r>
                    <m:r>
                      <m:rPr>
                        <m:sty m:val="p"/>
                      </m:rPr>
                      <a:rPr lang="el-GR" b="0" i="1" smtClean="0">
                        <a:latin typeface="Cambria Math"/>
                        <a:ea typeface="Cambria Math"/>
                      </a:rPr>
                      <m:t>Θ</m:t>
                    </m:r>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𝑉</m:t>
                        </m:r>
                      </m:e>
                    </m:d>
                    <m:r>
                      <a:rPr lang="en-US" b="0" i="1" smtClean="0">
                        <a:latin typeface="Cambria Math"/>
                        <a:ea typeface="Cambria Math"/>
                      </a:rPr>
                      <m:t>)</m:t>
                    </m:r>
                  </m:oMath>
                </a14:m>
                <a:r>
                  <a:rPr lang="en-US" dirty="0" smtClean="0"/>
                  <a:t>, using binary heap has same runtime as Fibonacci heap. The runtime is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e>
                    </m:d>
                  </m:oMath>
                </a14:m>
                <a:endParaRPr lang="en-US" altLang="zh-CN"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790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Subgraph</a:t>
            </a:r>
            <a:r>
              <a:rPr lang="en-US" dirty="0"/>
              <a:t> and Spanning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a:rPr>
                          <m:t>𝐺</m:t>
                        </m:r>
                      </m:e>
                      <m:sup>
                        <m:r>
                          <a:rPr lang="en-US" i="1">
                            <a:latin typeface="Cambria Math"/>
                          </a:rPr>
                          <m:t>′</m:t>
                        </m:r>
                      </m:sup>
                    </m:sSup>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i="1">
                            <a:latin typeface="Cambria Math"/>
                          </a:rPr>
                          <m:t>′</m:t>
                        </m:r>
                      </m:sup>
                    </m:sSup>
                    <m:r>
                      <a:rPr lang="en-US" i="1">
                        <a:latin typeface="Cambria Math"/>
                      </a:rPr>
                      <m:t>,</m:t>
                    </m:r>
                    <m:r>
                      <a:rPr lang="en-US" i="1">
                        <a:latin typeface="Cambria Math"/>
                      </a:rPr>
                      <m:t>𝐸</m:t>
                    </m:r>
                    <m:r>
                      <a:rPr lang="en-US" i="1">
                        <a:latin typeface="Cambria Math"/>
                      </a:rPr>
                      <m:t>′)</m:t>
                    </m:r>
                  </m:oMath>
                </a14:m>
                <a:r>
                  <a:rPr lang="en-US" dirty="0"/>
                  <a:t> is a </a:t>
                </a:r>
                <a:r>
                  <a:rPr lang="en-US" b="1" dirty="0" err="1">
                    <a:solidFill>
                      <a:srgbClr val="0000FF"/>
                    </a:solidFill>
                  </a:rPr>
                  <a:t>subgraph</a:t>
                </a:r>
                <a:r>
                  <a:rPr lang="en-US" dirty="0">
                    <a:solidFill>
                      <a:srgbClr val="0000FF"/>
                    </a:solidFill>
                  </a:rPr>
                  <a:t> </a:t>
                </a:r>
                <a:r>
                  <a:rPr lang="en-US" dirty="0"/>
                  <a:t>of </a:t>
                </a:r>
                <a14:m>
                  <m:oMath xmlns:m="http://schemas.openxmlformats.org/officeDocument/2006/math">
                    <m:r>
                      <a:rPr lang="en-US" i="1">
                        <a:latin typeface="Cambria Math"/>
                      </a:rPr>
                      <m:t>𝐺</m:t>
                    </m:r>
                    <m:r>
                      <a:rPr lang="en-US" i="1">
                        <a:latin typeface="Cambria Math"/>
                      </a:rPr>
                      <m:t>=(</m:t>
                    </m:r>
                    <m:r>
                      <a:rPr lang="en-US" i="1">
                        <a:latin typeface="Cambria Math"/>
                      </a:rPr>
                      <m:t>𝑉</m:t>
                    </m:r>
                    <m:r>
                      <a:rPr lang="en-US" i="1">
                        <a:latin typeface="Cambria Math"/>
                      </a:rPr>
                      <m:t>,</m:t>
                    </m:r>
                    <m:r>
                      <a:rPr lang="en-US" i="1">
                        <a:latin typeface="Cambria Math"/>
                      </a:rPr>
                      <m:t>𝐸</m:t>
                    </m:r>
                    <m:r>
                      <a:rPr lang="en-US" i="1">
                        <a:latin typeface="Cambria Math"/>
                      </a:rPr>
                      <m:t>)</m:t>
                    </m:r>
                  </m:oMath>
                </a14:m>
                <a:r>
                  <a:rPr lang="en-US" dirty="0"/>
                  <a:t> if and only if </a:t>
                </a:r>
                <a14:m>
                  <m:oMath xmlns:m="http://schemas.openxmlformats.org/officeDocument/2006/math">
                    <m:r>
                      <a:rPr lang="en-US" i="1">
                        <a:latin typeface="Cambria Math"/>
                      </a:rPr>
                      <m:t>𝑉</m:t>
                    </m:r>
                    <m:r>
                      <a:rPr lang="en-US" i="1">
                        <a:latin typeface="Cambria Math"/>
                      </a:rPr>
                      <m:t>′⊆</m:t>
                    </m:r>
                    <m:r>
                      <a:rPr lang="en-US" i="1">
                        <a:latin typeface="Cambria Math"/>
                        <a:ea typeface="Cambria Math"/>
                      </a:rPr>
                      <m:t>𝑉</m:t>
                    </m:r>
                  </m:oMath>
                </a14:m>
                <a:r>
                  <a:rPr lang="en-US" dirty="0"/>
                  <a:t> and </a:t>
                </a:r>
                <a14:m>
                  <m:oMath xmlns:m="http://schemas.openxmlformats.org/officeDocument/2006/math">
                    <m:r>
                      <a:rPr lang="en-US" i="1">
                        <a:latin typeface="Cambria Math"/>
                      </a:rPr>
                      <m:t>𝐸</m:t>
                    </m:r>
                    <m:r>
                      <a:rPr lang="en-US" i="1">
                        <a:latin typeface="Cambria Math"/>
                      </a:rPr>
                      <m:t>′⊆</m:t>
                    </m:r>
                    <m:r>
                      <a:rPr lang="en-US" i="1">
                        <a:latin typeface="Cambria Math"/>
                        <a:ea typeface="Cambria Math"/>
                      </a:rPr>
                      <m:t>𝐸</m:t>
                    </m:r>
                  </m:oMath>
                </a14:m>
                <a:r>
                  <a:rPr lang="en-US" dirty="0"/>
                  <a:t>.</a:t>
                </a:r>
              </a:p>
              <a:p>
                <a:r>
                  <a:rPr lang="en-US" dirty="0" smtClean="0"/>
                  <a:t>A </a:t>
                </a:r>
                <a:r>
                  <a:rPr lang="en-US" b="1" dirty="0" smtClean="0">
                    <a:solidFill>
                      <a:srgbClr val="C00000"/>
                    </a:solidFill>
                  </a:rPr>
                  <a:t>spanning tree </a:t>
                </a:r>
                <a:r>
                  <a:rPr lang="en-US" dirty="0"/>
                  <a:t>of a </a:t>
                </a:r>
                <a:r>
                  <a:rPr lang="en-US" b="1" dirty="0">
                    <a:solidFill>
                      <a:srgbClr val="0000FF"/>
                    </a:solidFill>
                  </a:rPr>
                  <a:t>connected undirected</a:t>
                </a:r>
                <a:r>
                  <a:rPr lang="en-US" dirty="0"/>
                  <a:t> graph </a:t>
                </a:r>
                <a14:m>
                  <m:oMath xmlns:m="http://schemas.openxmlformats.org/officeDocument/2006/math">
                    <m:r>
                      <a:rPr lang="en-US" i="1" dirty="0">
                        <a:latin typeface="Cambria Math"/>
                      </a:rPr>
                      <m:t>𝐺</m:t>
                    </m:r>
                  </m:oMath>
                </a14:m>
                <a:r>
                  <a:rPr lang="en-US" dirty="0"/>
                  <a:t> is a </a:t>
                </a:r>
                <a:r>
                  <a:rPr lang="en-US" dirty="0" err="1" smtClean="0"/>
                  <a:t>subgraph</a:t>
                </a:r>
                <a:r>
                  <a:rPr lang="en-US" dirty="0" smtClean="0"/>
                  <a:t> of </a:t>
                </a:r>
                <a14:m>
                  <m:oMath xmlns:m="http://schemas.openxmlformats.org/officeDocument/2006/math">
                    <m:r>
                      <a:rPr lang="en-US" i="1" dirty="0" smtClean="0">
                        <a:latin typeface="Cambria Math"/>
                      </a:rPr>
                      <m:t>𝐺</m:t>
                    </m:r>
                  </m:oMath>
                </a14:m>
                <a:r>
                  <a:rPr lang="en-US" dirty="0" smtClean="0"/>
                  <a:t> that</a:t>
                </a:r>
              </a:p>
              <a:p>
                <a:pPr marL="777240" lvl="1" indent="-457200">
                  <a:buFont typeface="+mj-lt"/>
                  <a:buAutoNum type="arabicPeriod"/>
                </a:pPr>
                <a:r>
                  <a:rPr lang="en-US" dirty="0" smtClean="0"/>
                  <a:t>contains all the nodes of </a:t>
                </a:r>
                <a14:m>
                  <m:oMath xmlns:m="http://schemas.openxmlformats.org/officeDocument/2006/math">
                    <m:r>
                      <a:rPr lang="en-US" i="1" dirty="0" smtClean="0">
                        <a:latin typeface="Cambria Math"/>
                      </a:rPr>
                      <m:t>𝐺</m:t>
                    </m:r>
                  </m:oMath>
                </a14:m>
                <a:r>
                  <a:rPr lang="en-US" dirty="0" smtClean="0"/>
                  <a:t>;</a:t>
                </a:r>
              </a:p>
              <a:p>
                <a:pPr marL="777240" lvl="1" indent="-457200">
                  <a:buFont typeface="+mj-lt"/>
                  <a:buAutoNum type="arabicPeriod"/>
                </a:pPr>
                <a:r>
                  <a:rPr lang="en-US" dirty="0" smtClean="0"/>
                  <a:t>is a tree, i.e., connected and acyclic.</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r="-706"/>
                </a:stretch>
              </a:blipFill>
            </p:spPr>
            <p:txBody>
              <a:bodyPr/>
              <a:lstStyle/>
              <a:p>
                <a:r>
                  <a:rPr lang="en-US">
                    <a:noFill/>
                  </a:rPr>
                  <a:t> </a:t>
                </a:r>
              </a:p>
            </p:txBody>
          </p:sp>
        </mc:Fallback>
      </mc:AlternateContent>
      <p:grpSp>
        <p:nvGrpSpPr>
          <p:cNvPr id="5" name="Group 4"/>
          <p:cNvGrpSpPr/>
          <p:nvPr/>
        </p:nvGrpSpPr>
        <p:grpSpPr>
          <a:xfrm>
            <a:off x="1482570" y="4743311"/>
            <a:ext cx="1143000" cy="1037492"/>
            <a:chOff x="3124200" y="2509911"/>
            <a:chExt cx="1600200" cy="1452489"/>
          </a:xfrm>
        </p:grpSpPr>
        <p:sp>
          <p:nvSpPr>
            <p:cNvPr id="6" name="Oval 5"/>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3581400" y="2738511"/>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8"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881767" y="4032391"/>
            <a:ext cx="1143000" cy="1037492"/>
            <a:chOff x="3124200" y="2509911"/>
            <a:chExt cx="1600200" cy="1452489"/>
          </a:xfrm>
        </p:grpSpPr>
        <p:sp>
          <p:nvSpPr>
            <p:cNvPr id="27" name="Oval 26"/>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9" idx="6"/>
              <a:endCxn id="30"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4"/>
              <a:endCxn id="29"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30"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869930" y="5454233"/>
            <a:ext cx="1143000" cy="1037492"/>
            <a:chOff x="3124200" y="2509911"/>
            <a:chExt cx="1600200" cy="1452489"/>
          </a:xfrm>
        </p:grpSpPr>
        <p:sp>
          <p:nvSpPr>
            <p:cNvPr id="45" name="Oval 44"/>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7" idx="6"/>
              <a:endCxn id="48"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4"/>
              <a:endCxn id="47"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7"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553200" y="4743312"/>
            <a:ext cx="1143000" cy="1037492"/>
            <a:chOff x="3124200" y="2509911"/>
            <a:chExt cx="1600200" cy="1452489"/>
          </a:xfrm>
        </p:grpSpPr>
        <p:sp>
          <p:nvSpPr>
            <p:cNvPr id="55" name="Oval 54"/>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5" idx="4"/>
              <a:endCxn id="57"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4"/>
              <a:endCxn id="58"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6" idx="3"/>
              <a:endCxn id="57"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895600" y="4247790"/>
            <a:ext cx="1409361" cy="1139762"/>
            <a:chOff x="3013593" y="4247790"/>
            <a:chExt cx="1409361" cy="1139762"/>
          </a:xfrm>
        </p:grpSpPr>
        <p:sp>
          <p:nvSpPr>
            <p:cNvPr id="64" name="Right Arrow 63"/>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013593" y="4247790"/>
              <a:ext cx="1409361" cy="830997"/>
            </a:xfrm>
            <a:prstGeom prst="rect">
              <a:avLst/>
            </a:prstGeom>
            <a:noFill/>
          </p:spPr>
          <p:txBody>
            <a:bodyPr wrap="none" rtlCol="0">
              <a:spAutoFit/>
            </a:bodyPr>
            <a:lstStyle/>
            <a:p>
              <a:pPr algn="ctr"/>
              <a:r>
                <a:rPr lang="en-US" sz="2400" b="1" dirty="0" smtClean="0">
                  <a:solidFill>
                    <a:schemeClr val="accent1"/>
                  </a:solidFill>
                </a:rPr>
                <a:t>Spanning</a:t>
              </a:r>
              <a:br>
                <a:rPr lang="en-US" sz="2400" b="1" dirty="0" smtClean="0">
                  <a:solidFill>
                    <a:schemeClr val="accent1"/>
                  </a:solidFill>
                </a:rPr>
              </a:br>
              <a:r>
                <a:rPr lang="en-US" sz="2400" b="1" dirty="0" smtClean="0">
                  <a:solidFill>
                    <a:schemeClr val="accent1"/>
                  </a:solidFill>
                </a:rPr>
                <a:t>Tree</a:t>
              </a:r>
              <a:endParaRPr lang="en-US" sz="2400" b="1" dirty="0">
                <a:solidFill>
                  <a:schemeClr val="accent1"/>
                </a:solidFill>
              </a:endParaRPr>
            </a:p>
          </p:txBody>
        </p:sp>
      </p:grpSp>
    </p:spTree>
    <p:extLst>
      <p:ext uri="{BB962C8B-B14F-4D97-AF65-F5344CB8AC3E}">
        <p14:creationId xmlns:p14="http://schemas.microsoft.com/office/powerpoint/2010/main" val="69712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par>
                          <p:cTn id="30" fill="hold">
                            <p:stCondLst>
                              <p:cond delay="1000"/>
                            </p:stCondLst>
                            <p:childTnLst>
                              <p:par>
                                <p:cTn id="31" presetID="53" presetClass="entr" presetSubtype="16"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childTnLst>
                          </p:cTn>
                        </p:par>
                        <p:par>
                          <p:cTn id="36" fill="hold">
                            <p:stCondLst>
                              <p:cond delay="1500"/>
                            </p:stCondLst>
                            <p:childTnLst>
                              <p:par>
                                <p:cTn id="37" presetID="53" presetClass="entr" presetSubtype="16"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 (MST)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t>
                </a:r>
                <a:r>
                  <a:rPr lang="en-US" dirty="0" smtClean="0"/>
                  <a:t>a weighted</a:t>
                </a:r>
                <a:r>
                  <a:rPr lang="en-US" dirty="0"/>
                  <a:t>, connected, undirected </a:t>
                </a:r>
                <a:r>
                  <a:rPr lang="en-US" dirty="0" smtClean="0"/>
                  <a:t>graph </a:t>
                </a:r>
                <a14:m>
                  <m:oMath xmlns:m="http://schemas.openxmlformats.org/officeDocument/2006/math">
                    <m:r>
                      <a:rPr lang="en-US" i="1" dirty="0" smtClean="0">
                        <a:latin typeface="Cambria Math"/>
                      </a:rPr>
                      <m:t>𝐺</m:t>
                    </m:r>
                    <m:r>
                      <a:rPr lang="en-US" i="1" dirty="0" smtClean="0">
                        <a:latin typeface="Cambria Math"/>
                      </a:rPr>
                      <m:t>=(</m:t>
                    </m:r>
                    <m:r>
                      <a:rPr lang="en-US" i="1" dirty="0">
                        <a:latin typeface="Cambria Math"/>
                      </a:rPr>
                      <m:t>𝑉</m:t>
                    </m:r>
                    <m:r>
                      <a:rPr lang="en-US" i="1" dirty="0">
                        <a:latin typeface="Cambria Math"/>
                      </a:rPr>
                      <m:t>, </m:t>
                    </m:r>
                    <m:r>
                      <a:rPr lang="en-US" i="1" dirty="0">
                        <a:latin typeface="Cambria Math"/>
                      </a:rPr>
                      <m:t>𝐸</m:t>
                    </m:r>
                    <m:r>
                      <a:rPr lang="en-US" i="1" dirty="0">
                        <a:latin typeface="Cambria Math"/>
                      </a:rPr>
                      <m:t>)</m:t>
                    </m:r>
                  </m:oMath>
                </a14:m>
                <a:r>
                  <a:rPr lang="en-US" dirty="0"/>
                  <a:t>, a </a:t>
                </a:r>
                <a:r>
                  <a:rPr lang="en-US" b="1" dirty="0">
                    <a:solidFill>
                      <a:schemeClr val="accent1"/>
                    </a:solidFill>
                  </a:rPr>
                  <a:t>minimum spanning tree</a:t>
                </a:r>
                <a:r>
                  <a:rPr lang="en-US" dirty="0"/>
                  <a:t> </a:t>
                </a:r>
                <a14:m>
                  <m:oMath xmlns:m="http://schemas.openxmlformats.org/officeDocument/2006/math">
                    <m:r>
                      <a:rPr lang="en-US" i="1" dirty="0" smtClean="0">
                        <a:latin typeface="Cambria Math"/>
                      </a:rPr>
                      <m:t>𝑇</m:t>
                    </m:r>
                  </m:oMath>
                </a14:m>
                <a:r>
                  <a:rPr lang="en-US" dirty="0"/>
                  <a:t> </a:t>
                </a:r>
                <a:r>
                  <a:rPr lang="en-US" dirty="0" smtClean="0"/>
                  <a:t>of </a:t>
                </a:r>
                <a14:m>
                  <m:oMath xmlns:m="http://schemas.openxmlformats.org/officeDocument/2006/math">
                    <m:r>
                      <a:rPr lang="en-US" i="1" dirty="0" smtClean="0">
                        <a:latin typeface="Cambria Math"/>
                      </a:rPr>
                      <m:t>𝐺</m:t>
                    </m:r>
                  </m:oMath>
                </a14:m>
                <a:r>
                  <a:rPr lang="en-US" dirty="0"/>
                  <a:t> </a:t>
                </a:r>
                <a:r>
                  <a:rPr lang="en-US" dirty="0" smtClean="0"/>
                  <a:t>is a spanning tree of </a:t>
                </a:r>
                <a14:m>
                  <m:oMath xmlns:m="http://schemas.openxmlformats.org/officeDocument/2006/math">
                    <m:r>
                      <a:rPr lang="en-US" i="1" dirty="0" smtClean="0">
                        <a:latin typeface="Cambria Math"/>
                      </a:rPr>
                      <m:t>𝐺</m:t>
                    </m:r>
                  </m:oMath>
                </a14:m>
                <a:r>
                  <a:rPr lang="en-US" dirty="0" smtClean="0"/>
                  <a:t> whose sum </a:t>
                </a:r>
                <a:r>
                  <a:rPr lang="en-US" dirty="0"/>
                  <a:t>of </a:t>
                </a:r>
                <a:r>
                  <a:rPr lang="en-US" dirty="0" smtClean="0"/>
                  <a:t>all edge weights is the minimal.</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r="-1804"/>
                </a:stretch>
              </a:blipFill>
            </p:spPr>
            <p:txBody>
              <a:bodyPr/>
              <a:lstStyle/>
              <a:p>
                <a:r>
                  <a:rPr lang="en-US">
                    <a:noFill/>
                  </a:rPr>
                  <a:t> </a:t>
                </a:r>
              </a:p>
            </p:txBody>
          </p:sp>
        </mc:Fallback>
      </mc:AlternateContent>
      <p:grpSp>
        <p:nvGrpSpPr>
          <p:cNvPr id="20" name="Group 19"/>
          <p:cNvGrpSpPr/>
          <p:nvPr/>
        </p:nvGrpSpPr>
        <p:grpSpPr>
          <a:xfrm>
            <a:off x="1363830" y="3348335"/>
            <a:ext cx="1721601" cy="1749107"/>
            <a:chOff x="1363830" y="3348335"/>
            <a:chExt cx="1721601" cy="1749107"/>
          </a:xfrm>
        </p:grpSpPr>
        <p:sp>
          <p:nvSpPr>
            <p:cNvPr id="6" name="Oval 5"/>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1912088" y="3721069"/>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2775565"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63830" y="3983397"/>
              <a:ext cx="325730" cy="46166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16" name="TextBox 15"/>
            <p:cNvSpPr txBox="1"/>
            <p:nvPr/>
          </p:nvSpPr>
          <p:spPr>
            <a:xfrm>
              <a:off x="1960270" y="3886200"/>
              <a:ext cx="325730" cy="46166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17" name="TextBox 16"/>
            <p:cNvSpPr txBox="1"/>
            <p:nvPr/>
          </p:nvSpPr>
          <p:spPr>
            <a:xfrm>
              <a:off x="2089409" y="4635777"/>
              <a:ext cx="325730" cy="46166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18" name="TextBox 17"/>
            <p:cNvSpPr txBox="1"/>
            <p:nvPr/>
          </p:nvSpPr>
          <p:spPr>
            <a:xfrm>
              <a:off x="2759701" y="3987438"/>
              <a:ext cx="325730" cy="461665"/>
            </a:xfrm>
            <a:prstGeom prst="rect">
              <a:avLst/>
            </a:prstGeom>
            <a:noFill/>
          </p:spPr>
          <p:txBody>
            <a:bodyPr wrap="none" rtlCol="0">
              <a:spAutoFit/>
            </a:bodyPr>
            <a:lstStyle/>
            <a:p>
              <a:r>
                <a:rPr lang="en-US" sz="2400" dirty="0" smtClean="0">
                  <a:solidFill>
                    <a:srgbClr val="0000FF"/>
                  </a:solidFill>
                </a:rPr>
                <a:t>5</a:t>
              </a:r>
              <a:endParaRPr lang="en-US" sz="2400" dirty="0">
                <a:solidFill>
                  <a:srgbClr val="0000FF"/>
                </a:solidFill>
              </a:endParaRPr>
            </a:p>
          </p:txBody>
        </p:sp>
        <p:sp>
          <p:nvSpPr>
            <p:cNvPr id="19" name="TextBox 18"/>
            <p:cNvSpPr txBox="1"/>
            <p:nvPr/>
          </p:nvSpPr>
          <p:spPr>
            <a:xfrm>
              <a:off x="2073026" y="3348335"/>
              <a:ext cx="325730" cy="461665"/>
            </a:xfrm>
            <a:prstGeom prst="rect">
              <a:avLst/>
            </a:prstGeom>
            <a:noFill/>
          </p:spPr>
          <p:txBody>
            <a:bodyPr wrap="none" rtlCol="0">
              <a:spAutoFit/>
            </a:bodyPr>
            <a:lstStyle/>
            <a:p>
              <a:r>
                <a:rPr lang="en-US" sz="2400" dirty="0" smtClean="0">
                  <a:solidFill>
                    <a:srgbClr val="0000FF"/>
                  </a:solidFill>
                </a:rPr>
                <a:t>5</a:t>
              </a:r>
              <a:endParaRPr lang="en-US" sz="2400" dirty="0">
                <a:solidFill>
                  <a:srgbClr val="0000FF"/>
                </a:solidFill>
              </a:endParaRPr>
            </a:p>
          </p:txBody>
        </p:sp>
      </p:grpSp>
      <p:grpSp>
        <p:nvGrpSpPr>
          <p:cNvPr id="21" name="Group 20"/>
          <p:cNvGrpSpPr/>
          <p:nvPr/>
        </p:nvGrpSpPr>
        <p:grpSpPr>
          <a:xfrm>
            <a:off x="3463407" y="3505200"/>
            <a:ext cx="1295400" cy="908930"/>
            <a:chOff x="3124200" y="4478622"/>
            <a:chExt cx="1295400" cy="908930"/>
          </a:xfrm>
        </p:grpSpPr>
        <p:sp>
          <p:nvSpPr>
            <p:cNvPr id="22" name="Right Arrow 21"/>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29384" y="4478622"/>
              <a:ext cx="777777" cy="461665"/>
            </a:xfrm>
            <a:prstGeom prst="rect">
              <a:avLst/>
            </a:prstGeom>
            <a:noFill/>
          </p:spPr>
          <p:txBody>
            <a:bodyPr wrap="none" rtlCol="0">
              <a:spAutoFit/>
            </a:bodyPr>
            <a:lstStyle/>
            <a:p>
              <a:pPr algn="ctr"/>
              <a:r>
                <a:rPr lang="en-US" sz="2400" b="1" dirty="0" smtClean="0">
                  <a:solidFill>
                    <a:schemeClr val="accent1"/>
                  </a:solidFill>
                </a:rPr>
                <a:t>MST</a:t>
              </a:r>
              <a:endParaRPr lang="en-US" sz="2400" b="1" dirty="0">
                <a:solidFill>
                  <a:schemeClr val="accent1"/>
                </a:solidFill>
              </a:endParaRPr>
            </a:p>
          </p:txBody>
        </p:sp>
      </p:grpSp>
      <p:grpSp>
        <p:nvGrpSpPr>
          <p:cNvPr id="24" name="Group 23"/>
          <p:cNvGrpSpPr/>
          <p:nvPr/>
        </p:nvGrpSpPr>
        <p:grpSpPr>
          <a:xfrm>
            <a:off x="5114307" y="3482739"/>
            <a:ext cx="1627604" cy="1592242"/>
            <a:chOff x="1363830" y="3505200"/>
            <a:chExt cx="1627604" cy="1592242"/>
          </a:xfrm>
        </p:grpSpPr>
        <p:sp>
          <p:nvSpPr>
            <p:cNvPr id="25" name="Oval 24"/>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7" idx="6"/>
              <a:endCxn id="28"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4"/>
              <a:endCxn id="27"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3"/>
              <a:endCxn id="27"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63830" y="3983397"/>
              <a:ext cx="325730" cy="46166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35" name="TextBox 34"/>
            <p:cNvSpPr txBox="1"/>
            <p:nvPr/>
          </p:nvSpPr>
          <p:spPr>
            <a:xfrm>
              <a:off x="1960270" y="3886200"/>
              <a:ext cx="325730" cy="46166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36" name="TextBox 35"/>
            <p:cNvSpPr txBox="1"/>
            <p:nvPr/>
          </p:nvSpPr>
          <p:spPr>
            <a:xfrm>
              <a:off x="2089409" y="4635777"/>
              <a:ext cx="325730" cy="46166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grpSp>
    </p:spTree>
    <p:extLst>
      <p:ext uri="{BB962C8B-B14F-4D97-AF65-F5344CB8AC3E}">
        <p14:creationId xmlns:p14="http://schemas.microsoft.com/office/powerpoint/2010/main" val="27601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MST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1447800"/>
            <a:ext cx="7772400" cy="4800600"/>
          </a:xfrm>
        </p:spPr>
        <p:txBody>
          <a:bodyPr>
            <a:normAutofit/>
          </a:bodyPr>
          <a:lstStyle/>
          <a:p>
            <a:r>
              <a:rPr lang="en-US" dirty="0" smtClean="0"/>
              <a:t>A government planning a freeway system to connect all the cities.</a:t>
            </a:r>
          </a:p>
          <a:p>
            <a:endParaRPr lang="en-US" dirty="0"/>
          </a:p>
          <a:p>
            <a:endParaRPr lang="en-US" dirty="0" smtClean="0"/>
          </a:p>
          <a:p>
            <a:endParaRPr lang="en-US" dirty="0" smtClean="0"/>
          </a:p>
          <a:p>
            <a:endParaRPr lang="en-US" dirty="0" smtClean="0"/>
          </a:p>
          <a:p>
            <a:endParaRPr lang="en-US" dirty="0" smtClean="0"/>
          </a:p>
          <a:p>
            <a:r>
              <a:rPr lang="en-US" dirty="0" smtClean="0"/>
              <a:t>A power company planning where to lay down high-voltage power lines.</a:t>
            </a:r>
          </a:p>
        </p:txBody>
      </p:sp>
      <p:grpSp>
        <p:nvGrpSpPr>
          <p:cNvPr id="29" name="Group 28"/>
          <p:cNvGrpSpPr/>
          <p:nvPr/>
        </p:nvGrpSpPr>
        <p:grpSpPr>
          <a:xfrm>
            <a:off x="609600" y="2344827"/>
            <a:ext cx="3726504" cy="2150973"/>
            <a:chOff x="1202259" y="2110859"/>
            <a:chExt cx="3726504" cy="2150973"/>
          </a:xfrm>
        </p:grpSpPr>
        <p:grpSp>
          <p:nvGrpSpPr>
            <p:cNvPr id="24" name="Group 23"/>
            <p:cNvGrpSpPr/>
            <p:nvPr/>
          </p:nvGrpSpPr>
          <p:grpSpPr>
            <a:xfrm>
              <a:off x="1978947" y="2110859"/>
              <a:ext cx="2117147" cy="2150973"/>
              <a:chOff x="2581690" y="1979036"/>
              <a:chExt cx="2117147" cy="2150973"/>
            </a:xfrm>
          </p:grpSpPr>
          <p:sp>
            <p:nvSpPr>
              <p:cNvPr id="6" name="Oval 5"/>
              <p:cNvSpPr/>
              <p:nvPr/>
            </p:nvSpPr>
            <p:spPr>
              <a:xfrm>
                <a:off x="2724980"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52311"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24980"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52311"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3255913" y="24374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3255913" y="35932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2990446"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4317778"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3178159" y="2625121"/>
                <a:ext cx="951904" cy="780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81690" y="2760007"/>
                <a:ext cx="400568" cy="56773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16" name="TextBox 15"/>
              <p:cNvSpPr txBox="1"/>
              <p:nvPr/>
            </p:nvSpPr>
            <p:spPr>
              <a:xfrm>
                <a:off x="3333232" y="3166065"/>
                <a:ext cx="400568" cy="56773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17" name="TextBox 16"/>
              <p:cNvSpPr txBox="1"/>
              <p:nvPr/>
            </p:nvSpPr>
            <p:spPr>
              <a:xfrm>
                <a:off x="3473974" y="3562274"/>
                <a:ext cx="400568" cy="56773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18" name="TextBox 17"/>
              <p:cNvSpPr txBox="1"/>
              <p:nvPr/>
            </p:nvSpPr>
            <p:spPr>
              <a:xfrm>
                <a:off x="4298269" y="2764976"/>
                <a:ext cx="400568" cy="567735"/>
              </a:xfrm>
              <a:prstGeom prst="rect">
                <a:avLst/>
              </a:prstGeom>
              <a:noFill/>
            </p:spPr>
            <p:txBody>
              <a:bodyPr wrap="none" rtlCol="0">
                <a:spAutoFit/>
              </a:bodyPr>
              <a:lstStyle/>
              <a:p>
                <a:r>
                  <a:rPr lang="en-US" sz="2400" dirty="0" smtClean="0">
                    <a:solidFill>
                      <a:srgbClr val="0000FF"/>
                    </a:solidFill>
                  </a:rPr>
                  <a:t>5</a:t>
                </a:r>
                <a:endParaRPr lang="en-US" sz="2400" dirty="0">
                  <a:solidFill>
                    <a:srgbClr val="0000FF"/>
                  </a:solidFill>
                </a:endParaRPr>
              </a:p>
            </p:txBody>
          </p:sp>
          <p:sp>
            <p:nvSpPr>
              <p:cNvPr id="19" name="TextBox 18"/>
              <p:cNvSpPr txBox="1"/>
              <p:nvPr/>
            </p:nvSpPr>
            <p:spPr>
              <a:xfrm>
                <a:off x="3453827" y="1979036"/>
                <a:ext cx="400568" cy="567735"/>
              </a:xfrm>
              <a:prstGeom prst="rect">
                <a:avLst/>
              </a:prstGeom>
              <a:noFill/>
            </p:spPr>
            <p:txBody>
              <a:bodyPr wrap="none" rtlCol="0">
                <a:spAutoFit/>
              </a:bodyPr>
              <a:lstStyle/>
              <a:p>
                <a:r>
                  <a:rPr lang="en-US" sz="2400" dirty="0" smtClean="0">
                    <a:solidFill>
                      <a:srgbClr val="0000FF"/>
                    </a:solidFill>
                  </a:rPr>
                  <a:t>5</a:t>
                </a:r>
                <a:endParaRPr lang="en-US" sz="2400" dirty="0">
                  <a:solidFill>
                    <a:srgbClr val="0000FF"/>
                  </a:solidFill>
                </a:endParaRPr>
              </a:p>
            </p:txBody>
          </p:sp>
          <p:cxnSp>
            <p:nvCxnSpPr>
              <p:cNvPr id="20" name="Straight Connector 19"/>
              <p:cNvCxnSpPr>
                <a:stCxn id="9" idx="1"/>
                <a:endCxn id="6" idx="5"/>
              </p:cNvCxnSpPr>
              <p:nvPr/>
            </p:nvCxnSpPr>
            <p:spPr>
              <a:xfrm flipH="1" flipV="1">
                <a:off x="3178160" y="2625122"/>
                <a:ext cx="951904" cy="7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31870" y="2437407"/>
                <a:ext cx="325730" cy="461665"/>
              </a:xfrm>
              <a:prstGeom prst="rect">
                <a:avLst/>
              </a:prstGeom>
              <a:noFill/>
            </p:spPr>
            <p:txBody>
              <a:bodyPr wrap="none" rtlCol="0">
                <a:spAutoFit/>
              </a:bodyPr>
              <a:lstStyle/>
              <a:p>
                <a:r>
                  <a:rPr lang="en-US" sz="2400" dirty="0" smtClean="0">
                    <a:solidFill>
                      <a:srgbClr val="0000FF"/>
                    </a:solidFill>
                  </a:rPr>
                  <a:t>2</a:t>
                </a:r>
                <a:endParaRPr lang="en-US" sz="2400" dirty="0">
                  <a:solidFill>
                    <a:srgbClr val="0000FF"/>
                  </a:solidFill>
                </a:endParaRPr>
              </a:p>
            </p:txBody>
          </p:sp>
        </p:grpSp>
        <p:sp>
          <p:nvSpPr>
            <p:cNvPr id="25" name="TextBox 24"/>
            <p:cNvSpPr txBox="1"/>
            <p:nvPr/>
          </p:nvSpPr>
          <p:spPr>
            <a:xfrm>
              <a:off x="1212595" y="2344082"/>
              <a:ext cx="890885" cy="461665"/>
            </a:xfrm>
            <a:prstGeom prst="rect">
              <a:avLst/>
            </a:prstGeom>
            <a:noFill/>
          </p:spPr>
          <p:txBody>
            <a:bodyPr wrap="none" rtlCol="0">
              <a:spAutoFit/>
            </a:bodyPr>
            <a:lstStyle/>
            <a:p>
              <a:r>
                <a:rPr lang="en-US" sz="2400" dirty="0" smtClean="0"/>
                <a:t>City A</a:t>
              </a:r>
              <a:endParaRPr lang="en-US" sz="2400" dirty="0"/>
            </a:p>
          </p:txBody>
        </p:sp>
        <p:sp>
          <p:nvSpPr>
            <p:cNvPr id="26" name="TextBox 25"/>
            <p:cNvSpPr txBox="1"/>
            <p:nvPr/>
          </p:nvSpPr>
          <p:spPr>
            <a:xfrm>
              <a:off x="3992288" y="2313537"/>
              <a:ext cx="890885" cy="461665"/>
            </a:xfrm>
            <a:prstGeom prst="rect">
              <a:avLst/>
            </a:prstGeom>
            <a:noFill/>
          </p:spPr>
          <p:txBody>
            <a:bodyPr wrap="none" rtlCol="0">
              <a:spAutoFit/>
            </a:bodyPr>
            <a:lstStyle/>
            <a:p>
              <a:r>
                <a:rPr lang="en-US" sz="2400" dirty="0" smtClean="0"/>
                <a:t>City B</a:t>
              </a:r>
              <a:endParaRPr lang="en-US" sz="2400" dirty="0"/>
            </a:p>
          </p:txBody>
        </p:sp>
        <p:sp>
          <p:nvSpPr>
            <p:cNvPr id="27" name="TextBox 26"/>
            <p:cNvSpPr txBox="1"/>
            <p:nvPr/>
          </p:nvSpPr>
          <p:spPr>
            <a:xfrm>
              <a:off x="1202259" y="3537316"/>
              <a:ext cx="920445" cy="461665"/>
            </a:xfrm>
            <a:prstGeom prst="rect">
              <a:avLst/>
            </a:prstGeom>
            <a:noFill/>
          </p:spPr>
          <p:txBody>
            <a:bodyPr wrap="none" rtlCol="0">
              <a:spAutoFit/>
            </a:bodyPr>
            <a:lstStyle/>
            <a:p>
              <a:r>
                <a:rPr lang="en-US" sz="2400" dirty="0" smtClean="0"/>
                <a:t>City C</a:t>
              </a:r>
              <a:endParaRPr lang="en-US" sz="2400" dirty="0"/>
            </a:p>
          </p:txBody>
        </p:sp>
        <p:sp>
          <p:nvSpPr>
            <p:cNvPr id="28" name="TextBox 27"/>
            <p:cNvSpPr txBox="1"/>
            <p:nvPr/>
          </p:nvSpPr>
          <p:spPr>
            <a:xfrm>
              <a:off x="3992288" y="3516299"/>
              <a:ext cx="936475" cy="461665"/>
            </a:xfrm>
            <a:prstGeom prst="rect">
              <a:avLst/>
            </a:prstGeom>
            <a:noFill/>
          </p:spPr>
          <p:txBody>
            <a:bodyPr wrap="none" rtlCol="0">
              <a:spAutoFit/>
            </a:bodyPr>
            <a:lstStyle/>
            <a:p>
              <a:r>
                <a:rPr lang="en-US" sz="2400" dirty="0" smtClean="0"/>
                <a:t>City D</a:t>
              </a:r>
              <a:endParaRPr lang="en-US" sz="2400" dirty="0"/>
            </a:p>
          </p:txBody>
        </p:sp>
      </p:grpSp>
      <p:grpSp>
        <p:nvGrpSpPr>
          <p:cNvPr id="30" name="Group 29"/>
          <p:cNvGrpSpPr/>
          <p:nvPr/>
        </p:nvGrpSpPr>
        <p:grpSpPr>
          <a:xfrm>
            <a:off x="5181600" y="2514600"/>
            <a:ext cx="3726504" cy="1958067"/>
            <a:chOff x="1202259" y="2303765"/>
            <a:chExt cx="3726504" cy="1958067"/>
          </a:xfrm>
        </p:grpSpPr>
        <p:grpSp>
          <p:nvGrpSpPr>
            <p:cNvPr id="31" name="Group 30"/>
            <p:cNvGrpSpPr/>
            <p:nvPr/>
          </p:nvGrpSpPr>
          <p:grpSpPr>
            <a:xfrm>
              <a:off x="1978947" y="2303765"/>
              <a:ext cx="2001554" cy="1958067"/>
              <a:chOff x="2581690" y="2171942"/>
              <a:chExt cx="2001554" cy="1958067"/>
            </a:xfrm>
          </p:grpSpPr>
          <p:sp>
            <p:nvSpPr>
              <p:cNvPr id="36" name="Oval 35"/>
              <p:cNvSpPr/>
              <p:nvPr/>
            </p:nvSpPr>
            <p:spPr>
              <a:xfrm>
                <a:off x="2724980"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52311"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24980"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52311"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8" idx="6"/>
                <a:endCxn id="39" idx="2"/>
              </p:cNvCxnSpPr>
              <p:nvPr/>
            </p:nvCxnSpPr>
            <p:spPr>
              <a:xfrm>
                <a:off x="3255913" y="35932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4"/>
                <a:endCxn id="38" idx="0"/>
              </p:cNvCxnSpPr>
              <p:nvPr/>
            </p:nvCxnSpPr>
            <p:spPr>
              <a:xfrm>
                <a:off x="2990446"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3"/>
                <a:endCxn id="38" idx="7"/>
              </p:cNvCxnSpPr>
              <p:nvPr/>
            </p:nvCxnSpPr>
            <p:spPr>
              <a:xfrm flipH="1">
                <a:off x="3178159" y="2625121"/>
                <a:ext cx="951904" cy="780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81690" y="2760007"/>
                <a:ext cx="400568" cy="56773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46" name="TextBox 45"/>
              <p:cNvSpPr txBox="1"/>
              <p:nvPr/>
            </p:nvSpPr>
            <p:spPr>
              <a:xfrm>
                <a:off x="3333232" y="3166065"/>
                <a:ext cx="400568" cy="56773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sp>
            <p:nvSpPr>
              <p:cNvPr id="47" name="TextBox 46"/>
              <p:cNvSpPr txBox="1"/>
              <p:nvPr/>
            </p:nvSpPr>
            <p:spPr>
              <a:xfrm>
                <a:off x="3473974" y="3562274"/>
                <a:ext cx="400568" cy="567735"/>
              </a:xfrm>
              <a:prstGeom prst="rect">
                <a:avLst/>
              </a:prstGeom>
              <a:noFill/>
            </p:spPr>
            <p:txBody>
              <a:bodyPr wrap="none" rtlCol="0">
                <a:spAutoFit/>
              </a:bodyPr>
              <a:lstStyle/>
              <a:p>
                <a:r>
                  <a:rPr lang="en-US" sz="2400" dirty="0" smtClean="0">
                    <a:solidFill>
                      <a:srgbClr val="0000FF"/>
                    </a:solidFill>
                  </a:rPr>
                  <a:t>1</a:t>
                </a:r>
                <a:endParaRPr lang="en-US" sz="2400" dirty="0">
                  <a:solidFill>
                    <a:srgbClr val="0000FF"/>
                  </a:solidFill>
                </a:endParaRPr>
              </a:p>
            </p:txBody>
          </p:sp>
        </p:grpSp>
        <p:sp>
          <p:nvSpPr>
            <p:cNvPr id="32" name="TextBox 31"/>
            <p:cNvSpPr txBox="1"/>
            <p:nvPr/>
          </p:nvSpPr>
          <p:spPr>
            <a:xfrm>
              <a:off x="1212595" y="2344082"/>
              <a:ext cx="890885" cy="461665"/>
            </a:xfrm>
            <a:prstGeom prst="rect">
              <a:avLst/>
            </a:prstGeom>
            <a:noFill/>
          </p:spPr>
          <p:txBody>
            <a:bodyPr wrap="none" rtlCol="0">
              <a:spAutoFit/>
            </a:bodyPr>
            <a:lstStyle/>
            <a:p>
              <a:r>
                <a:rPr lang="en-US" sz="2400" dirty="0" smtClean="0"/>
                <a:t>City A</a:t>
              </a:r>
              <a:endParaRPr lang="en-US" sz="2400" dirty="0"/>
            </a:p>
          </p:txBody>
        </p:sp>
        <p:sp>
          <p:nvSpPr>
            <p:cNvPr id="33" name="TextBox 32"/>
            <p:cNvSpPr txBox="1"/>
            <p:nvPr/>
          </p:nvSpPr>
          <p:spPr>
            <a:xfrm>
              <a:off x="3992288" y="2313537"/>
              <a:ext cx="890885" cy="461665"/>
            </a:xfrm>
            <a:prstGeom prst="rect">
              <a:avLst/>
            </a:prstGeom>
            <a:noFill/>
          </p:spPr>
          <p:txBody>
            <a:bodyPr wrap="none" rtlCol="0">
              <a:spAutoFit/>
            </a:bodyPr>
            <a:lstStyle/>
            <a:p>
              <a:r>
                <a:rPr lang="en-US" sz="2400" dirty="0" smtClean="0"/>
                <a:t>City B</a:t>
              </a:r>
              <a:endParaRPr lang="en-US" sz="2400" dirty="0"/>
            </a:p>
          </p:txBody>
        </p:sp>
        <p:sp>
          <p:nvSpPr>
            <p:cNvPr id="34" name="TextBox 33"/>
            <p:cNvSpPr txBox="1"/>
            <p:nvPr/>
          </p:nvSpPr>
          <p:spPr>
            <a:xfrm>
              <a:off x="1202259" y="3537316"/>
              <a:ext cx="920445" cy="461665"/>
            </a:xfrm>
            <a:prstGeom prst="rect">
              <a:avLst/>
            </a:prstGeom>
            <a:noFill/>
          </p:spPr>
          <p:txBody>
            <a:bodyPr wrap="none" rtlCol="0">
              <a:spAutoFit/>
            </a:bodyPr>
            <a:lstStyle/>
            <a:p>
              <a:r>
                <a:rPr lang="en-US" sz="2400" dirty="0" smtClean="0"/>
                <a:t>City C</a:t>
              </a:r>
              <a:endParaRPr lang="en-US" sz="2400" dirty="0"/>
            </a:p>
          </p:txBody>
        </p:sp>
        <p:sp>
          <p:nvSpPr>
            <p:cNvPr id="35" name="TextBox 34"/>
            <p:cNvSpPr txBox="1"/>
            <p:nvPr/>
          </p:nvSpPr>
          <p:spPr>
            <a:xfrm>
              <a:off x="3992288" y="3516299"/>
              <a:ext cx="936475" cy="461665"/>
            </a:xfrm>
            <a:prstGeom prst="rect">
              <a:avLst/>
            </a:prstGeom>
            <a:noFill/>
          </p:spPr>
          <p:txBody>
            <a:bodyPr wrap="none" rtlCol="0">
              <a:spAutoFit/>
            </a:bodyPr>
            <a:lstStyle/>
            <a:p>
              <a:r>
                <a:rPr lang="en-US" sz="2400" dirty="0" smtClean="0"/>
                <a:t>City D</a:t>
              </a:r>
              <a:endParaRPr lang="en-US" sz="2400" dirty="0"/>
            </a:p>
          </p:txBody>
        </p:sp>
      </p:grpSp>
      <p:grpSp>
        <p:nvGrpSpPr>
          <p:cNvPr id="52" name="Group 51"/>
          <p:cNvGrpSpPr/>
          <p:nvPr/>
        </p:nvGrpSpPr>
        <p:grpSpPr>
          <a:xfrm>
            <a:off x="4114800" y="2748670"/>
            <a:ext cx="1295400" cy="908930"/>
            <a:chOff x="3124200" y="4478622"/>
            <a:chExt cx="1295400" cy="908930"/>
          </a:xfrm>
        </p:grpSpPr>
        <p:sp>
          <p:nvSpPr>
            <p:cNvPr id="53" name="Right Arrow 52"/>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329384" y="4478622"/>
              <a:ext cx="777777" cy="461665"/>
            </a:xfrm>
            <a:prstGeom prst="rect">
              <a:avLst/>
            </a:prstGeom>
            <a:noFill/>
          </p:spPr>
          <p:txBody>
            <a:bodyPr wrap="none" rtlCol="0">
              <a:spAutoFit/>
            </a:bodyPr>
            <a:lstStyle/>
            <a:p>
              <a:pPr algn="ctr"/>
              <a:r>
                <a:rPr lang="en-US" sz="2400" b="1" dirty="0" smtClean="0">
                  <a:solidFill>
                    <a:schemeClr val="accent1"/>
                  </a:solidFill>
                </a:rPr>
                <a:t>MST</a:t>
              </a:r>
              <a:endParaRPr lang="en-US" sz="2400" b="1" dirty="0">
                <a:solidFill>
                  <a:schemeClr val="accent1"/>
                </a:solidFill>
              </a:endParaRPr>
            </a:p>
          </p:txBody>
        </p:sp>
      </p:grpSp>
    </p:spTree>
    <p:extLst>
      <p:ext uri="{BB962C8B-B14F-4D97-AF65-F5344CB8AC3E}">
        <p14:creationId xmlns:p14="http://schemas.microsoft.com/office/powerpoint/2010/main" val="55585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Minimum Spanning Tree</a:t>
            </a:r>
            <a:br>
              <a:rPr lang="en-US" dirty="0" smtClean="0"/>
            </a:br>
            <a:r>
              <a:rPr lang="en-US" sz="2700" dirty="0" smtClean="0"/>
              <a:t>Algorithms</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smtClean="0"/>
              <a:t>Main idea: greedily </a:t>
            </a:r>
            <a:r>
              <a:rPr lang="en-US" dirty="0"/>
              <a:t>select edges one by one and </a:t>
            </a:r>
            <a:r>
              <a:rPr lang="en-US" dirty="0" smtClean="0"/>
              <a:t>add to </a:t>
            </a:r>
            <a:r>
              <a:rPr lang="en-US" dirty="0"/>
              <a:t>a growing </a:t>
            </a:r>
            <a:r>
              <a:rPr lang="en-US" dirty="0" smtClean="0"/>
              <a:t>sub-graph.</a:t>
            </a:r>
          </a:p>
          <a:p>
            <a:endParaRPr lang="en-US" dirty="0" smtClean="0"/>
          </a:p>
          <a:p>
            <a:r>
              <a:rPr lang="en-US" dirty="0" smtClean="0"/>
              <a:t>Two standard algorithms:</a:t>
            </a:r>
          </a:p>
          <a:p>
            <a:pPr lvl="1"/>
            <a:r>
              <a:rPr lang="en-US" dirty="0" smtClean="0"/>
              <a:t>Prim’s algorithm</a:t>
            </a:r>
          </a:p>
          <a:p>
            <a:pPr lvl="1"/>
            <a:r>
              <a:rPr lang="en-US" dirty="0" err="1" smtClean="0"/>
              <a:t>Kruskal’s</a:t>
            </a:r>
            <a:r>
              <a:rPr lang="en-US" dirty="0" smtClean="0"/>
              <a:t> algorithm</a:t>
            </a:r>
          </a:p>
          <a:p>
            <a:endParaRPr lang="en-US" dirty="0"/>
          </a:p>
        </p:txBody>
      </p:sp>
      <p:sp>
        <p:nvSpPr>
          <p:cNvPr id="5" name="Rectangle 4"/>
          <p:cNvSpPr/>
          <p:nvPr/>
        </p:nvSpPr>
        <p:spPr>
          <a:xfrm>
            <a:off x="1295400" y="3276600"/>
            <a:ext cx="2362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53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p:txBody>
          <a:bodyPr/>
          <a:lstStyle/>
          <a:p>
            <a:r>
              <a:rPr lang="en-US" dirty="0" smtClean="0"/>
              <a:t>Minimum </a:t>
            </a:r>
            <a:r>
              <a:rPr lang="en-US" dirty="0"/>
              <a:t>Spanning </a:t>
            </a:r>
            <a:r>
              <a:rPr lang="en-US" dirty="0" smtClean="0"/>
              <a:t>Tree</a:t>
            </a:r>
            <a:endParaRPr lang="en-US" dirty="0"/>
          </a:p>
          <a:p>
            <a:pPr lvl="1"/>
            <a:r>
              <a:rPr lang="en-US" dirty="0">
                <a:solidFill>
                  <a:schemeClr val="bg1">
                    <a:lumMod val="75000"/>
                  </a:schemeClr>
                </a:solidFill>
              </a:rPr>
              <a:t>Problem</a:t>
            </a:r>
          </a:p>
          <a:p>
            <a:pPr lvl="1"/>
            <a:r>
              <a:rPr lang="en-US" dirty="0"/>
              <a:t>Prim’s </a:t>
            </a:r>
            <a:r>
              <a:rPr lang="en-US" dirty="0" smtClean="0"/>
              <a:t>Algorithm</a:t>
            </a:r>
          </a:p>
          <a:p>
            <a:endParaRPr lang="en-US" dirty="0"/>
          </a:p>
          <a:p>
            <a:endParaRPr lang="en-US" dirty="0"/>
          </a:p>
        </p:txBody>
      </p:sp>
    </p:spTree>
    <p:extLst>
      <p:ext uri="{BB962C8B-B14F-4D97-AF65-F5344CB8AC3E}">
        <p14:creationId xmlns:p14="http://schemas.microsoft.com/office/powerpoint/2010/main" val="1748263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Separate </a:t>
                </a:r>
                <a14:m>
                  <m:oMath xmlns:m="http://schemas.openxmlformats.org/officeDocument/2006/math">
                    <m:r>
                      <a:rPr lang="en-US" i="1" dirty="0" smtClean="0">
                        <a:latin typeface="Cambria Math"/>
                      </a:rPr>
                      <m:t>𝑉</m:t>
                    </m:r>
                  </m:oMath>
                </a14:m>
                <a:r>
                  <a:rPr lang="en-US" dirty="0" smtClean="0"/>
                  <a:t> into two sets:</a:t>
                </a:r>
              </a:p>
              <a:p>
                <a:pPr lvl="1"/>
                <a14:m>
                  <m:oMath xmlns:m="http://schemas.openxmlformats.org/officeDocument/2006/math">
                    <m:r>
                      <a:rPr lang="en-US" i="1" dirty="0" smtClean="0">
                        <a:latin typeface="Cambria Math"/>
                      </a:rPr>
                      <m:t>𝑇</m:t>
                    </m:r>
                  </m:oMath>
                </a14:m>
                <a:r>
                  <a:rPr lang="en-US" dirty="0" smtClean="0"/>
                  <a:t>: the set of nodes that have been added to the MST. </a:t>
                </a:r>
              </a:p>
              <a:p>
                <a:pPr lvl="1"/>
                <a14:m>
                  <m:oMath xmlns:m="http://schemas.openxmlformats.org/officeDocument/2006/math">
                    <m:r>
                      <a:rPr lang="en-US" i="1" dirty="0" smtClean="0">
                        <a:latin typeface="Cambria Math"/>
                      </a:rPr>
                      <m:t>𝑇</m:t>
                    </m:r>
                    <m:r>
                      <a:rPr lang="en-US" b="0" i="1" dirty="0" smtClean="0">
                        <a:latin typeface="Cambria Math"/>
                      </a:rPr>
                      <m:t>′</m:t>
                    </m:r>
                  </m:oMath>
                </a14:m>
                <a:r>
                  <a:rPr lang="en-US" dirty="0" smtClean="0"/>
                  <a:t>: those nodes that have not been added to the MST,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𝑇</m:t>
                        </m:r>
                      </m:e>
                      <m:sup>
                        <m:r>
                          <a:rPr lang="en-US" b="0" i="1" smtClean="0">
                            <a:latin typeface="Cambria Math"/>
                          </a:rPr>
                          <m:t>′</m:t>
                        </m:r>
                      </m:sup>
                    </m:sSup>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𝑇</m:t>
                    </m:r>
                  </m:oMath>
                </a14:m>
                <a:r>
                  <a:rPr lang="en-US" b="0" dirty="0" smtClean="0"/>
                  <a:t>.</a:t>
                </a:r>
              </a:p>
              <a:p>
                <a:pPr lvl="1"/>
                <a:endParaRPr lang="en-US" dirty="0"/>
              </a:p>
              <a:p>
                <a:r>
                  <a:rPr lang="en-US" dirty="0"/>
                  <a:t>Prim’s algorithm </a:t>
                </a:r>
                <a:r>
                  <a:rPr lang="en-US" dirty="0" smtClean="0"/>
                  <a:t>initially sets 𝑇 ={s}, where s is an </a:t>
                </a:r>
                <a:r>
                  <a:rPr lang="en-US" b="1" dirty="0" smtClean="0">
                    <a:solidFill>
                      <a:srgbClr val="C00000"/>
                    </a:solidFill>
                  </a:rPr>
                  <a:t>arbitrarily</a:t>
                </a:r>
                <a:r>
                  <a:rPr lang="en-US" dirty="0" smtClean="0">
                    <a:solidFill>
                      <a:srgbClr val="C00000"/>
                    </a:solidFill>
                  </a:rPr>
                  <a:t> </a:t>
                </a:r>
                <a:r>
                  <a:rPr lang="en-US" dirty="0" smtClean="0"/>
                  <a:t>picked node, and </a:t>
                </a:r>
                <a14:m>
                  <m:oMath xmlns:m="http://schemas.openxmlformats.org/officeDocument/2006/math">
                    <m:r>
                      <a:rPr lang="en-US" b="0" i="1" smtClean="0">
                        <a:latin typeface="Cambria Math"/>
                      </a:rPr>
                      <m:t>𝑇</m:t>
                    </m:r>
                    <m:r>
                      <a:rPr lang="en-US" b="0" i="1" smtClean="0">
                        <a:latin typeface="Cambria Math"/>
                      </a:rPr>
                      <m:t>′</m:t>
                    </m:r>
                  </m:oMath>
                </a14:m>
                <a:r>
                  <a:rPr lang="en-US" dirty="0" smtClean="0"/>
                  <a:t> = </a:t>
                </a:r>
                <a14:m>
                  <m:oMath xmlns:m="http://schemas.openxmlformats.org/officeDocument/2006/math">
                    <m:r>
                      <a:rPr lang="en-US" i="1" dirty="0" smtClean="0">
                        <a:latin typeface="Cambria Math"/>
                      </a:rPr>
                      <m:t>𝑉</m:t>
                    </m:r>
                    <m:r>
                      <a:rPr lang="en-US" b="0" i="1" dirty="0" smtClean="0">
                        <a:latin typeface="Cambria Math"/>
                      </a:rPr>
                      <m:t>−{</m:t>
                    </m:r>
                    <m:r>
                      <a:rPr lang="en-US" b="0" i="1" dirty="0" smtClean="0">
                        <a:latin typeface="Cambria Math"/>
                      </a:rPr>
                      <m:t>𝑠</m:t>
                    </m:r>
                    <m:r>
                      <a:rPr lang="en-US" b="0" i="1" dirty="0" smtClean="0">
                        <a:latin typeface="Cambria Math"/>
                      </a:rPr>
                      <m:t>}</m:t>
                    </m:r>
                  </m:oMath>
                </a14:m>
                <a:r>
                  <a:rPr lang="en-US" dirty="0" smtClean="0"/>
                  <a:t>. The algorithm moves one </a:t>
                </a:r>
                <a:r>
                  <a:rPr lang="en-US" dirty="0"/>
                  <a:t>node </a:t>
                </a:r>
                <a:r>
                  <a:rPr lang="en-US" dirty="0" smtClean="0"/>
                  <a:t>from </a:t>
                </a:r>
                <a14:m>
                  <m:oMath xmlns:m="http://schemas.openxmlformats.org/officeDocument/2006/math">
                    <m:r>
                      <a:rPr lang="en-US" b="0" i="1" smtClean="0">
                        <a:latin typeface="Cambria Math"/>
                      </a:rPr>
                      <m:t>𝑇</m:t>
                    </m:r>
                    <m:r>
                      <a:rPr lang="en-US" b="0" i="1" smtClean="0">
                        <a:latin typeface="Cambria Math"/>
                      </a:rPr>
                      <m:t>′</m:t>
                    </m:r>
                  </m:oMath>
                </a14:m>
                <a:r>
                  <a:rPr lang="en-US" dirty="0" smtClean="0"/>
                  <a:t> to </a:t>
                </a:r>
                <a:r>
                  <a:rPr lang="en-US" dirty="0"/>
                  <a:t>𝑇 in each iteration. After the last iteration,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𝑉</m:t>
                    </m:r>
                  </m:oMath>
                </a14:m>
                <a:r>
                  <a:rPr lang="en-US" dirty="0" smtClean="0"/>
                  <a:t> and we have constructed the MST.</a:t>
                </a:r>
                <a:endParaRPr lang="en-US" dirty="0"/>
              </a:p>
              <a:p>
                <a:endParaRPr lang="en-US" b="0"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067" r="-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9861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35108</TotalTime>
  <Words>1425</Words>
  <Application>Microsoft Office PowerPoint</Application>
  <PresentationFormat>On-screen Show (4:3)</PresentationFormat>
  <Paragraphs>423</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宋体</vt:lpstr>
      <vt:lpstr>幼圆</vt:lpstr>
      <vt:lpstr>Arial</vt:lpstr>
      <vt:lpstr>Calibri</vt:lpstr>
      <vt:lpstr>Cambria Math</vt:lpstr>
      <vt:lpstr>Franklin Gothic Book</vt:lpstr>
      <vt:lpstr>Perpetua</vt:lpstr>
      <vt:lpstr>Wingdings 2</vt:lpstr>
      <vt:lpstr>Equity</vt:lpstr>
      <vt:lpstr>VE281 Data Structures and Algorithms</vt:lpstr>
      <vt:lpstr>Outline</vt:lpstr>
      <vt:lpstr>Tree and Graph</vt:lpstr>
      <vt:lpstr>Subgraph and Spanning Tree</vt:lpstr>
      <vt:lpstr>Minimum Spanning Tree (MST)</vt:lpstr>
      <vt:lpstr>Application of MST</vt:lpstr>
      <vt:lpstr>Minimum Spanning Tree Algorithms</vt:lpstr>
      <vt:lpstr>Outline</vt:lpstr>
      <vt:lpstr>Prim’s Algorithm</vt:lpstr>
      <vt:lpstr>Prim’s Algorithm Basic Version</vt:lpstr>
      <vt:lpstr>Selecting the Smallest Edge and Node</vt:lpstr>
      <vt:lpstr>Updating v’s Neighbor</vt:lpstr>
      <vt:lpstr>Prim’s Algorithm Full Version</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Justification</vt:lpstr>
      <vt:lpstr>Prim’s Algorithm Justification</vt:lpstr>
      <vt:lpstr>Prim’s Algorithm Time Complexity</vt:lpstr>
      <vt:lpstr>Prim’s Algorithm Time Complexity</vt:lpstr>
      <vt:lpstr>Prim’s Algorithm Time Complexity</vt:lpstr>
      <vt:lpstr>Prim’s Algorithm Time Complexity</vt:lpstr>
      <vt:lpstr>Prim’s Algorithm 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2788</cp:revision>
  <dcterms:created xsi:type="dcterms:W3CDTF">2008-09-02T17:19:50Z</dcterms:created>
  <dcterms:modified xsi:type="dcterms:W3CDTF">2018-11-28T13:22:25Z</dcterms:modified>
</cp:coreProperties>
</file>