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799" r:id="rId3"/>
    <p:sldId id="736" r:id="rId4"/>
    <p:sldId id="737" r:id="rId5"/>
    <p:sldId id="738" r:id="rId6"/>
    <p:sldId id="739" r:id="rId7"/>
    <p:sldId id="740" r:id="rId8"/>
    <p:sldId id="741" r:id="rId9"/>
    <p:sldId id="800" r:id="rId10"/>
    <p:sldId id="743" r:id="rId11"/>
    <p:sldId id="745" r:id="rId12"/>
    <p:sldId id="746" r:id="rId13"/>
    <p:sldId id="769" r:id="rId14"/>
    <p:sldId id="7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343" autoAdjust="0"/>
  </p:normalViewPr>
  <p:slideViewPr>
    <p:cSldViewPr>
      <p:cViewPr varScale="1">
        <p:scale>
          <a:sx n="81" d="100"/>
          <a:sy n="81" d="100"/>
        </p:scale>
        <p:origin x="168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we have parallel edges, then we simply keep the smallest edge.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shortest path is B-&gt;A-&gt;C-&gt;D-&gt;F, with length 11.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Breadth-first search does not work.</a:t>
            </a:r>
            <a:r>
              <a:rPr lang="en-US" baseline="0" dirty="0" smtClean="0"/>
              <a:t> What we get from BFS is B-&gt;A-&gt;D-&gt;F, with length 13.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one</a:t>
            </a:r>
            <a:r>
              <a:rPr lang="en-US" baseline="0" dirty="0" smtClean="0"/>
              <a:t> is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Shortest </a:t>
            </a:r>
            <a:r>
              <a:rPr lang="en-US" b="1" dirty="0" smtClean="0">
                <a:solidFill>
                  <a:schemeClr val="tx1"/>
                </a:solidFill>
              </a:rPr>
              <a:t>Path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shortest path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</a:t>
            </a:r>
            <a:r>
              <a:rPr lang="en-US" dirty="0" err="1" smtClean="0"/>
              <a:t>Dijkstra’s</a:t>
            </a:r>
            <a:r>
              <a:rPr lang="en-US" dirty="0" smtClean="0"/>
              <a:t> algorithm and its runtime complexity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similarity between Prim’s algorithm and </a:t>
            </a:r>
            <a:r>
              <a:rPr lang="en-US" dirty="0" err="1" smtClean="0"/>
              <a:t>Dijkastra’s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for Weighted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becomes more difficult when </a:t>
            </a:r>
            <a:r>
              <a:rPr lang="en-US" dirty="0" smtClean="0"/>
              <a:t>edges have </a:t>
            </a:r>
            <a:r>
              <a:rPr lang="en-US" dirty="0"/>
              <a:t>different </a:t>
            </a:r>
            <a:r>
              <a:rPr lang="en-US" dirty="0" smtClean="0"/>
              <a:t>weights.</a:t>
            </a:r>
          </a:p>
          <a:p>
            <a:pPr lvl="1"/>
            <a:r>
              <a:rPr lang="en-US" dirty="0" smtClean="0"/>
              <a:t>Breadth-first search won’t work!</a:t>
            </a:r>
          </a:p>
          <a:p>
            <a:pPr lvl="1"/>
            <a:r>
              <a:rPr lang="en-US" dirty="0" smtClean="0"/>
              <a:t>What is the shortest path from </a:t>
            </a:r>
            <a:br>
              <a:rPr lang="en-US" dirty="0" smtClean="0"/>
            </a:br>
            <a:r>
              <a:rPr lang="en-US" dirty="0" smtClean="0"/>
              <a:t>B to F?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the weights are </a:t>
            </a:r>
            <a:r>
              <a:rPr lang="en-US" b="1" dirty="0" smtClean="0">
                <a:solidFill>
                  <a:srgbClr val="0000FF"/>
                </a:solidFill>
              </a:rPr>
              <a:t>non-negative</a:t>
            </a:r>
            <a:r>
              <a:rPr lang="en-US" dirty="0" smtClean="0"/>
              <a:t>, then</a:t>
            </a:r>
            <a:br>
              <a:rPr lang="en-US" dirty="0" smtClean="0"/>
            </a:br>
            <a:r>
              <a:rPr lang="en-US" dirty="0" smtClean="0"/>
              <a:t> we can apply </a:t>
            </a:r>
            <a:r>
              <a:rPr lang="en-US" b="1" dirty="0" err="1" smtClean="0">
                <a:solidFill>
                  <a:srgbClr val="C00000"/>
                </a:solidFill>
              </a:rPr>
              <a:t>Dijkstra’s</a:t>
            </a:r>
            <a:r>
              <a:rPr lang="en-US" b="1" dirty="0" smtClean="0">
                <a:solidFill>
                  <a:srgbClr val="C00000"/>
                </a:solidFill>
              </a:rPr>
              <a:t> Algorithm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dirty="0" smtClean="0"/>
              <a:t>(more details &amp; examples from Ve203)</a:t>
            </a:r>
          </a:p>
          <a:p>
            <a:pPr lvl="1"/>
            <a:r>
              <a:rPr lang="en-US" altLang="zh-CN" dirty="0" smtClean="0"/>
              <a:t>Works only when all weights are non-negative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greedy algorithm for solving single source all destinations shortest path </a:t>
            </a:r>
            <a:r>
              <a:rPr lang="en-US" altLang="zh-CN" dirty="0" smtClean="0"/>
              <a:t>problem</a:t>
            </a:r>
            <a:endParaRPr lang="en-US" altLang="zh-CN" dirty="0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557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Keep </a:t>
                </a:r>
                <a:r>
                  <a:rPr lang="en-US" b="1" dirty="0">
                    <a:solidFill>
                      <a:srgbClr val="C00000"/>
                    </a:solidFill>
                  </a:rPr>
                  <a:t>distance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estimate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predecessor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each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Predecessor: the previous node on the shortest path.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other </a:t>
                </a:r>
                <a:r>
                  <a:rPr lang="en-US" dirty="0"/>
                  <a:t>nodes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unknown.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Store all the nodes in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is not empty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Choose </a:t>
                </a:r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smallest</a:t>
                </a:r>
                <a:r>
                  <a:rPr lang="en-US" dirty="0" smtClean="0"/>
                  <a:t>. Remove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Declare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shortest distance is </a:t>
                </a:r>
                <a:r>
                  <a:rPr lang="en-US" dirty="0" smtClean="0"/>
                  <a:t>known, which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For each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</a:t>
                </a:r>
                <a:r>
                  <a:rPr lang="en-US" b="1" dirty="0">
                    <a:solidFill>
                      <a:srgbClr val="C00000"/>
                    </a:solidFill>
                  </a:rPr>
                  <a:t>neighbors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that is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still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, update distance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predecessor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863" t="-836" r="-2353" b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neighbors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still in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)+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)&lt;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then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)+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the predecessor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I.e.,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if the path going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shorter than </a:t>
                </a:r>
                <a:r>
                  <a:rPr lang="en-US" dirty="0"/>
                  <a:t>the best path so far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400" dirty="0" err="1"/>
              <a:t>Dijkstra’s</a:t>
            </a:r>
            <a:r>
              <a:rPr lang="en-US" altLang="zh-CN" sz="3400" dirty="0"/>
              <a:t> </a:t>
            </a:r>
            <a:r>
              <a:rPr lang="en-US" altLang="zh-CN" sz="3400" dirty="0" smtClean="0"/>
              <a:t>Algorithm </a:t>
            </a:r>
            <a:r>
              <a:rPr lang="en-US" altLang="zh-CN" sz="3400" dirty="0" err="1" smtClean="0"/>
              <a:t>v.s</a:t>
            </a:r>
            <a:r>
              <a:rPr lang="en-US" altLang="zh-CN" sz="3400" dirty="0" smtClean="0"/>
              <a:t>. </a:t>
            </a:r>
            <a:r>
              <a:rPr lang="en-US" sz="3400" dirty="0" smtClean="0"/>
              <a:t>Prim’s Algorithm</a:t>
            </a:r>
            <a:endParaRPr lang="en-US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Dijkstra’s</a:t>
            </a:r>
            <a:r>
              <a:rPr lang="en-US" altLang="zh-CN" dirty="0"/>
              <a:t> algorithm is similar to Prim’s algorithm </a:t>
            </a:r>
          </a:p>
          <a:p>
            <a:pPr lvl="1"/>
            <a:r>
              <a:rPr lang="en-US" dirty="0" smtClean="0"/>
              <a:t>Prim’s algorithm: </a:t>
            </a:r>
            <a:r>
              <a:rPr lang="en-US" dirty="0"/>
              <a:t>grow the set of </a:t>
            </a:r>
            <a:r>
              <a:rPr lang="en-US" dirty="0" smtClean="0"/>
              <a:t>nodes </a:t>
            </a:r>
            <a:r>
              <a:rPr lang="en-US" dirty="0"/>
              <a:t>we </a:t>
            </a:r>
            <a:r>
              <a:rPr lang="en-US" dirty="0" smtClean="0"/>
              <a:t>add to the MST.</a:t>
            </a:r>
          </a:p>
          <a:p>
            <a:pPr lvl="1"/>
            <a:r>
              <a:rPr lang="en-US" altLang="zh-CN" dirty="0" err="1" smtClean="0"/>
              <a:t>Dijkstra’s</a:t>
            </a:r>
            <a:r>
              <a:rPr lang="en-US" altLang="zh-CN" dirty="0" smtClean="0"/>
              <a:t> </a:t>
            </a:r>
            <a:r>
              <a:rPr lang="en-US" altLang="zh-CN" dirty="0"/>
              <a:t>algorithm: grow the set of nodes to which we know the shortest path.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Dijkstra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  <a:br>
              <a:rPr lang="en-US" dirty="0"/>
            </a:br>
            <a:r>
              <a:rPr lang="en-US" sz="2700" dirty="0" smtClean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/>
              <a:lstStyle/>
              <a:p>
                <a:r>
                  <a:rPr lang="en-US" dirty="0"/>
                  <a:t>Number of times to find the smallest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𝐷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 smtClean="0"/>
                  <a:t>Each cost?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Total </a:t>
                </a:r>
                <a:r>
                  <a:rPr lang="en-US" dirty="0"/>
                  <a:t>number of times to update the neighbors: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Since each neighbor of each node could be potentially updated.</a:t>
                </a:r>
              </a:p>
              <a:p>
                <a:pPr lvl="1"/>
                <a:r>
                  <a:rPr lang="en-US" dirty="0" smtClean="0"/>
                  <a:t>Each cost?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Total time complexity</a:t>
                </a:r>
              </a:p>
              <a:p>
                <a:pPr lvl="1"/>
                <a:r>
                  <a:rPr lang="en-US" dirty="0" smtClean="0"/>
                  <a:t>Linear scan: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Binary heap: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>
                <a:blip r:embed="rId3"/>
                <a:stretch>
                  <a:fillRect l="-784" t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6895" y="1902767"/>
                <a:ext cx="5449505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Linear scan: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(|</m:t>
                    </m:r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 smtClean="0"/>
                  <a:t>; Binary heap: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/>
                      </a:rPr>
                      <m:t>log</m:t>
                    </m:r>
                    <m:r>
                      <a:rPr lang="en-US" sz="2400" i="1" dirty="0" err="1" smtClean="0">
                        <a:latin typeface="Cambria Math"/>
                      </a:rPr>
                      <m:t>⁡|</m:t>
                    </m:r>
                    <m:r>
                      <a:rPr lang="en-US" sz="2400" i="1" dirty="0" err="1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r>
                  <a:rPr lang="en-US" sz="2400" dirty="0" smtClean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𝑂</m:t>
                    </m:r>
                    <m:r>
                      <a:rPr lang="en-US" altLang="zh-CN" sz="2400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dirty="0" err="1">
                        <a:latin typeface="Cambria Math"/>
                      </a:rPr>
                      <m:t>log</m:t>
                    </m:r>
                    <m:r>
                      <a:rPr lang="en-US" altLang="zh-CN" sz="2400" i="1" dirty="0" err="1">
                        <a:latin typeface="Cambria Math"/>
                      </a:rPr>
                      <m:t>⁡|</m:t>
                    </m:r>
                    <m:r>
                      <a:rPr lang="en-US" altLang="zh-CN" sz="2400" i="1" dirty="0" err="1">
                        <a:latin typeface="Cambria Math"/>
                      </a:rPr>
                      <m:t>𝑉</m:t>
                    </m:r>
                    <m:r>
                      <a:rPr lang="en-US" altLang="zh-CN" sz="2400" i="1" dirty="0">
                        <a:latin typeface="Cambria Math"/>
                      </a:rPr>
                      <m:t>|)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895" y="1902767"/>
                <a:ext cx="544950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7344" y="3733800"/>
                <a:ext cx="5221750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Linear scan: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 smtClean="0"/>
                  <a:t>; Binary heap: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/>
                      </a:rPr>
                      <m:t>log</m:t>
                    </m:r>
                    <m:r>
                      <a:rPr lang="en-US" sz="2400" i="1" dirty="0" err="1" smtClean="0">
                        <a:latin typeface="Cambria Math"/>
                      </a:rPr>
                      <m:t>⁡|</m:t>
                    </m:r>
                    <m:r>
                      <a:rPr lang="en-US" sz="2400" i="1" dirty="0" err="1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r>
                  <a:rPr lang="en-US" altLang="zh-CN" sz="2400" dirty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𝑂</m:t>
                    </m:r>
                    <m:r>
                      <a:rPr lang="en-US" altLang="zh-CN" sz="2400" i="1" dirty="0">
                        <a:latin typeface="Cambria Math"/>
                      </a:rPr>
                      <m:t>(1)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44" y="3733800"/>
                <a:ext cx="522175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Shortest </a:t>
            </a:r>
            <a:r>
              <a:rPr lang="en-US" altLang="zh-CN" dirty="0"/>
              <a:t>Path Problem</a:t>
            </a:r>
          </a:p>
          <a:p>
            <a:pPr lvl="1"/>
            <a:r>
              <a:rPr lang="en-US" altLang="zh-CN" dirty="0"/>
              <a:t>Unweighted Graph</a:t>
            </a:r>
          </a:p>
          <a:p>
            <a:pPr lvl="1"/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Shortest Path Problem</a:t>
            </a:r>
            <a:br>
              <a:rPr lang="en-US" dirty="0" smtClean="0"/>
            </a:br>
            <a:r>
              <a:rPr lang="en-US" sz="2700" dirty="0" smtClean="0"/>
              <a:t>Introduction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799" y="1447800"/>
                <a:ext cx="5816955" cy="52197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a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path length </a:t>
                </a:r>
                <a:r>
                  <a:rPr lang="en-US" dirty="0" smtClean="0"/>
                  <a:t>is defined as the sum of weights of edges on the path.</a:t>
                </a:r>
              </a:p>
              <a:p>
                <a:pPr lvl="1"/>
                <a:r>
                  <a:rPr lang="en-US" dirty="0" smtClean="0"/>
                  <a:t>E.g., length of the path B, C, D, F is 12.</a:t>
                </a:r>
              </a:p>
              <a:p>
                <a:r>
                  <a:rPr lang="en-US" b="1" dirty="0" smtClean="0">
                    <a:solidFill>
                      <a:srgbClr val="0000FF"/>
                    </a:solidFill>
                  </a:rPr>
                  <a:t>Shortest path problem</a:t>
                </a:r>
                <a:r>
                  <a:rPr lang="en-US" dirty="0" smtClean="0"/>
                  <a:t>: given a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two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find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altLang="zh-CN" dirty="0" smtClean="0"/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a directed graph without parallel edges of the same </a:t>
                </a:r>
                <a:r>
                  <a:rPr lang="en-US" altLang="zh-CN" dirty="0" smtClean="0"/>
                  <a:t>direction</a:t>
                </a:r>
                <a:endParaRPr lang="en-US" dirty="0" smtClean="0"/>
              </a:p>
              <a:p>
                <a:pPr lvl="1"/>
                <a:r>
                  <a:rPr lang="en-US" altLang="zh-CN" dirty="0"/>
                  <a:t>For an undirected graph, we can replace each edge by two edges of the same weight but of different directions.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799" y="1447800"/>
                <a:ext cx="5816955" cy="5219700"/>
              </a:xfrm>
              <a:blipFill>
                <a:blip r:embed="rId3"/>
                <a:stretch>
                  <a:fillRect l="-1048" t="-935" r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0026" y="1505261"/>
            <a:ext cx="2743200" cy="2377729"/>
            <a:chOff x="1667529" y="4065787"/>
            <a:chExt cx="2743200" cy="2377729"/>
          </a:xfrm>
        </p:grpSpPr>
        <p:sp>
          <p:nvSpPr>
            <p:cNvPr id="6" name="Oval 5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3"/>
              <a:endCxn id="7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6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4"/>
              <a:endCxn id="11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4"/>
              <a:endCxn id="10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" idx="6"/>
              <a:endCxn id="9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0"/>
              <a:endCxn id="6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164827" y="4236246"/>
            <a:ext cx="243839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What is the shortest path from B to F?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7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starting node on the path is the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source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node and the ending node is the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destination</a:t>
                </a:r>
                <a:r>
                  <a:rPr lang="en-US" dirty="0" smtClean="0"/>
                  <a:t> node.</a:t>
                </a:r>
              </a:p>
              <a:p>
                <a:r>
                  <a:rPr lang="en-US" dirty="0" smtClean="0"/>
                  <a:t>The previous problem is a </a:t>
                </a:r>
                <a:r>
                  <a:rPr lang="en-US" b="1" dirty="0" smtClean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/>
                  <a:t>problem.</a:t>
                </a:r>
              </a:p>
              <a:p>
                <a:r>
                  <a:rPr lang="en-US" dirty="0" smtClean="0"/>
                  <a:t>What we will solve is a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single source all destinations </a:t>
                </a:r>
                <a:r>
                  <a:rPr lang="en-US" dirty="0" smtClean="0"/>
                  <a:t>problem: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find the </a:t>
                </a:r>
                <a:r>
                  <a:rPr lang="en-US" dirty="0" smtClean="0"/>
                  <a:t>shortest </a:t>
                </a:r>
                <a:r>
                  <a:rPr lang="en-US" dirty="0"/>
                  <a:t>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:r>
                  <a:rPr lang="en-US" b="1" dirty="0">
                    <a:solidFill>
                      <a:srgbClr val="C00000"/>
                    </a:solidFill>
                  </a:rPr>
                  <a:t>every other </a:t>
                </a:r>
                <a:r>
                  <a:rPr lang="en-US" dirty="0" smtClean="0"/>
                  <a:t>node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dirty="0" smtClean="0"/>
                  <a:t> problem can be solved by solving the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single source all destinations</a:t>
                </a:r>
                <a:r>
                  <a:rPr lang="en-US" dirty="0" smtClean="0"/>
                  <a:t> problem.</a:t>
                </a:r>
              </a:p>
              <a:p>
                <a:pPr lvl="1"/>
                <a:r>
                  <a:rPr lang="en-US" dirty="0" smtClean="0"/>
                  <a:t>However, </a:t>
                </a:r>
                <a:r>
                  <a:rPr lang="en-US" dirty="0" smtClean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dirty="0" smtClean="0"/>
                  <a:t> problem is not much easier than the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single source all destinations</a:t>
                </a:r>
                <a:r>
                  <a:rPr lang="en-US" dirty="0" smtClean="0"/>
                  <a:t> problem.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  <a:blipFill rotWithShape="1">
                <a:blip r:embed="rId2"/>
                <a:stretch>
                  <a:fillRect l="-706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1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</a:t>
            </a:r>
            <a:r>
              <a:rPr lang="en-US" dirty="0" smtClean="0"/>
              <a:t>Path Problem</a:t>
            </a:r>
            <a:br>
              <a:rPr lang="en-US" dirty="0" smtClean="0"/>
            </a:br>
            <a:r>
              <a:rPr lang="en-US" sz="2700" dirty="0" smtClean="0"/>
              <a:t>A Simple Version: </a:t>
            </a:r>
            <a:r>
              <a:rPr lang="en-US" sz="2700" dirty="0" err="1" smtClean="0"/>
              <a:t>Unweighted</a:t>
            </a:r>
            <a:r>
              <a:rPr lang="en-US" sz="2700" dirty="0" smtClean="0"/>
              <a:t> Graphs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an </a:t>
            </a:r>
            <a:r>
              <a:rPr lang="en-US" dirty="0" err="1" smtClean="0"/>
              <a:t>unweighted</a:t>
            </a:r>
            <a:r>
              <a:rPr lang="en-US" dirty="0" smtClean="0"/>
              <a:t> graph, path length is defined as the number of edges on the path.</a:t>
            </a:r>
          </a:p>
          <a:p>
            <a:r>
              <a:rPr lang="en-US" dirty="0" smtClean="0"/>
              <a:t>How do you obtain the shortest path between a pair of nodes?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9759" y="3586256"/>
            <a:ext cx="243839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What is the shortest path from B to F?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28816" y="4620068"/>
            <a:ext cx="314028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Using breadth-first search!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74537" y="3431203"/>
            <a:ext cx="2743200" cy="2377729"/>
            <a:chOff x="1667529" y="4065787"/>
            <a:chExt cx="2743200" cy="2377729"/>
          </a:xfrm>
        </p:grpSpPr>
        <p:sp>
          <p:nvSpPr>
            <p:cNvPr id="23" name="Oval 22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cxnSp>
          <p:nvCxnSpPr>
            <p:cNvPr id="31" name="Straight Arrow Connector 30"/>
            <p:cNvCxnSpPr>
              <a:stCxn id="23" idx="3"/>
              <a:endCxn id="24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6"/>
              <a:endCxn id="25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1"/>
              <a:endCxn id="23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6" idx="4"/>
              <a:endCxn id="30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7" idx="6"/>
              <a:endCxn id="30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4"/>
              <a:endCxn id="27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6"/>
              <a:endCxn id="26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0"/>
              <a:endCxn id="23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4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</a:t>
            </a:r>
            <a:r>
              <a:rPr lang="en-US" dirty="0" smtClean="0"/>
              <a:t>for </a:t>
            </a:r>
            <a:r>
              <a:rPr lang="en-US" dirty="0" err="1" smtClean="0"/>
              <a:t>Unweighted</a:t>
            </a:r>
            <a:r>
              <a:rPr lang="en-US" dirty="0" smtClean="0"/>
              <a:t>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 breadth-first search (BFS): </a:t>
            </a:r>
            <a:r>
              <a:rPr lang="en-US" dirty="0"/>
              <a:t>Given a start node, visit all directly connected neighbors first, then nodes 2 hops away, 3 hops </a:t>
            </a:r>
            <a:r>
              <a:rPr lang="en-US" dirty="0" smtClean="0"/>
              <a:t>away, and so on.</a:t>
            </a:r>
          </a:p>
          <a:p>
            <a:pPr lvl="1"/>
            <a:r>
              <a:rPr lang="en-US" dirty="0" smtClean="0"/>
              <a:t>This is exactly what we want!</a:t>
            </a:r>
          </a:p>
          <a:p>
            <a:pPr lvl="1"/>
            <a:r>
              <a:rPr lang="en-US" dirty="0" smtClean="0"/>
              <a:t>When the node visited is the destination node, we stop.</a:t>
            </a:r>
          </a:p>
          <a:p>
            <a:pPr lvl="1"/>
            <a:r>
              <a:rPr lang="en-US" dirty="0" smtClean="0"/>
              <a:t>When the queue becomes empty, there is no path between the two nodes. 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3206854" y="410211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2057400" y="509147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3216790" y="5091476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4343400" y="5091476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216790" y="6013028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4343400" y="6013027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baseline="-25000" dirty="0"/>
          </a:p>
        </p:txBody>
      </p: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2447645" y="4500566"/>
            <a:ext cx="826164" cy="659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2514600" y="5324882"/>
            <a:ext cx="702190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6" idx="5"/>
          </p:cNvCxnSpPr>
          <p:nvPr/>
        </p:nvCxnSpPr>
        <p:spPr>
          <a:xfrm flipH="1" flipV="1">
            <a:off x="3597099" y="4500566"/>
            <a:ext cx="813256" cy="6592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11" idx="0"/>
          </p:cNvCxnSpPr>
          <p:nvPr/>
        </p:nvCxnSpPr>
        <p:spPr>
          <a:xfrm>
            <a:off x="4572000" y="5558291"/>
            <a:ext cx="0" cy="454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1" idx="2"/>
          </p:cNvCxnSpPr>
          <p:nvPr/>
        </p:nvCxnSpPr>
        <p:spPr>
          <a:xfrm flipV="1">
            <a:off x="3673990" y="6246435"/>
            <a:ext cx="669410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3445390" y="5558291"/>
            <a:ext cx="0" cy="4547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3673990" y="5324884"/>
            <a:ext cx="6694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4"/>
          </p:cNvCxnSpPr>
          <p:nvPr/>
        </p:nvCxnSpPr>
        <p:spPr>
          <a:xfrm flipH="1" flipV="1">
            <a:off x="3435454" y="4568929"/>
            <a:ext cx="9936" cy="52254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057400" y="5091473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3199457" y="4102114"/>
            <a:ext cx="457200" cy="466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3206854" y="5079624"/>
            <a:ext cx="457200" cy="466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3206854" y="6013028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4343400" y="5091472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baseline="-25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49298" y="4038600"/>
            <a:ext cx="2758440" cy="2548862"/>
            <a:chOff x="5605489" y="2918438"/>
            <a:chExt cx="2758440" cy="2548862"/>
          </a:xfrm>
        </p:grpSpPr>
        <p:sp>
          <p:nvSpPr>
            <p:cNvPr id="35" name="Oval 34"/>
            <p:cNvSpPr/>
            <p:nvPr/>
          </p:nvSpPr>
          <p:spPr>
            <a:xfrm>
              <a:off x="5605489" y="3581499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95514" y="3581499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direct neighbor</a:t>
              </a:r>
              <a:endParaRPr lang="en-US" sz="24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638314" y="4289260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7285" y="4221809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nodes 2 hops away</a:t>
              </a:r>
              <a:endParaRPr lang="en-US" sz="24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640085" y="5000485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40885" y="492428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nodes 3 hops away</a:t>
              </a:r>
              <a:endParaRPr lang="en-US" sz="2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605489" y="2921384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40885" y="2918438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start node</a:t>
              </a:r>
              <a:endParaRPr lang="en-US" sz="2400" dirty="0"/>
            </a:p>
          </p:txBody>
        </p:sp>
      </p:grpSp>
      <p:sp>
        <p:nvSpPr>
          <p:cNvPr id="43" name="Oval 42"/>
          <p:cNvSpPr/>
          <p:nvPr/>
        </p:nvSpPr>
        <p:spPr>
          <a:xfrm>
            <a:off x="4343400" y="6013026"/>
            <a:ext cx="457200" cy="466815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975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Additional bookkeeping</a:t>
            </a:r>
          </a:p>
          <a:p>
            <a:pPr lvl="1"/>
            <a:r>
              <a:rPr lang="en-US" dirty="0" smtClean="0"/>
              <a:t>Store the </a:t>
            </a:r>
            <a:r>
              <a:rPr lang="en-US" dirty="0"/>
              <a:t>distance.</a:t>
            </a:r>
          </a:p>
          <a:p>
            <a:pPr lvl="1"/>
            <a:r>
              <a:rPr lang="en-US" dirty="0" smtClean="0"/>
              <a:t>Store the </a:t>
            </a:r>
            <a:r>
              <a:rPr lang="en-US" b="1" dirty="0" smtClean="0">
                <a:solidFill>
                  <a:srgbClr val="0000FF"/>
                </a:solidFill>
              </a:rPr>
              <a:t>predecessor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on the shortest </a:t>
            </a:r>
            <a:r>
              <a:rPr lang="en-US" dirty="0" smtClean="0"/>
              <a:t>path, i.e., the previous node on the path.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7629"/>
              </p:ext>
            </p:extLst>
          </p:nvPr>
        </p:nvGraphicFramePr>
        <p:xfrm>
          <a:off x="3733800" y="4724400"/>
          <a:ext cx="480564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505200" y="3348335"/>
            <a:ext cx="5184391" cy="1147465"/>
            <a:chOff x="3273809" y="5145737"/>
            <a:chExt cx="5184391" cy="1147465"/>
          </a:xfrm>
        </p:grpSpPr>
        <p:sp>
          <p:nvSpPr>
            <p:cNvPr id="28" name="Oval 27"/>
            <p:cNvSpPr/>
            <p:nvPr/>
          </p:nvSpPr>
          <p:spPr>
            <a:xfrm>
              <a:off x="3273809" y="5826387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63834" y="5826387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direct neighbor</a:t>
              </a:r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638800" y="5171985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35156" y="5145737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nodes 2 hops away</a:t>
              </a:r>
              <a:endParaRPr lang="en-US" sz="2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5651249" y="5806553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156" y="578673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nodes 3 hops away</a:t>
              </a:r>
              <a:endParaRPr lang="en-US" sz="24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273809" y="5166272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09205" y="5163326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start node</a:t>
              </a:r>
              <a:endParaRPr lang="en-US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7388" y="3535535"/>
            <a:ext cx="2743200" cy="2377729"/>
            <a:chOff x="2057400" y="4102114"/>
            <a:chExt cx="2743200" cy="2377729"/>
          </a:xfrm>
        </p:grpSpPr>
        <p:grpSp>
          <p:nvGrpSpPr>
            <p:cNvPr id="74" name="Group 73"/>
            <p:cNvGrpSpPr/>
            <p:nvPr/>
          </p:nvGrpSpPr>
          <p:grpSpPr>
            <a:xfrm>
              <a:off x="2057400" y="4102114"/>
              <a:ext cx="2743200" cy="2377729"/>
              <a:chOff x="838200" y="3276602"/>
              <a:chExt cx="2743200" cy="2377729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1987654" y="327660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</a:t>
                </a:r>
                <a:endParaRPr lang="en-US" baseline="-25000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38200" y="426596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B</a:t>
                </a:r>
                <a:endParaRPr lang="en-US" baseline="-25000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99759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</a:t>
                </a:r>
                <a:endParaRPr lang="en-US" baseline="-25000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12420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D</a:t>
                </a:r>
                <a:endParaRPr lang="en-US" baseline="-25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97590" y="5187516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E</a:t>
                </a:r>
                <a:endParaRPr lang="en-US" baseline="-25000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124200" y="5187515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F</a:t>
                </a:r>
                <a:endParaRPr lang="en-US" baseline="-25000" dirty="0"/>
              </a:p>
            </p:txBody>
          </p:sp>
          <p:cxnSp>
            <p:nvCxnSpPr>
              <p:cNvPr id="81" name="Straight Arrow Connector 80"/>
              <p:cNvCxnSpPr>
                <a:stCxn id="75" idx="3"/>
                <a:endCxn id="76" idx="7"/>
              </p:cNvCxnSpPr>
              <p:nvPr/>
            </p:nvCxnSpPr>
            <p:spPr>
              <a:xfrm flipH="1">
                <a:off x="1228445" y="3675054"/>
                <a:ext cx="826164" cy="6592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6"/>
                <a:endCxn id="77" idx="2"/>
              </p:cNvCxnSpPr>
              <p:nvPr/>
            </p:nvCxnSpPr>
            <p:spPr>
              <a:xfrm>
                <a:off x="1295400" y="4499370"/>
                <a:ext cx="702190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8" idx="1"/>
                <a:endCxn id="75" idx="5"/>
              </p:cNvCxnSpPr>
              <p:nvPr/>
            </p:nvCxnSpPr>
            <p:spPr>
              <a:xfrm flipH="1" flipV="1">
                <a:off x="2377899" y="3675054"/>
                <a:ext cx="813256" cy="6592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8" idx="4"/>
                <a:endCxn id="80" idx="0"/>
              </p:cNvCxnSpPr>
              <p:nvPr/>
            </p:nvCxnSpPr>
            <p:spPr>
              <a:xfrm>
                <a:off x="3352800" y="4732779"/>
                <a:ext cx="0" cy="454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0" idx="2"/>
              </p:cNvCxnSpPr>
              <p:nvPr/>
            </p:nvCxnSpPr>
            <p:spPr>
              <a:xfrm flipV="1">
                <a:off x="2454790" y="5420923"/>
                <a:ext cx="66941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7" idx="4"/>
                <a:endCxn id="79" idx="0"/>
              </p:cNvCxnSpPr>
              <p:nvPr/>
            </p:nvCxnSpPr>
            <p:spPr>
              <a:xfrm>
                <a:off x="2226190" y="4732779"/>
                <a:ext cx="0" cy="4547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7" idx="6"/>
                <a:endCxn id="78" idx="2"/>
              </p:cNvCxnSpPr>
              <p:nvPr/>
            </p:nvCxnSpPr>
            <p:spPr>
              <a:xfrm>
                <a:off x="2454790" y="4499372"/>
                <a:ext cx="6694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7" idx="0"/>
                <a:endCxn id="75" idx="4"/>
              </p:cNvCxnSpPr>
              <p:nvPr/>
            </p:nvCxnSpPr>
            <p:spPr>
              <a:xfrm flipH="1" flipV="1">
                <a:off x="2216254" y="3743417"/>
                <a:ext cx="9936" cy="5225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/>
            <p:cNvSpPr/>
            <p:nvPr/>
          </p:nvSpPr>
          <p:spPr>
            <a:xfrm>
              <a:off x="2057400" y="5091473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199457" y="410211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206854" y="507962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206854" y="6013028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343400" y="5091472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4343400" y="6013026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5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obtain the shortest path by backtracking.</a:t>
            </a:r>
          </a:p>
          <a:p>
            <a:pPr lvl="1"/>
            <a:r>
              <a:rPr lang="en-US" dirty="0" smtClean="0"/>
              <a:t>E.g., shortest path from B to F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30983"/>
              </p:ext>
            </p:extLst>
          </p:nvPr>
        </p:nvGraphicFramePr>
        <p:xfrm>
          <a:off x="3733800" y="423783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prev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3505200" y="2861765"/>
            <a:ext cx="5184391" cy="1147465"/>
            <a:chOff x="3273809" y="5145737"/>
            <a:chExt cx="5184391" cy="1147465"/>
          </a:xfrm>
        </p:grpSpPr>
        <p:sp>
          <p:nvSpPr>
            <p:cNvPr id="29" name="Oval 28"/>
            <p:cNvSpPr/>
            <p:nvPr/>
          </p:nvSpPr>
          <p:spPr>
            <a:xfrm>
              <a:off x="3273809" y="5826387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3834" y="5826387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direct neighbor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638800" y="5171985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5156" y="5145737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nodes 2 hops away</a:t>
              </a:r>
              <a:endParaRPr lang="en-US" sz="2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651249" y="5806553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5156" y="578673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nodes 3 hops away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3809" y="5166272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09205" y="5163326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start node</a:t>
              </a:r>
              <a:endParaRPr lang="en-US" sz="2400" dirty="0"/>
            </a:p>
          </p:txBody>
        </p:sp>
      </p:grpSp>
      <p:sp>
        <p:nvSpPr>
          <p:cNvPr id="39" name="Arc 38"/>
          <p:cNvSpPr/>
          <p:nvPr/>
        </p:nvSpPr>
        <p:spPr>
          <a:xfrm flipV="1">
            <a:off x="6858000" y="5062107"/>
            <a:ext cx="1295400" cy="991186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flipV="1">
            <a:off x="4693787" y="5029200"/>
            <a:ext cx="2065153" cy="1219786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28965" y="1905000"/>
            <a:ext cx="183383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dirty="0" smtClean="0">
                <a:sym typeface="Wingdings" pitchFamily="2" charset="2"/>
              </a:rPr>
              <a:t>ADF</a:t>
            </a:r>
            <a:endParaRPr lang="en-US" sz="2400" dirty="0"/>
          </a:p>
        </p:txBody>
      </p:sp>
      <p:sp>
        <p:nvSpPr>
          <p:cNvPr id="42" name="Arc 41"/>
          <p:cNvSpPr/>
          <p:nvPr/>
        </p:nvSpPr>
        <p:spPr>
          <a:xfrm flipH="1" flipV="1">
            <a:off x="4911168" y="5486400"/>
            <a:ext cx="511754" cy="495593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74904" y="3034835"/>
            <a:ext cx="2743200" cy="2377729"/>
            <a:chOff x="2057400" y="4102114"/>
            <a:chExt cx="2743200" cy="2377729"/>
          </a:xfrm>
        </p:grpSpPr>
        <p:grpSp>
          <p:nvGrpSpPr>
            <p:cNvPr id="87" name="Group 86"/>
            <p:cNvGrpSpPr/>
            <p:nvPr/>
          </p:nvGrpSpPr>
          <p:grpSpPr>
            <a:xfrm>
              <a:off x="2057400" y="4102114"/>
              <a:ext cx="2743200" cy="2377729"/>
              <a:chOff x="838200" y="3276602"/>
              <a:chExt cx="2743200" cy="2377729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987654" y="327660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</a:t>
                </a:r>
                <a:endParaRPr lang="en-US" baseline="-25000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838200" y="426596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B</a:t>
                </a:r>
                <a:endParaRPr lang="en-US" baseline="-25000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99759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</a:t>
                </a:r>
                <a:endParaRPr lang="en-US" baseline="-25000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12420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D</a:t>
                </a:r>
                <a:endParaRPr lang="en-US" baseline="-250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997590" y="5187516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E</a:t>
                </a:r>
                <a:endParaRPr lang="en-US" baseline="-25000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24200" y="5187515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F</a:t>
                </a:r>
                <a:endParaRPr lang="en-US" baseline="-25000" dirty="0"/>
              </a:p>
            </p:txBody>
          </p:sp>
          <p:cxnSp>
            <p:nvCxnSpPr>
              <p:cNvPr id="100" name="Straight Arrow Connector 99"/>
              <p:cNvCxnSpPr>
                <a:stCxn id="94" idx="3"/>
                <a:endCxn id="95" idx="7"/>
              </p:cNvCxnSpPr>
              <p:nvPr/>
            </p:nvCxnSpPr>
            <p:spPr>
              <a:xfrm flipH="1">
                <a:off x="1228445" y="3675054"/>
                <a:ext cx="826164" cy="6592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5" idx="6"/>
                <a:endCxn id="96" idx="2"/>
              </p:cNvCxnSpPr>
              <p:nvPr/>
            </p:nvCxnSpPr>
            <p:spPr>
              <a:xfrm>
                <a:off x="1295400" y="4499370"/>
                <a:ext cx="702190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7" idx="1"/>
                <a:endCxn id="94" idx="5"/>
              </p:cNvCxnSpPr>
              <p:nvPr/>
            </p:nvCxnSpPr>
            <p:spPr>
              <a:xfrm flipH="1" flipV="1">
                <a:off x="2377899" y="3675054"/>
                <a:ext cx="813256" cy="6592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97" idx="4"/>
                <a:endCxn id="99" idx="0"/>
              </p:cNvCxnSpPr>
              <p:nvPr/>
            </p:nvCxnSpPr>
            <p:spPr>
              <a:xfrm>
                <a:off x="3352800" y="4732779"/>
                <a:ext cx="0" cy="454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98" idx="6"/>
                <a:endCxn id="99" idx="2"/>
              </p:cNvCxnSpPr>
              <p:nvPr/>
            </p:nvCxnSpPr>
            <p:spPr>
              <a:xfrm flipV="1">
                <a:off x="2454790" y="5420923"/>
                <a:ext cx="66941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96" idx="4"/>
                <a:endCxn id="98" idx="0"/>
              </p:cNvCxnSpPr>
              <p:nvPr/>
            </p:nvCxnSpPr>
            <p:spPr>
              <a:xfrm>
                <a:off x="2226190" y="4732779"/>
                <a:ext cx="0" cy="4547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6" idx="6"/>
                <a:endCxn id="97" idx="2"/>
              </p:cNvCxnSpPr>
              <p:nvPr/>
            </p:nvCxnSpPr>
            <p:spPr>
              <a:xfrm>
                <a:off x="2454790" y="4499372"/>
                <a:ext cx="6694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6" idx="0"/>
                <a:endCxn id="94" idx="4"/>
              </p:cNvCxnSpPr>
              <p:nvPr/>
            </p:nvCxnSpPr>
            <p:spPr>
              <a:xfrm flipH="1" flipV="1">
                <a:off x="2216254" y="3743417"/>
                <a:ext cx="9936" cy="5225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87"/>
            <p:cNvSpPr/>
            <p:nvPr/>
          </p:nvSpPr>
          <p:spPr>
            <a:xfrm>
              <a:off x="2057400" y="5091473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3199457" y="410211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206854" y="507962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206854" y="6013028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4343400" y="5091472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343400" y="6013026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Shortest </a:t>
            </a:r>
            <a:r>
              <a:rPr lang="en-US" altLang="zh-CN" dirty="0"/>
              <a:t>Path Problem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Unweighted Graph</a:t>
            </a:r>
          </a:p>
          <a:p>
            <a:pPr lvl="1"/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36416</TotalTime>
  <Words>1076</Words>
  <Application>Microsoft Office PowerPoint</Application>
  <PresentationFormat>On-screen Show (4:3)</PresentationFormat>
  <Paragraphs>231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宋体</vt:lpstr>
      <vt:lpstr>幼圆</vt:lpstr>
      <vt:lpstr>Arial</vt:lpstr>
      <vt:lpstr>Calibri</vt:lpstr>
      <vt:lpstr>Cambria Math</vt:lpstr>
      <vt:lpstr>Franklin Gothic Book</vt:lpstr>
      <vt:lpstr>Perpetua</vt:lpstr>
      <vt:lpstr>Wingdings</vt:lpstr>
      <vt:lpstr>Wingdings 2</vt:lpstr>
      <vt:lpstr>Equity</vt:lpstr>
      <vt:lpstr>VE281 Data Structures and Algorithms</vt:lpstr>
      <vt:lpstr>Outline</vt:lpstr>
      <vt:lpstr>Shortest Path Problem Introduction</vt:lpstr>
      <vt:lpstr>Shortest Path Problem</vt:lpstr>
      <vt:lpstr>Shortest Path Problem A Simple Version: Unweighted Graphs</vt:lpstr>
      <vt:lpstr>Shortest Path for Unweighted Graphs</vt:lpstr>
      <vt:lpstr>Shortest Path for Unweighted Graphs</vt:lpstr>
      <vt:lpstr>Shortest Path for Unweighted Graphs</vt:lpstr>
      <vt:lpstr>Outline</vt:lpstr>
      <vt:lpstr>Shortest Path for Weighted Graphs</vt:lpstr>
      <vt:lpstr>Dijkstra’s Algorithm</vt:lpstr>
      <vt:lpstr>Updating</vt:lpstr>
      <vt:lpstr>Dijkstra’s Algorithm v.s. Prim’s Algorithm</vt:lpstr>
      <vt:lpstr>Dijkstra’s Algorithm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2818</cp:revision>
  <dcterms:created xsi:type="dcterms:W3CDTF">2008-09-02T17:19:50Z</dcterms:created>
  <dcterms:modified xsi:type="dcterms:W3CDTF">2018-12-01T02:40:18Z</dcterms:modified>
</cp:coreProperties>
</file>