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875" r:id="rId3"/>
    <p:sldId id="856" r:id="rId4"/>
    <p:sldId id="857" r:id="rId5"/>
    <p:sldId id="858" r:id="rId6"/>
    <p:sldId id="859" r:id="rId7"/>
    <p:sldId id="860" r:id="rId8"/>
    <p:sldId id="861" r:id="rId9"/>
    <p:sldId id="884" r:id="rId10"/>
    <p:sldId id="863" r:id="rId11"/>
    <p:sldId id="864" r:id="rId12"/>
    <p:sldId id="865" r:id="rId13"/>
    <p:sldId id="866" r:id="rId14"/>
    <p:sldId id="867" r:id="rId15"/>
    <p:sldId id="812" r:id="rId16"/>
    <p:sldId id="813" r:id="rId17"/>
    <p:sldId id="814" r:id="rId18"/>
    <p:sldId id="815" r:id="rId19"/>
    <p:sldId id="816" r:id="rId20"/>
    <p:sldId id="817" r:id="rId21"/>
    <p:sldId id="818" r:id="rId22"/>
    <p:sldId id="819" r:id="rId23"/>
    <p:sldId id="820" r:id="rId24"/>
    <p:sldId id="821" r:id="rId25"/>
    <p:sldId id="822" r:id="rId26"/>
    <p:sldId id="823" r:id="rId27"/>
    <p:sldId id="824" r:id="rId28"/>
    <p:sldId id="825" r:id="rId29"/>
    <p:sldId id="826" r:id="rId30"/>
    <p:sldId id="827" r:id="rId31"/>
    <p:sldId id="828" r:id="rId32"/>
    <p:sldId id="829" r:id="rId33"/>
    <p:sldId id="830" r:id="rId34"/>
    <p:sldId id="885" r:id="rId35"/>
    <p:sldId id="879" r:id="rId36"/>
    <p:sldId id="880" r:id="rId37"/>
    <p:sldId id="881" r:id="rId38"/>
    <p:sldId id="88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520" autoAdjust="0"/>
  </p:normalViewPr>
  <p:slideViewPr>
    <p:cSldViewPr>
      <p:cViewPr varScale="1">
        <p:scale>
          <a:sx n="82" d="100"/>
          <a:sy n="82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final output looks like ((A1 * A2) * (A3 * A4))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2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Indeed, this give the</a:t>
            </a:r>
            <a:r>
              <a:rPr lang="en-US" baseline="0" dirty="0" smtClean="0"/>
              <a:t> minimum of</a:t>
            </a:r>
            <a:r>
              <a:rPr lang="en-US" dirty="0" smtClean="0"/>
              <a:t> 220</a:t>
            </a:r>
            <a:r>
              <a:rPr lang="en-US" baseline="0" dirty="0" smtClean="0"/>
              <a:t> multiplications.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73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Obtain the optimal order: O(n) recursive calls. </a:t>
            </a:r>
          </a:p>
          <a:p>
            <a:endParaRPr lang="en-US" dirty="0" smtClean="0"/>
          </a:p>
          <a:p>
            <a:r>
              <a:rPr lang="en-US" dirty="0" smtClean="0"/>
              <a:t>Indeed, since each non-base</a:t>
            </a:r>
            <a:r>
              <a:rPr lang="en-US" baseline="0" dirty="0" smtClean="0"/>
              <a:t> recursive </a:t>
            </a:r>
            <a:r>
              <a:rPr lang="en-US" dirty="0" smtClean="0"/>
              <a:t>call</a:t>
            </a:r>
            <a:r>
              <a:rPr lang="en-US" baseline="0" dirty="0" smtClean="0"/>
              <a:t> produces a *, # of </a:t>
            </a:r>
            <a:r>
              <a:rPr lang="en-US" dirty="0" smtClean="0"/>
              <a:t>non-base</a:t>
            </a:r>
            <a:r>
              <a:rPr lang="en-US" baseline="0" dirty="0" smtClean="0"/>
              <a:t> recursive </a:t>
            </a:r>
            <a:r>
              <a:rPr lang="en-US" dirty="0" smtClean="0"/>
              <a:t>call</a:t>
            </a:r>
            <a:r>
              <a:rPr lang="en-US" baseline="0" dirty="0" smtClean="0"/>
              <a:t>s is (n-1). # of base recursive calls is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for optimization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6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84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AxB</a:t>
            </a:r>
            <a:r>
              <a:rPr lang="en-US" dirty="0" smtClean="0"/>
              <a:t>)</a:t>
            </a:r>
            <a:r>
              <a:rPr lang="en-US" dirty="0" err="1" smtClean="0"/>
              <a:t>xC</a:t>
            </a:r>
            <a:r>
              <a:rPr lang="en-US" dirty="0" smtClean="0"/>
              <a:t>: 100*1*100</a:t>
            </a:r>
            <a:r>
              <a:rPr lang="en-US" baseline="0" dirty="0" smtClean="0"/>
              <a:t> + 100*100*1 = 20000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Ax(</a:t>
            </a:r>
            <a:r>
              <a:rPr lang="en-US" baseline="0" dirty="0" err="1" smtClean="0"/>
              <a:t>BxC</a:t>
            </a:r>
            <a:r>
              <a:rPr lang="en-US" baseline="0" dirty="0" smtClean="0"/>
              <a:t>): 1*100*1 + 100*1*1 = 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requirement</a:t>
            </a:r>
            <a:r>
              <a:rPr lang="en-US" baseline="0" dirty="0" smtClean="0"/>
              <a:t> of valid matrix multiplication is: if we multiple A and B, A is a x b and B is c x d, then we require b =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6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4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A_i</a:t>
            </a:r>
            <a:r>
              <a:rPr lang="en-US" dirty="0" smtClean="0"/>
              <a:t> x ... x </a:t>
            </a:r>
            <a:r>
              <a:rPr lang="en-US" dirty="0" err="1" smtClean="0"/>
              <a:t>A_k</a:t>
            </a:r>
            <a:r>
              <a:rPr lang="en-US" dirty="0" smtClean="0"/>
              <a:t> has</a:t>
            </a:r>
            <a:r>
              <a:rPr lang="en-US" baseline="0" dirty="0" smtClean="0"/>
              <a:t> dimension p_{i-1} x </a:t>
            </a:r>
            <a:r>
              <a:rPr lang="en-US" baseline="0" dirty="0" err="1" smtClean="0"/>
              <a:t>p_k</a:t>
            </a:r>
            <a:r>
              <a:rPr lang="en-US" baseline="0" dirty="0" smtClean="0"/>
              <a:t>; A_{k+1} x ... x </a:t>
            </a:r>
            <a:r>
              <a:rPr lang="en-US" baseline="0" dirty="0" err="1" smtClean="0"/>
              <a:t>A_j</a:t>
            </a:r>
            <a:r>
              <a:rPr lang="en-US" baseline="0" dirty="0" smtClean="0"/>
              <a:t> has dimension </a:t>
            </a:r>
            <a:r>
              <a:rPr lang="en-US" baseline="0" dirty="0" err="1" smtClean="0"/>
              <a:t>p_k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p_j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Thus, last matrix multiplication needs # scalar multiplications = p_{i-1} x </a:t>
            </a:r>
            <a:r>
              <a:rPr lang="en-US" baseline="0" dirty="0" err="1" smtClean="0"/>
              <a:t>p_k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p_j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k =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it is </a:t>
            </a:r>
            <a:r>
              <a:rPr lang="en-US" baseline="0" dirty="0" err="1" smtClean="0"/>
              <a:t>A_i</a:t>
            </a:r>
            <a:r>
              <a:rPr lang="en-US" baseline="0" dirty="0" smtClean="0"/>
              <a:t> x (A_{i+1} x ... x </a:t>
            </a:r>
            <a:r>
              <a:rPr lang="en-US" baseline="0" dirty="0" err="1" smtClean="0"/>
              <a:t>A_j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k = j-1, it is (</a:t>
            </a:r>
            <a:r>
              <a:rPr lang="en-US" baseline="0" dirty="0" err="1" smtClean="0"/>
              <a:t>A_i</a:t>
            </a:r>
            <a:r>
              <a:rPr lang="en-US" baseline="0" dirty="0" smtClean="0"/>
              <a:t> x ... x A_{j-1}) x </a:t>
            </a:r>
            <a:r>
              <a:rPr lang="en-US" baseline="0" dirty="0" err="1" smtClean="0"/>
              <a:t>A_j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Q_{</a:t>
            </a:r>
            <a:r>
              <a:rPr lang="en-US" dirty="0" err="1" smtClean="0"/>
              <a:t>i</a:t>
            </a:r>
            <a:r>
              <a:rPr lang="en-US" dirty="0" smtClean="0"/>
              <a:t>, j} is</a:t>
            </a:r>
            <a:r>
              <a:rPr lang="en-US" baseline="0" dirty="0" smtClean="0"/>
              <a:t> determined by Q_{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} &amp; Q_{i+1, j}, Q_{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i+1} &amp; Q_{i+2, j}, ..., Q_{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j-1} &amp; Q_{j, j}</a:t>
            </a:r>
          </a:p>
          <a:p>
            <a:endParaRPr lang="en-US" baseline="0" dirty="0" smtClean="0"/>
          </a:p>
          <a:p>
            <a:r>
              <a:rPr lang="en-US" sz="1200" dirty="0" smtClean="0"/>
              <a:t>Many </a:t>
            </a:r>
            <a:r>
              <a:rPr lang="en-US" sz="1200" dirty="0" err="1" smtClean="0"/>
              <a:t>subproblems</a:t>
            </a:r>
            <a:r>
              <a:rPr lang="en-US" sz="1200" dirty="0" smtClean="0"/>
              <a:t> are overlapped,</a:t>
            </a:r>
            <a:r>
              <a:rPr lang="en-US" sz="1200" baseline="0" dirty="0" smtClean="0"/>
              <a:t> e.g., Q12, Q23, Q34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5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m_ii</a:t>
            </a:r>
            <a:r>
              <a:rPr lang="en-US" dirty="0" smtClean="0"/>
              <a:t>?</a:t>
            </a:r>
            <a:r>
              <a:rPr lang="en-US" baseline="0" dirty="0" smtClean="0"/>
              <a:t> It is the minimum # of scalar multiplications for getting </a:t>
            </a:r>
            <a:r>
              <a:rPr lang="en-US" baseline="0" dirty="0" err="1" smtClean="0"/>
              <a:t>A_ii</a:t>
            </a:r>
            <a:r>
              <a:rPr lang="en-US" baseline="0" dirty="0" smtClean="0"/>
              <a:t>, which is 0.</a:t>
            </a:r>
          </a:p>
          <a:p>
            <a:r>
              <a:rPr lang="en-US" baseline="0" dirty="0" err="1" smtClean="0"/>
              <a:t>s_ij</a:t>
            </a:r>
            <a:r>
              <a:rPr lang="en-US" baseline="0" dirty="0" smtClean="0"/>
              <a:t>: First compute </a:t>
            </a:r>
            <a:r>
              <a:rPr lang="en-US" baseline="0" dirty="0" err="1" smtClean="0"/>
              <a:t>A_i</a:t>
            </a:r>
            <a:r>
              <a:rPr lang="en-US" baseline="0" dirty="0" smtClean="0"/>
              <a:t> x A_{i+1} x ... x A_{</a:t>
            </a:r>
            <a:r>
              <a:rPr lang="en-US" baseline="0" dirty="0" err="1" smtClean="0"/>
              <a:t>s_ij</a:t>
            </a:r>
            <a:r>
              <a:rPr lang="en-US" baseline="0" dirty="0" smtClean="0"/>
              <a:t>} and then compute A_{</a:t>
            </a:r>
            <a:r>
              <a:rPr lang="en-US" baseline="0" dirty="0" err="1" smtClean="0"/>
              <a:t>s_ij</a:t>
            </a:r>
            <a:r>
              <a:rPr lang="en-US" baseline="0" dirty="0" smtClean="0"/>
              <a:t> + 1} x A_{</a:t>
            </a:r>
            <a:r>
              <a:rPr lang="en-US" baseline="0" dirty="0" err="1" smtClean="0"/>
              <a:t>s_ij</a:t>
            </a:r>
            <a:r>
              <a:rPr lang="en-US" baseline="0" dirty="0" smtClean="0"/>
              <a:t> + 2} x ... x </a:t>
            </a:r>
            <a:r>
              <a:rPr lang="en-US" baseline="0" dirty="0" err="1" smtClean="0"/>
              <a:t>A_j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1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I.e., A1 is 10x1, A2 is 1x10, A3 is 10x1, and A4 is</a:t>
            </a:r>
            <a:r>
              <a:rPr lang="en-US" baseline="0" dirty="0" smtClean="0"/>
              <a:t> 1x20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6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.png"/><Relationship Id="rId7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0.png"/><Relationship Id="rId7" Type="http://schemas.openxmlformats.org/officeDocument/2006/relationships/image" Target="../media/image32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0.png"/><Relationship Id="rId7" Type="http://schemas.openxmlformats.org/officeDocument/2006/relationships/image" Target="../media/image3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60.png"/><Relationship Id="rId4" Type="http://schemas.openxmlformats.org/officeDocument/2006/relationships/image" Target="../media/image3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0.png"/><Relationship Id="rId7" Type="http://schemas.openxmlformats.org/officeDocument/2006/relationships/image" Target="../media/image3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80.png"/><Relationship Id="rId4" Type="http://schemas.openxmlformats.org/officeDocument/2006/relationships/image" Target="../media/image312.png"/><Relationship Id="rId9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0.png"/><Relationship Id="rId7" Type="http://schemas.openxmlformats.org/officeDocument/2006/relationships/image" Target="../media/image3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80.png"/><Relationship Id="rId4" Type="http://schemas.openxmlformats.org/officeDocument/2006/relationships/image" Target="../media/image312.png"/><Relationship Id="rId9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3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410.png"/><Relationship Id="rId4" Type="http://schemas.openxmlformats.org/officeDocument/2006/relationships/image" Target="../media/image312.png"/><Relationship Id="rId9" Type="http://schemas.openxmlformats.org/officeDocument/2006/relationships/image" Target="../media/image4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3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410.png"/><Relationship Id="rId4" Type="http://schemas.openxmlformats.org/officeDocument/2006/relationships/image" Target="../media/image312.png"/><Relationship Id="rId9" Type="http://schemas.openxmlformats.org/officeDocument/2006/relationships/image" Target="../media/image4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0.png"/><Relationship Id="rId7" Type="http://schemas.openxmlformats.org/officeDocument/2006/relationships/image" Target="../media/image45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2.png"/><Relationship Id="rId4" Type="http://schemas.openxmlformats.org/officeDocument/2006/relationships/image" Target="../media/image30.png"/><Relationship Id="rId9" Type="http://schemas.openxmlformats.org/officeDocument/2006/relationships/image" Target="../media/image4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50.png"/><Relationship Id="rId10" Type="http://schemas.openxmlformats.org/officeDocument/2006/relationships/image" Target="../media/image55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00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Dynamic Programming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the basic idea of dynamic programming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under what situation dynamic programming could be applied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Matrix-Chain Multiplication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the cost of multiplying two matrices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matrix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matrix. </a:t>
                </a:r>
              </a:p>
              <a:p>
                <a:pPr lvl="1"/>
                <a:r>
                  <a:rPr lang="en-US" dirty="0" smtClean="0"/>
                  <a:t>Since the time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𝐴𝐵</m:t>
                    </m:r>
                  </m:oMath>
                </a14:m>
                <a:r>
                  <a:rPr lang="en-US" dirty="0" smtClean="0"/>
                  <a:t> is dominated by the number of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scalar multiplications</a:t>
                </a:r>
                <a:r>
                  <a:rPr lang="en-US" dirty="0" smtClean="0"/>
                  <a:t>, we use the number of scalar multiplications as the complexity measure.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We need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scalar multiplications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The number of scalar multiplications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𝑝𝑞𝑟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34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Matrix-Chain Multiplication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Now how would you compute the multiplication of three matrices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If we multiply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)×</m:t>
                    </m:r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, the number of scalar multiplications is 20000.</a:t>
                </a:r>
              </a:p>
              <a:p>
                <a:r>
                  <a:rPr lang="en-US" dirty="0"/>
                  <a:t>If we multiply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 number of </a:t>
                </a:r>
                <a:r>
                  <a:rPr lang="en-US" dirty="0" smtClean="0"/>
                  <a:t>scalar multiplications </a:t>
                </a:r>
                <a:r>
                  <a:rPr lang="en-US" dirty="0"/>
                  <a:t>is </a:t>
                </a:r>
                <a:r>
                  <a:rPr lang="en-US" dirty="0" smtClean="0"/>
                  <a:t>200.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05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Matrix-Chain Multiplication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want to multiply a chain of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what is the best order of multiplication to minimize the number of scalar multiplications?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is an optimization problem.</a:t>
                </a:r>
              </a:p>
              <a:p>
                <a:r>
                  <a:rPr lang="en-US" dirty="0" smtClean="0"/>
                  <a:t>It </a:t>
                </a:r>
                <a:r>
                  <a:rPr lang="en-US" dirty="0"/>
                  <a:t>can be proved </a:t>
                </a:r>
                <a:r>
                  <a:rPr lang="en-US" dirty="0" smtClean="0"/>
                  <a:t>that number of different orders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matrices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1.5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Instead of </a:t>
                </a:r>
                <a:r>
                  <a:rPr lang="en-US" b="1" u="sng" dirty="0">
                    <a:solidFill>
                      <a:srgbClr val="0000FF"/>
                    </a:solidFill>
                  </a:rPr>
                  <a:t>enumerating</a:t>
                </a:r>
                <a:r>
                  <a:rPr lang="en-US" dirty="0"/>
                  <a:t> all of the orders, can we do better to solve the optimization problem?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8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simplicity, define the problem of finding the optimal order to 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 The minimal number of scalar multiplications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We ultimately want 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2"/>
                <a:stretch>
                  <a:fillRect l="-706" t="-1000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7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Suppose </a:t>
                </a:r>
                <a:r>
                  <a:rPr lang="en-US" dirty="0"/>
                  <a:t>in the optimal </a:t>
                </a:r>
                <a:r>
                  <a:rPr lang="en-US" dirty="0" smtClean="0"/>
                  <a:t>order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</a:t>
                </a:r>
                <a:r>
                  <a:rPr lang="en-US" b="1" u="sng" dirty="0">
                    <a:solidFill>
                      <a:srgbClr val="0000FF"/>
                    </a:solidFill>
                  </a:rPr>
                  <a:t>last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multiplication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)×(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 the order of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the </a:t>
                </a:r>
                <a:r>
                  <a:rPr lang="en-US" b="1" dirty="0">
                    <a:solidFill>
                      <a:srgbClr val="C00000"/>
                    </a:solidFill>
                  </a:rPr>
                  <a:t>optimal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order of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must be an </a:t>
                </a:r>
                <a:r>
                  <a:rPr lang="en-US" b="1" dirty="0">
                    <a:solidFill>
                      <a:srgbClr val="C00000"/>
                    </a:solidFill>
                  </a:rPr>
                  <a:t>optimal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order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Why</a:t>
                </a:r>
                <a:r>
                  <a:rPr lang="en-US" dirty="0" smtClean="0"/>
                  <a:t>?</a:t>
                </a:r>
              </a:p>
              <a:p>
                <a:pPr lvl="2"/>
                <a:r>
                  <a:rPr lang="en-US" sz="2400" dirty="0" smtClean="0"/>
                  <a:t>If not, then we copy and paste the better order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400" dirty="0" smtClean="0"/>
                  <a:t>we have a better order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!</a:t>
                </a:r>
                <a:endParaRPr lang="en-US" sz="2400" dirty="0"/>
              </a:p>
              <a:p>
                <a:pPr lvl="2"/>
                <a:r>
                  <a:rPr lang="en-US" sz="2400" dirty="0"/>
                  <a:t>Similar </a:t>
                </a:r>
                <a:r>
                  <a:rPr lang="en-US" sz="2400" dirty="0" smtClean="0"/>
                  <a:t>conclusion for </a:t>
                </a:r>
                <a:r>
                  <a:rPr lang="en-US" sz="2400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we can divide the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into two smaller instances: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 t="-1125" r="-157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83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Assume we have known the minimum number of scalar multiplications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However</a:t>
                </a:r>
                <a:r>
                  <a:rPr lang="en-US" b="1" dirty="0">
                    <a:solidFill>
                      <a:srgbClr val="C00000"/>
                    </a:solidFill>
                  </a:rPr>
                  <a:t>, we don’t know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!</a:t>
                </a:r>
                <a:r>
                  <a:rPr lang="en-US" dirty="0"/>
                  <a:t> </a:t>
                </a:r>
                <a:r>
                  <a:rPr lang="en-US" dirty="0" smtClean="0"/>
                  <a:t>We </a:t>
                </a:r>
                <a:r>
                  <a:rPr lang="en-US" dirty="0"/>
                  <a:t>need to consider all </a:t>
                </a:r>
                <a:r>
                  <a:rPr lang="en-US" dirty="0" smtClean="0"/>
                  <a:t>possible divisions, i.e.,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Thus, in order 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, we need to consider all </a:t>
                </a:r>
                <a:r>
                  <a:rPr lang="en-US" dirty="0" err="1" smtClean="0"/>
                  <a:t>subproblems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summary, we can divide the problem into </a:t>
            </a:r>
            <a:r>
              <a:rPr lang="en-US" dirty="0" err="1" smtClean="0"/>
              <a:t>subproblems</a:t>
            </a:r>
            <a:r>
              <a:rPr lang="en-US" dirty="0" smtClean="0"/>
              <a:t> of the same form.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4325" y="2514600"/>
                <a:ext cx="717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325" y="2514600"/>
                <a:ext cx="71756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5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1079" y="3372147"/>
                <a:ext cx="717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79" y="3372147"/>
                <a:ext cx="71756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3155" y="3376910"/>
                <a:ext cx="724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55" y="3376910"/>
                <a:ext cx="72468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8792" y="3343571"/>
                <a:ext cx="717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792" y="3343571"/>
                <a:ext cx="71756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33114" y="3343571"/>
                <a:ext cx="724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114" y="3343571"/>
                <a:ext cx="72468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840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00114" y="3343571"/>
                <a:ext cx="724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14" y="3343571"/>
                <a:ext cx="72468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40432" y="3367383"/>
                <a:ext cx="717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32" y="3367383"/>
                <a:ext cx="71756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51714" y="4360065"/>
                <a:ext cx="724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14" y="4360065"/>
                <a:ext cx="724686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71637" y="4364529"/>
                <a:ext cx="724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637" y="4364529"/>
                <a:ext cx="724686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1914" y="4367510"/>
                <a:ext cx="724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14" y="4367510"/>
                <a:ext cx="724686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840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37714" y="4367510"/>
                <a:ext cx="724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714" y="4367510"/>
                <a:ext cx="724686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094" y="4351734"/>
                <a:ext cx="717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094" y="4351734"/>
                <a:ext cx="717568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8800" y="4340423"/>
                <a:ext cx="724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340423"/>
                <a:ext cx="724686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98157" y="4340423"/>
                <a:ext cx="717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157" y="4340423"/>
                <a:ext cx="717568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84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0114" y="4340423"/>
                <a:ext cx="724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14" y="4340423"/>
                <a:ext cx="724686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H="1">
            <a:off x="2203156" y="2976265"/>
            <a:ext cx="1675156" cy="367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927841" y="2978645"/>
            <a:ext cx="1149735" cy="398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8" idx="0"/>
          </p:cNvCxnSpPr>
          <p:nvPr/>
        </p:nvCxnSpPr>
        <p:spPr>
          <a:xfrm flipH="1">
            <a:off x="4077576" y="2978645"/>
            <a:ext cx="354022" cy="36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0"/>
          </p:cNvCxnSpPr>
          <p:nvPr/>
        </p:nvCxnSpPr>
        <p:spPr>
          <a:xfrm>
            <a:off x="4533114" y="2978645"/>
            <a:ext cx="362343" cy="36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66685" y="2948582"/>
            <a:ext cx="1273747" cy="428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089739" y="2948582"/>
            <a:ext cx="2110375" cy="423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077391" y="3838575"/>
            <a:ext cx="318932" cy="501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401115" y="3838575"/>
            <a:ext cx="802040" cy="528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338392" y="3805236"/>
            <a:ext cx="802040" cy="528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44554" y="3833812"/>
            <a:ext cx="318932" cy="501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539068" y="3838575"/>
            <a:ext cx="318932" cy="501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65498" y="3838575"/>
            <a:ext cx="318932" cy="501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5" idx="0"/>
          </p:cNvCxnSpPr>
          <p:nvPr/>
        </p:nvCxnSpPr>
        <p:spPr>
          <a:xfrm>
            <a:off x="2884430" y="3829048"/>
            <a:ext cx="715627" cy="538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89287" y="3838575"/>
            <a:ext cx="715627" cy="538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41880" y="5205412"/>
            <a:ext cx="406220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Many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are overlapped.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7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straightforward recursive algorithm has exponential time complexity.</a:t>
                </a:r>
              </a:p>
              <a:p>
                <a:pPr lvl="1"/>
                <a:r>
                  <a:rPr lang="en-US" dirty="0" smtClean="0"/>
                  <a:t>However, it will encounter each </a:t>
                </a:r>
                <a:r>
                  <a:rPr lang="en-US" dirty="0" err="1" smtClean="0"/>
                  <a:t>subproblem</a:t>
                </a:r>
                <a:r>
                  <a:rPr lang="en-US" dirty="0" smtClean="0"/>
                  <a:t> many times in different branches of the tree.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The total number of different </a:t>
                </a:r>
                <a:r>
                  <a:rPr lang="en-US" dirty="0" err="1" smtClean="0"/>
                  <a:t>subproblems</a:t>
                </a:r>
                <a:r>
                  <a:rPr lang="en-US" dirty="0" smtClean="0"/>
                  <a:t> is not exponential.</a:t>
                </a:r>
              </a:p>
              <a:p>
                <a:pPr lvl="1"/>
                <a:r>
                  <a:rPr lang="en-US" dirty="0" smtClean="0"/>
                  <a:t>They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 total number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Instead, we use a </a:t>
                </a:r>
                <a:r>
                  <a:rPr lang="en-US" b="1" u="sng" dirty="0" smtClean="0">
                    <a:solidFill>
                      <a:srgbClr val="0000FF"/>
                    </a:solidFill>
                  </a:rPr>
                  <a:t>tabular</a:t>
                </a:r>
                <a:r>
                  <a:rPr lang="en-US" dirty="0" smtClean="0"/>
                  <a:t>, </a:t>
                </a:r>
                <a:r>
                  <a:rPr lang="en-US" b="1" u="sng" dirty="0" smtClean="0">
                    <a:solidFill>
                      <a:srgbClr val="0000FF"/>
                    </a:solidFill>
                  </a:rPr>
                  <a:t>bottom-up</a:t>
                </a:r>
                <a:r>
                  <a:rPr lang="en-US" dirty="0" smtClean="0"/>
                  <a:t> approach.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2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</a:t>
            </a:r>
            <a:r>
              <a:rPr lang="en-US" dirty="0" smtClean="0"/>
              <a:t>Multiplication</a:t>
            </a:r>
            <a:br>
              <a:rPr lang="en-US" dirty="0" smtClean="0"/>
            </a:br>
            <a:r>
              <a:rPr lang="en-US" sz="2700" dirty="0" smtClean="0"/>
              <a:t>Bottom-up Approach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Apply the recursive relation: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Initial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 the first round, 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 the second round, 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So on and so forth.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round, 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+2)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Finally, 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 obtain the multiplication order, we also record the 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which gives the minimal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14571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61779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35714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194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29195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86715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blipFill rotWithShape="1"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04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Motivation</a:t>
            </a:r>
            <a:endParaRPr lang="en-US" dirty="0"/>
          </a:p>
          <a:p>
            <a:pPr lvl="1"/>
            <a:r>
              <a:rPr lang="en-US" dirty="0"/>
              <a:t>Example: Matrix-Chain </a:t>
            </a:r>
            <a:r>
              <a:rPr lang="en-US" dirty="0" smtClean="0"/>
              <a:t>Multiplication</a:t>
            </a:r>
          </a:p>
          <a:p>
            <a:pPr lvl="1"/>
            <a:r>
              <a:rPr lang="en-US" altLang="zh-CN" dirty="0" smtClean="0"/>
              <a:t>Summary</a:t>
            </a:r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01712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89352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95579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59403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87192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67499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68074" y="5410200"/>
                <a:ext cx="5515100" cy="497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5515100" cy="497252"/>
              </a:xfrm>
              <a:prstGeom prst="rect">
                <a:avLst/>
              </a:prstGeom>
              <a:blipFill rotWithShape="1"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939475" y="5907452"/>
                <a:ext cx="1937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75" y="5907452"/>
                <a:ext cx="1937325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1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47678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53056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18987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07369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27558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22010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5515100" cy="497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5515100" cy="497252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39475" y="5907452"/>
                <a:ext cx="1937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75" y="5907452"/>
                <a:ext cx="193732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blipFill rotWithShape="1">
                <a:blip r:embed="rId8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51264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15774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29197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96423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65852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84498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6209200" cy="579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+2)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+1)(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+2)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6209200" cy="5795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blipFill rotWithShape="1"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16842" y="5943600"/>
                <a:ext cx="5091266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+2)(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+2)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42" y="5943600"/>
                <a:ext cx="5091266" cy="497252"/>
              </a:xfrm>
              <a:prstGeom prst="rect">
                <a:avLst/>
              </a:prstGeom>
              <a:blipFill rotWithShape="1">
                <a:blip r:embed="rId8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1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24856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16825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05558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13416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62120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70910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4563365" cy="579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4563365" cy="5795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blipFill rotWithShape="1"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16842" y="5943600"/>
                <a:ext cx="30643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42" y="5943600"/>
                <a:ext cx="30643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199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00800" y="5943600"/>
                <a:ext cx="2281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{20, 200}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943600"/>
                <a:ext cx="2281907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3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2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01739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33561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70407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70044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65686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88713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4563365" cy="579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4563365" cy="5795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blipFill rotWithShape="1"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16842" y="5943600"/>
                <a:ext cx="30643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42" y="5943600"/>
                <a:ext cx="30643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199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00800" y="5943600"/>
                <a:ext cx="2281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{20, 200}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943600"/>
                <a:ext cx="2281907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3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6358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50238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9713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40875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67666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29403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4563365" cy="579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4563365" cy="5795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blipFill rotWithShape="1"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16842" y="5943600"/>
                <a:ext cx="30643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42" y="5943600"/>
                <a:ext cx="30643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199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00800" y="5943600"/>
                <a:ext cx="2281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{400, 30}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943600"/>
                <a:ext cx="2281907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26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3591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72177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96046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20232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53336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73869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4563365" cy="579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4563365" cy="5795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blipFill rotWithShape="1"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16842" y="5943600"/>
                <a:ext cx="30643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42" y="5943600"/>
                <a:ext cx="30643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199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00800" y="5943600"/>
                <a:ext cx="2281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{400, 30}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943600"/>
                <a:ext cx="2281907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26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3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75783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68091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0560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77052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3340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74315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49996" y="5486400"/>
                <a:ext cx="7018716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+3)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+3)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+3)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96" y="5486400"/>
                <a:ext cx="7018716" cy="573106"/>
              </a:xfrm>
              <a:prstGeom prst="rect">
                <a:avLst/>
              </a:prstGeom>
              <a:blipFill rotWithShape="1"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1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32997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89357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16455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91156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14433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47395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49995" y="5486400"/>
                <a:ext cx="5404493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≤3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95" y="5486400"/>
                <a:ext cx="5404493" cy="573106"/>
              </a:xfrm>
              <a:prstGeom prst="rect">
                <a:avLst/>
              </a:prstGeom>
              <a:blipFill rotWithShape="1"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3200" y="6019800"/>
                <a:ext cx="3194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{230, 2300,220}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019800"/>
                <a:ext cx="319401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9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97587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20248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99188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05655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5437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741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593559" cy="491417"/>
              </a:xfrm>
              <a:prstGeom prst="rect">
                <a:avLst/>
              </a:prstGeom>
              <a:blipFill rotWithShape="1"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49995" y="5486400"/>
                <a:ext cx="5404493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≤3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95" y="5486400"/>
                <a:ext cx="5404493" cy="573106"/>
              </a:xfrm>
              <a:prstGeom prst="rect">
                <a:avLst/>
              </a:prstGeom>
              <a:blipFill rotWithShape="1"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3200" y="6019800"/>
                <a:ext cx="3194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{230, 2300,220}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019800"/>
                <a:ext cx="319401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3200400" y="3200400"/>
            <a:ext cx="762000" cy="594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3055203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Optimal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Value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Divide and Conquer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Recursively solving </a:t>
                </a:r>
                <a:r>
                  <a:rPr lang="en-US" dirty="0" err="1" smtClean="0"/>
                  <a:t>subproblems</a:t>
                </a:r>
                <a:r>
                  <a:rPr lang="en-US" dirty="0" smtClean="0"/>
                  <a:t> can result in the same </a:t>
                </a:r>
                <a:r>
                  <a:rPr lang="en-US" dirty="0"/>
                  <a:t>computations being repeated when the </a:t>
                </a:r>
                <a:r>
                  <a:rPr lang="en-US" dirty="0" err="1" smtClean="0"/>
                  <a:t>subproblems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overlap.</a:t>
                </a: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example: computing the </a:t>
                </a:r>
                <a:r>
                  <a:rPr lang="en-US" b="1" dirty="0">
                    <a:solidFill>
                      <a:srgbClr val="0000FF"/>
                    </a:solidFill>
                  </a:rPr>
                  <a:t>Fibonacci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sequence</a:t>
                </a:r>
              </a:p>
              <a:p>
                <a:pPr marL="0" lvl="1" indent="0">
                  <a:spcBef>
                    <a:spcPts val="580"/>
                  </a:spcBef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=0;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=1;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≥2</m:t>
                      </m:r>
                    </m:oMath>
                  </m:oMathPara>
                </a14:m>
                <a:endParaRPr lang="en-US" dirty="0"/>
              </a:p>
              <a:p>
                <a:pPr lvl="0">
                  <a:buClr>
                    <a:srgbClr val="D34817"/>
                  </a:buClr>
                </a:pPr>
                <a:r>
                  <a:rPr lang="en-US" dirty="0" smtClean="0">
                    <a:solidFill>
                      <a:prstClr val="black"/>
                    </a:solidFill>
                  </a:rPr>
                  <a:t>Divide </a:t>
                </a:r>
                <a:r>
                  <a:rPr lang="en-US" dirty="0">
                    <a:solidFill>
                      <a:prstClr val="black"/>
                    </a:solidFill>
                  </a:rPr>
                  <a:t>and conquer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approach: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D34817"/>
                  </a:buClr>
                  <a:buNone/>
                </a:pPr>
                <a:r>
                  <a:rPr lang="en-US" sz="24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fib(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n) {</a:t>
                </a:r>
                <a:b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 if(n </a:t>
                </a: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&lt;= 1) return n;</a:t>
                </a:r>
                <a:b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return fib(n-1)+fib(n-2);</a:t>
                </a:r>
                <a:b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 }</a:t>
                </a:r>
                <a:endParaRPr lang="en-US" sz="24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Constructing an Optimal 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can construct an optimal order based on the records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Print_Order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(s,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, j) {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if(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== j)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&lt;&lt; "A</a:t>
                </a:r>
                <a:r>
                  <a:rPr lang="en-US" sz="2400" b="1" baseline="-25000" dirty="0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";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else {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&lt;&lt; "(";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Print_Order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(s,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sz="2400" b="1" baseline="-25000" dirty="0" err="1" smtClean="0">
                    <a:latin typeface="Courier New" pitchFamily="49" charset="0"/>
                    <a:cs typeface="Courier New" pitchFamily="49" charset="0"/>
                  </a:rPr>
                  <a:t>ij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&lt;&lt; "*";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Print_Order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(s, s</a:t>
                </a:r>
                <a:r>
                  <a:rPr lang="en-US" sz="2400" b="1" baseline="-25000" dirty="0" smtClean="0">
                    <a:latin typeface="Courier New" pitchFamily="49" charset="0"/>
                    <a:cs typeface="Courier New" pitchFamily="49" charset="0"/>
                  </a:rPr>
                  <a:t>ij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+1, j);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&lt;&lt; ")";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}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r>
                  <a:rPr lang="en-US" dirty="0" smtClean="0"/>
                  <a:t>Initial call is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Print_Order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(s, 1, n);</a:t>
                </a:r>
                <a:endParaRPr lang="en-US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 an optimal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83630"/>
              </p:ext>
            </p:extLst>
          </p:nvPr>
        </p:nvGraphicFramePr>
        <p:xfrm>
          <a:off x="1143000" y="3555346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35309"/>
              </p:ext>
            </p:extLst>
          </p:nvPr>
        </p:nvGraphicFramePr>
        <p:xfrm>
          <a:off x="1143000" y="3098146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66451"/>
              </p:ext>
            </p:extLst>
          </p:nvPr>
        </p:nvGraphicFramePr>
        <p:xfrm>
          <a:off x="304800" y="3555346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6024" y="4164946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24" y="4164946"/>
                <a:ext cx="36112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21340" y="2793346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340" y="2793346"/>
                <a:ext cx="3694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9" r="-32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7373" y="2852727"/>
                <a:ext cx="5935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" y="2852727"/>
                <a:ext cx="593559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62400" y="3106228"/>
                <a:ext cx="1224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6228"/>
                <a:ext cx="122418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 rot="16200000">
            <a:off x="5330721" y="2989488"/>
            <a:ext cx="381001" cy="66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67400" y="2874228"/>
                <a:ext cx="29831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74228"/>
                <a:ext cx="2983189" cy="830997"/>
              </a:xfrm>
              <a:prstGeom prst="rect">
                <a:avLst/>
              </a:prstGeom>
              <a:blipFill rotWithShape="1">
                <a:blip r:embed="rId8"/>
                <a:stretch>
                  <a:fillRect b="-6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38600" y="4077304"/>
                <a:ext cx="1224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077304"/>
                <a:ext cx="122418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6200000">
            <a:off x="5342260" y="3933164"/>
            <a:ext cx="381001" cy="66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43600" y="3941028"/>
                <a:ext cx="22869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941028"/>
                <a:ext cx="2286972" cy="830997"/>
              </a:xfrm>
              <a:prstGeom prst="rect">
                <a:avLst/>
              </a:prstGeom>
              <a:blipFill rotWithShape="1">
                <a:blip r:embed="rId10"/>
                <a:stretch>
                  <a:fillRect b="-6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34323" y="5036495"/>
                <a:ext cx="1224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323" y="5036495"/>
                <a:ext cx="122418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43666" y="5000625"/>
                <a:ext cx="2719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66" y="5000625"/>
                <a:ext cx="2719334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 rot="16200000">
            <a:off x="5402644" y="4932686"/>
            <a:ext cx="381001" cy="66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57400" y="5791200"/>
                <a:ext cx="5996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791200"/>
                <a:ext cx="5996513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 animBg="1"/>
      <p:bldP spid="20" grpId="0"/>
      <p:bldP spid="21" grpId="0"/>
      <p:bldP spid="22" grpId="0" animBg="1"/>
      <p:bldP spid="23" grpId="0"/>
      <p:bldP spid="24" grpId="0"/>
      <p:bldP spid="25" grpId="0"/>
      <p:bldP spid="26" grpId="0" animBg="1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Get the minimum number of scalar multiplications:</a:t>
                </a:r>
              </a:p>
              <a:p>
                <a:pPr lvl="1"/>
                <a:r>
                  <a:rPr lang="en-US" dirty="0" smtClean="0"/>
                  <a:t>We need to obtain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records</a:t>
                </a:r>
              </a:p>
              <a:p>
                <a:pPr lvl="2"/>
                <a:r>
                  <a:rPr lang="en-US" sz="2400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 is the minimum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terms.</a:t>
                </a:r>
              </a:p>
              <a:p>
                <a:pPr lvl="1"/>
                <a:r>
                  <a:rPr lang="en-US" dirty="0" smtClean="0"/>
                  <a:t>Total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Obtain the optimal order: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0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Matrix-chain multiplication is an optimization problem.</a:t>
            </a:r>
          </a:p>
          <a:p>
            <a:endParaRPr lang="en-US" dirty="0"/>
          </a:p>
          <a:p>
            <a:r>
              <a:rPr lang="en-US" dirty="0" smtClean="0"/>
              <a:t>The solution is based on </a:t>
            </a:r>
            <a:r>
              <a:rPr lang="en-US" b="1" dirty="0" smtClean="0">
                <a:solidFill>
                  <a:srgbClr val="C00000"/>
                </a:solidFill>
              </a:rPr>
              <a:t>dynamic programming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original problem </a:t>
            </a:r>
            <a:r>
              <a:rPr lang="en-US" dirty="0"/>
              <a:t>can be divided into </a:t>
            </a:r>
            <a:r>
              <a:rPr lang="en-US" dirty="0" smtClean="0"/>
              <a:t>same </a:t>
            </a:r>
            <a:r>
              <a:rPr lang="en-US" dirty="0" err="1" smtClean="0"/>
              <a:t>subproblems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0000FF"/>
                </a:solidFill>
              </a:rPr>
              <a:t>overlap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subproblem</a:t>
            </a:r>
            <a:r>
              <a:rPr lang="en-US" dirty="0" smtClean="0"/>
              <a:t> is solved once and stored in a table.</a:t>
            </a:r>
          </a:p>
          <a:p>
            <a:pPr lvl="1"/>
            <a:r>
              <a:rPr lang="en-US" dirty="0"/>
              <a:t>If a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dirty="0"/>
              <a:t>is encountered again, simply look up its solution in the table.</a:t>
            </a:r>
          </a:p>
          <a:p>
            <a:pPr lvl="1"/>
            <a:r>
              <a:rPr lang="en-US" dirty="0" smtClean="0"/>
              <a:t>Reconstruct </a:t>
            </a:r>
            <a:r>
              <a:rPr lang="en-US" dirty="0"/>
              <a:t>the solution to the original problem from the solutions to the </a:t>
            </a:r>
            <a:r>
              <a:rPr lang="en-US" dirty="0" err="1" smtClean="0"/>
              <a:t>subproblems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Example: Matrix-Chain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Multiplication</a:t>
            </a:r>
          </a:p>
          <a:p>
            <a:pPr lvl="1"/>
            <a:r>
              <a:rPr lang="en-US" altLang="zh-CN" dirty="0" smtClean="0"/>
              <a:t>Summary</a:t>
            </a:r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 for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two </a:t>
            </a:r>
            <a:r>
              <a:rPr lang="en-US" dirty="0"/>
              <a:t>key ingredients that an </a:t>
            </a:r>
            <a:r>
              <a:rPr lang="en-US" dirty="0" smtClean="0"/>
              <a:t>optimization </a:t>
            </a:r>
            <a:r>
              <a:rPr lang="en-US" dirty="0"/>
              <a:t>problem must have in order for dynamic programming to apply: </a:t>
            </a:r>
            <a:endParaRPr lang="en-US" dirty="0" smtClean="0"/>
          </a:p>
          <a:p>
            <a:pPr lvl="1"/>
            <a:r>
              <a:rPr lang="en-US" dirty="0"/>
              <a:t>Optimal </a:t>
            </a:r>
            <a:r>
              <a:rPr lang="en-US" dirty="0" smtClean="0"/>
              <a:t>substructure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Overlapping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</a:t>
            </a:r>
            <a:r>
              <a:rPr lang="en-US" dirty="0" smtClean="0"/>
              <a:t>Substructure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 </a:t>
                </a:r>
                <a:r>
                  <a:rPr lang="en-US" dirty="0"/>
                  <a:t>optimal solution to the problem contains </a:t>
                </a:r>
                <a:r>
                  <a:rPr lang="en-US" b="1" dirty="0">
                    <a:solidFill>
                      <a:srgbClr val="C00000"/>
                    </a:solidFill>
                  </a:rPr>
                  <a:t>within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it </a:t>
                </a:r>
                <a:r>
                  <a:rPr lang="en-US" b="1" dirty="0">
                    <a:solidFill>
                      <a:srgbClr val="C00000"/>
                    </a:solidFill>
                  </a:rPr>
                  <a:t>optimal solutions to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subproblems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In matrix-chain multiplication, the optimal order on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splits the product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contains within it optimal solutions to the problem of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You </a:t>
                </a:r>
                <a:r>
                  <a:rPr lang="en-US" dirty="0"/>
                  <a:t>can show optimal substructure property by supposing that each of the </a:t>
                </a:r>
                <a:r>
                  <a:rPr lang="en-US" dirty="0" err="1"/>
                  <a:t>subproblem</a:t>
                </a:r>
                <a:r>
                  <a:rPr lang="en-US" dirty="0"/>
                  <a:t> solutions is </a:t>
                </a:r>
                <a:r>
                  <a:rPr lang="en-US" dirty="0" smtClean="0"/>
                  <a:t>not optimal </a:t>
                </a:r>
                <a:r>
                  <a:rPr lang="en-US" dirty="0"/>
                  <a:t>and then deriving a contradiction.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recursive algorithm for the problem solves the same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over and over</a:t>
            </a:r>
            <a:r>
              <a:rPr lang="en-US" dirty="0"/>
              <a:t>, rather than always generating new </a:t>
            </a:r>
            <a:r>
              <a:rPr lang="en-US" dirty="0" err="1"/>
              <a:t>subproblems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subproblems</a:t>
            </a:r>
            <a:r>
              <a:rPr lang="en-US" dirty="0" smtClean="0"/>
              <a:t> of matrix-chain multiplication overlap.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contrast, a problem for which a </a:t>
            </a:r>
            <a:r>
              <a:rPr lang="en-US" dirty="0" smtClean="0"/>
              <a:t>divide-and-conquer approach </a:t>
            </a:r>
            <a:r>
              <a:rPr lang="en-US" dirty="0"/>
              <a:t>is suitable usually generates </a:t>
            </a:r>
            <a:r>
              <a:rPr lang="en-US" b="1" dirty="0">
                <a:solidFill>
                  <a:srgbClr val="C00000"/>
                </a:solidFill>
              </a:rPr>
              <a:t>brand-new</a:t>
            </a:r>
            <a:r>
              <a:rPr lang="en-US" dirty="0"/>
              <a:t> problems at each </a:t>
            </a:r>
            <a:r>
              <a:rPr lang="en-US" dirty="0" smtClean="0"/>
              <a:t>step of </a:t>
            </a:r>
            <a:r>
              <a:rPr lang="en-US" dirty="0"/>
              <a:t>the recursion.</a:t>
            </a:r>
          </a:p>
          <a:p>
            <a:r>
              <a:rPr lang="en-US" dirty="0"/>
              <a:t>Dynamic-programming algorithms </a:t>
            </a:r>
            <a:r>
              <a:rPr lang="en-US" dirty="0" smtClean="0"/>
              <a:t>take </a:t>
            </a:r>
            <a:r>
              <a:rPr lang="en-US" dirty="0"/>
              <a:t>advantage </a:t>
            </a:r>
            <a:r>
              <a:rPr lang="en-US" dirty="0" smtClean="0"/>
              <a:t>of overlapping </a:t>
            </a:r>
            <a:r>
              <a:rPr lang="en-US" dirty="0" err="1"/>
              <a:t>subproblems</a:t>
            </a:r>
            <a:r>
              <a:rPr lang="en-US" dirty="0"/>
              <a:t> by </a:t>
            </a:r>
            <a:endParaRPr lang="en-US" dirty="0" smtClean="0"/>
          </a:p>
          <a:p>
            <a:pPr lvl="1"/>
            <a:r>
              <a:rPr lang="en-US" dirty="0" smtClean="0"/>
              <a:t>solving </a:t>
            </a:r>
            <a:r>
              <a:rPr lang="en-US" dirty="0"/>
              <a:t>each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 smtClean="0"/>
              <a:t>once …</a:t>
            </a:r>
          </a:p>
          <a:p>
            <a:pPr lvl="1"/>
            <a:r>
              <a:rPr lang="en-US" dirty="0" smtClean="0"/>
              <a:t>… and </a:t>
            </a:r>
            <a:r>
              <a:rPr lang="en-US" dirty="0"/>
              <a:t>then storing </a:t>
            </a:r>
            <a:r>
              <a:rPr lang="en-US" dirty="0" smtClean="0"/>
              <a:t>the solution </a:t>
            </a:r>
            <a:r>
              <a:rPr lang="en-US" dirty="0"/>
              <a:t>in a table where it can be looked up when </a:t>
            </a:r>
            <a:r>
              <a:rPr lang="en-US" dirty="0" smtClean="0"/>
              <a:t>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a Dynamic-Programming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Characterize </a:t>
            </a:r>
            <a:r>
              <a:rPr lang="en-US" b="1" dirty="0">
                <a:solidFill>
                  <a:srgbClr val="C00000"/>
                </a:solidFill>
              </a:rPr>
              <a:t>the structure </a:t>
            </a:r>
            <a:r>
              <a:rPr lang="en-US" dirty="0"/>
              <a:t>of an optimal solution</a:t>
            </a:r>
            <a:r>
              <a:rPr lang="en-US" dirty="0" smtClean="0"/>
              <a:t>.</a:t>
            </a:r>
          </a:p>
          <a:p>
            <a:pPr marL="788670" lvl="1" indent="-514350"/>
            <a:r>
              <a:rPr lang="en-US" dirty="0" smtClean="0"/>
              <a:t>Usually, we need to define a </a:t>
            </a:r>
            <a:r>
              <a:rPr lang="en-US" b="1" dirty="0" smtClean="0">
                <a:solidFill>
                  <a:srgbClr val="C00000"/>
                </a:solidFill>
              </a:rPr>
              <a:t>general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problem.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Recursively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define the value of an optimal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the value of an optimal solution, typically in a </a:t>
            </a:r>
            <a:r>
              <a:rPr lang="en-US" b="1" dirty="0">
                <a:solidFill>
                  <a:srgbClr val="C00000"/>
                </a:solidFill>
              </a:rPr>
              <a:t>bottom-up</a:t>
            </a:r>
            <a:r>
              <a:rPr lang="en-US" dirty="0"/>
              <a:t> fashion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/>
              <a:t>an optimal solution from computed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6825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Fibonacci Sequence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Divide and Conquer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447800"/>
            <a:ext cx="4800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n)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if(n &lt;= 1) return n;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return fib(n-1)+fib(n-2);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5969" y="266700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fib(5)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344948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fib(4)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345318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fib(3)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27924" y="42299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fib(3)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422997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fib(2)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6386" y="42299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fib(2)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70569" y="42299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fib(1)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49919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fib(2)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93769" y="497054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fib(1)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49157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fib(1)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491947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fib(0)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567331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fib(1)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56777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fib(0)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497054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fib(1)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11831" y="497424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fib(0)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42692" y="3128665"/>
            <a:ext cx="972454" cy="324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83031" y="3848980"/>
            <a:ext cx="569139" cy="318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581400" y="3848980"/>
            <a:ext cx="533400" cy="318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216831" y="3852677"/>
            <a:ext cx="461370" cy="37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0"/>
          </p:cNvCxnSpPr>
          <p:nvPr/>
        </p:nvCxnSpPr>
        <p:spPr>
          <a:xfrm flipH="1" flipV="1">
            <a:off x="7206934" y="3852677"/>
            <a:ext cx="466951" cy="377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75062" y="3136532"/>
            <a:ext cx="972454" cy="316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0"/>
          </p:cNvCxnSpPr>
          <p:nvPr/>
        </p:nvCxnSpPr>
        <p:spPr>
          <a:xfrm flipV="1">
            <a:off x="1622516" y="4691645"/>
            <a:ext cx="372573" cy="30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483031" y="4691643"/>
            <a:ext cx="307988" cy="318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661812" y="4691643"/>
            <a:ext cx="300588" cy="322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430844" y="4691645"/>
            <a:ext cx="307988" cy="318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803295" y="4667934"/>
            <a:ext cx="300588" cy="322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6572327" y="4667936"/>
            <a:ext cx="307988" cy="318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072063" y="5432211"/>
            <a:ext cx="300588" cy="322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841095" y="5432213"/>
            <a:ext cx="307988" cy="318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13715" y="5619384"/>
                <a:ext cx="5144485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Subproblems</a:t>
                </a:r>
                <a:r>
                  <a:rPr lang="en-US" sz="2400" dirty="0" smtClean="0"/>
                  <a:t> overlap. A lot of computation </a:t>
                </a:r>
                <a:br>
                  <a:rPr lang="en-US" sz="2400" dirty="0" smtClean="0"/>
                </a:br>
                <a:r>
                  <a:rPr lang="en-US" sz="2400" dirty="0" smtClean="0"/>
                  <a:t>is wasted.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1.5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15" y="5619384"/>
                <a:ext cx="5144485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7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Fibonacci Sequence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 smtClean="0">
                <a:solidFill>
                  <a:srgbClr val="696464"/>
                </a:solidFill>
              </a:rPr>
              <a:t>Iterative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also compute the Fibonacci sequence in iterative way: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fib(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n) {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f[0] = 0; f[1] = 1;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for(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= 2 to n)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  f[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] = f[i-1]+f[i-2];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 return f[n];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when a problem can be divided into </a:t>
            </a:r>
            <a:r>
              <a:rPr lang="en-US" dirty="0" err="1" smtClean="0"/>
              <a:t>subproblems</a:t>
            </a:r>
            <a:r>
              <a:rPr lang="en-US" dirty="0" smtClean="0"/>
              <a:t> that </a:t>
            </a:r>
            <a:r>
              <a:rPr lang="en-US" b="1" dirty="0" smtClean="0">
                <a:solidFill>
                  <a:srgbClr val="0000FF"/>
                </a:solidFill>
              </a:rPr>
              <a:t>overlap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Solve </a:t>
            </a:r>
            <a:r>
              <a:rPr lang="en-US" dirty="0"/>
              <a:t>each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once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store the solution in </a:t>
            </a:r>
            <a:r>
              <a:rPr lang="en-US" dirty="0" smtClean="0"/>
              <a:t>a table. 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dirty="0"/>
              <a:t>is encountered </a:t>
            </a:r>
            <a:r>
              <a:rPr lang="en-US" b="1" dirty="0">
                <a:solidFill>
                  <a:srgbClr val="C00000"/>
                </a:solidFill>
              </a:rPr>
              <a:t>again</a:t>
            </a:r>
            <a:r>
              <a:rPr lang="en-US" dirty="0"/>
              <a:t>, simply look up </a:t>
            </a:r>
            <a:r>
              <a:rPr lang="en-US" dirty="0" smtClean="0"/>
              <a:t>its solution </a:t>
            </a:r>
            <a:r>
              <a:rPr lang="en-US" dirty="0"/>
              <a:t>in the </a:t>
            </a:r>
            <a:r>
              <a:rPr lang="en-US" dirty="0" smtClean="0"/>
              <a:t>table.</a:t>
            </a:r>
            <a:endParaRPr lang="en-US" dirty="0"/>
          </a:p>
          <a:p>
            <a:pPr lvl="1"/>
            <a:r>
              <a:rPr lang="en-US" dirty="0" smtClean="0"/>
              <a:t>Reconstruct </a:t>
            </a:r>
            <a:r>
              <a:rPr lang="en-US" dirty="0"/>
              <a:t>the solution to the original problem from </a:t>
            </a:r>
            <a:r>
              <a:rPr lang="en-US" dirty="0" smtClean="0"/>
              <a:t>the solutions </a:t>
            </a:r>
            <a:r>
              <a:rPr lang="en-US" dirty="0"/>
              <a:t>to the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more overlap the better, as this reduces the </a:t>
            </a:r>
            <a:r>
              <a:rPr lang="en-US" dirty="0" smtClean="0"/>
              <a:t>number of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Dynamic programming can be applied to solve </a:t>
            </a:r>
            <a:r>
              <a:rPr lang="en-US" b="1" dirty="0" smtClean="0">
                <a:solidFill>
                  <a:srgbClr val="C00000"/>
                </a:solidFill>
              </a:rPr>
              <a:t>optimization problem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problems we encounter are </a:t>
            </a:r>
            <a:r>
              <a:rPr lang="en-US" b="1" dirty="0" smtClean="0">
                <a:solidFill>
                  <a:srgbClr val="C00000"/>
                </a:solidFill>
              </a:rPr>
              <a:t>optimization problems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problem in which some function (called the </a:t>
            </a:r>
            <a:r>
              <a:rPr lang="en-US" b="1" dirty="0" smtClean="0">
                <a:solidFill>
                  <a:srgbClr val="0000FF"/>
                </a:solidFill>
              </a:rPr>
              <a:t>objective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dirty="0"/>
              <a:t>) is to be optimized (usually minimized or maximized) subject to some </a:t>
            </a:r>
            <a:r>
              <a:rPr lang="en-US" b="1" dirty="0">
                <a:solidFill>
                  <a:srgbClr val="0000FF"/>
                </a:solidFill>
              </a:rPr>
              <a:t>constraints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The solutions that satisfy the constraints are called </a:t>
            </a:r>
            <a:r>
              <a:rPr lang="en-US" b="1" dirty="0" smtClean="0">
                <a:solidFill>
                  <a:srgbClr val="0000FF"/>
                </a:solidFill>
              </a:rPr>
              <a:t>feasible solutions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number </a:t>
            </a:r>
            <a:r>
              <a:rPr lang="en-US" dirty="0"/>
              <a:t>of </a:t>
            </a:r>
            <a:r>
              <a:rPr lang="en-US" dirty="0" smtClean="0"/>
              <a:t>feasible solutions is typically very large. </a:t>
            </a:r>
          </a:p>
          <a:p>
            <a:r>
              <a:rPr lang="en-US" dirty="0" smtClean="0"/>
              <a:t>We obtain the optimal solution by </a:t>
            </a:r>
            <a:r>
              <a:rPr lang="en-US" b="1" dirty="0" smtClean="0">
                <a:solidFill>
                  <a:srgbClr val="C00000"/>
                </a:solidFill>
              </a:rPr>
              <a:t>searching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feasible solution space.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Minimum spanning tree.</a:t>
            </a:r>
          </a:p>
          <a:p>
            <a:pPr lvl="1"/>
            <a:r>
              <a:rPr lang="en-US" dirty="0" smtClean="0"/>
              <a:t>Objective function: the sum of all edge weights.</a:t>
            </a:r>
          </a:p>
          <a:p>
            <a:pPr lvl="1"/>
            <a:r>
              <a:rPr lang="en-US" dirty="0"/>
              <a:t>Constraints: the </a:t>
            </a:r>
            <a:r>
              <a:rPr lang="en-US" dirty="0" err="1"/>
              <a:t>subgraph</a:t>
            </a:r>
            <a:r>
              <a:rPr lang="en-US" dirty="0"/>
              <a:t> must be a spanning </a:t>
            </a:r>
            <a:r>
              <a:rPr lang="en-US"/>
              <a:t>tree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/>
              <a:t>Example: Matrix-Chain </a:t>
            </a:r>
            <a:r>
              <a:rPr lang="en-US" dirty="0" smtClean="0"/>
              <a:t>Multiplication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35418</TotalTime>
  <Words>1886</Words>
  <Application>Microsoft Office PowerPoint</Application>
  <PresentationFormat>On-screen Show (4:3)</PresentationFormat>
  <Paragraphs>893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宋体</vt:lpstr>
      <vt:lpstr>Arial</vt:lpstr>
      <vt:lpstr>Calibri</vt:lpstr>
      <vt:lpstr>Cambria Math</vt:lpstr>
      <vt:lpstr>Courier New</vt:lpstr>
      <vt:lpstr>Franklin Gothic Book</vt:lpstr>
      <vt:lpstr>Perpetua</vt:lpstr>
      <vt:lpstr>Wingdings</vt:lpstr>
      <vt:lpstr>Wingdings 2</vt:lpstr>
      <vt:lpstr>Equity</vt:lpstr>
      <vt:lpstr>VE281 Data Structures and Algorithms</vt:lpstr>
      <vt:lpstr>Outline</vt:lpstr>
      <vt:lpstr>Limitation of Divide and Conquer</vt:lpstr>
      <vt:lpstr>Fibonacci Sequence Divide and Conquer Solution</vt:lpstr>
      <vt:lpstr>Fibonacci Sequence Iterative Solution</vt:lpstr>
      <vt:lpstr>Dynamic Programming</vt:lpstr>
      <vt:lpstr>Optimization Problem</vt:lpstr>
      <vt:lpstr>Optimization Problem Example</vt:lpstr>
      <vt:lpstr>Outline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Matrix-Chain Multiplication Bottom-up Approach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Constructing an Optimal Order</vt:lpstr>
      <vt:lpstr>Matrix-Chain Multiplication Example</vt:lpstr>
      <vt:lpstr>Matrix-Chain Multiplication Time Complexity</vt:lpstr>
      <vt:lpstr>Matrix-Chain Multiplication Summary</vt:lpstr>
      <vt:lpstr>Outline</vt:lpstr>
      <vt:lpstr>Dynamic Programming for Optimization</vt:lpstr>
      <vt:lpstr>Optimal Substructure</vt:lpstr>
      <vt:lpstr>Overlapping Subproblems</vt:lpstr>
      <vt:lpstr>Designing a Dynamic-Programming Algorithm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2810</cp:revision>
  <dcterms:created xsi:type="dcterms:W3CDTF">2008-09-02T17:19:50Z</dcterms:created>
  <dcterms:modified xsi:type="dcterms:W3CDTF">2018-12-01T12:27:53Z</dcterms:modified>
</cp:coreProperties>
</file>