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278" r:id="rId12"/>
    <p:sldId id="298" r:id="rId13"/>
    <p:sldId id="323" r:id="rId14"/>
    <p:sldId id="279" r:id="rId15"/>
    <p:sldId id="299" r:id="rId16"/>
    <p:sldId id="296" r:id="rId17"/>
    <p:sldId id="308" r:id="rId18"/>
    <p:sldId id="309" r:id="rId19"/>
    <p:sldId id="322" r:id="rId20"/>
    <p:sldId id="324" r:id="rId21"/>
    <p:sldId id="311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4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multi-user:</a:t>
            </a:r>
            <a:r>
              <a:rPr lang="en-US" baseline="0" dirty="0" smtClean="0"/>
              <a:t> a number of users can use the system simultaneously.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Bell lab: several Nobel prizes and Turing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 /bin:</a:t>
            </a:r>
            <a:r>
              <a:rPr lang="en-US" altLang="zh-CN" baseline="0" dirty="0" smtClean="0"/>
              <a:t> using the terminal, it is hard to see whether there is a program called “ls”.</a:t>
            </a:r>
          </a:p>
          <a:p>
            <a:r>
              <a:rPr lang="en-US" altLang="zh-CN" baseline="0" dirty="0" smtClean="0"/>
              <a:t>Solution: put the output into a file and search using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quick explanation of sort, which sorts</a:t>
            </a:r>
            <a:r>
              <a:rPr lang="en-US" baseline="0" dirty="0" smtClean="0"/>
              <a:t> its input line by line. Show “sort”. End sort with </a:t>
            </a:r>
            <a:r>
              <a:rPr lang="en-US" baseline="0" dirty="0" err="1" smtClean="0"/>
              <a:t>Ctrl+D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Correct answer:</a:t>
            </a:r>
            <a:r>
              <a:rPr lang="en-US" baseline="0" dirty="0" smtClean="0"/>
              <a:t> B and 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Tab</a:t>
            </a:r>
            <a:r>
              <a:rPr lang="en-US" altLang="zh-CN" baseline="0" dirty="0" smtClean="0"/>
              <a:t> twice: ls x (has two files x1.txt and x2.txt)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same:</a:t>
            </a:r>
            <a:r>
              <a:rPr lang="en-US" altLang="zh-CN" baseline="0" dirty="0" smtClean="0"/>
              <a:t> test1 and test2</a:t>
            </a:r>
            <a:endParaRPr lang="en-US" altLang="zh-CN" dirty="0" smtClean="0"/>
          </a:p>
          <a:p>
            <a:r>
              <a:rPr lang="en-US" altLang="zh-CN" dirty="0" smtClean="0"/>
              <a:t>a: test1 and test3</a:t>
            </a:r>
          </a:p>
          <a:p>
            <a:r>
              <a:rPr lang="en-US" altLang="zh-CN" dirty="0" smtClean="0"/>
              <a:t>d: test3 and test1</a:t>
            </a:r>
          </a:p>
          <a:p>
            <a:r>
              <a:rPr lang="en-US" altLang="zh-CN" dirty="0" smtClean="0"/>
              <a:t>c: test1 and test4</a:t>
            </a:r>
          </a:p>
          <a:p>
            <a:r>
              <a:rPr lang="en-US" altLang="zh-CN" dirty="0" smtClean="0"/>
              <a:t>-w: test1</a:t>
            </a:r>
            <a:r>
              <a:rPr lang="en-US" altLang="zh-CN" baseline="0" dirty="0" smtClean="0"/>
              <a:t> and test5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diff output: what does the number in 1a2 mean?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6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gives a </a:t>
            </a:r>
            <a:r>
              <a:rPr lang="en-US" dirty="0" err="1" smtClean="0"/>
              <a:t>superuser</a:t>
            </a:r>
            <a:r>
              <a:rPr lang="en-US" dirty="0" smtClean="0"/>
              <a:t> permission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baseline="0" dirty="0" smtClean="0"/>
              <a:t>xample for 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 –l /bin/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: the owner is root and the right for others is r-x</a:t>
            </a:r>
          </a:p>
          <a:p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seeed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Case-sensitive!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baseline="0" dirty="0" smtClean="0"/>
              <a:t> is organized using directories.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/bin, /</a:t>
            </a:r>
            <a:r>
              <a:rPr lang="en-US" dirty="0" err="1" smtClean="0"/>
              <a:t>usr</a:t>
            </a:r>
            <a:r>
              <a:rPr lang="en-US" dirty="0" smtClean="0"/>
              <a:t>/bin</a:t>
            </a:r>
          </a:p>
          <a:p>
            <a:pPr lvl="1"/>
            <a:r>
              <a:rPr lang="en-US" dirty="0" smtClean="0"/>
              <a:t>Contains program</a:t>
            </a:r>
          </a:p>
          <a:p>
            <a:pPr lvl="1"/>
            <a:r>
              <a:rPr lang="en-US" dirty="0" smtClean="0"/>
              <a:t>/bin: system program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/bin: user’s program</a:t>
            </a:r>
          </a:p>
          <a:p>
            <a:r>
              <a:rPr lang="en-US" dirty="0" smtClean="0"/>
              <a:t>/lib</a:t>
            </a:r>
          </a:p>
          <a:p>
            <a:pPr lvl="1"/>
            <a:r>
              <a:rPr lang="en-US" dirty="0" smtClean="0"/>
              <a:t>Shared libraries</a:t>
            </a:r>
          </a:p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Where users keep their own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Try to remove</a:t>
            </a:r>
            <a:r>
              <a:rPr lang="en-US" altLang="zh-CN" baseline="0" dirty="0" smtClean="0"/>
              <a:t> a non-empty folder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cp</a:t>
            </a:r>
            <a:r>
              <a:rPr lang="en-US" dirty="0" smtClean="0"/>
              <a:t> –r</a:t>
            </a:r>
            <a:r>
              <a:rPr lang="en-US" baseline="0" dirty="0" smtClean="0"/>
              <a:t> </a:t>
            </a:r>
            <a:r>
              <a:rPr lang="en-US" dirty="0" smtClean="0"/>
              <a:t>dir1 dir2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cp</a:t>
            </a:r>
            <a:r>
              <a:rPr lang="en-US" dirty="0" smtClean="0"/>
              <a:t> –r dir1 dir2</a:t>
            </a:r>
          </a:p>
          <a:p>
            <a:endParaRPr lang="en-US" dirty="0" smtClean="0"/>
          </a:p>
          <a:p>
            <a:r>
              <a:rPr lang="en-US" dirty="0" smtClean="0"/>
              <a:t>? matches one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answer:</a:t>
            </a:r>
            <a:r>
              <a:rPr lang="en-US" baseline="0" dirty="0" smtClean="0"/>
              <a:t> B</a:t>
            </a:r>
          </a:p>
          <a:p>
            <a:endParaRPr lang="en-US" baseline="0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general, if xyz=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, A, B, and C could list the 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files.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of option</a:t>
            </a:r>
            <a:r>
              <a:rPr lang="en-US" baseline="0" dirty="0" smtClean="0"/>
              <a:t> -</a:t>
            </a:r>
            <a:r>
              <a:rPr lang="en-US" baseline="0" dirty="0" err="1" smtClean="0"/>
              <a:t>i</a:t>
            </a:r>
            <a:r>
              <a:rPr lang="en-US" dirty="0" smtClean="0"/>
              <a:t>: delete main* except main.cpp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nano</a:t>
            </a:r>
            <a:r>
              <a:rPr lang="en-US" baseline="0" dirty="0" smtClean="0"/>
              <a:t> hello_world.cpp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less</a:t>
            </a:r>
            <a:r>
              <a:rPr lang="en-US" baseline="0" dirty="0" smtClean="0"/>
              <a:t> cubeList.cpp</a:t>
            </a:r>
          </a:p>
          <a:p>
            <a:r>
              <a:rPr lang="en-US" baseline="0" dirty="0" smtClean="0"/>
              <a:t>search for char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5/17/2018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command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://www.ubuntu.com/download/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mw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Linux</a:t>
            </a:r>
          </a:p>
          <a:p>
            <a:pPr algn="just"/>
            <a:r>
              <a:rPr lang="en-US" b="1" dirty="0" smtClean="0"/>
              <a:t>Learning objectives: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Learn how to navigate the directory tree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Learn how to manipulate files/directory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Understand I/O redirection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And a few other useful commands (diff, apt-get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Long Format of File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ls -l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File permission</a:t>
            </a:r>
          </a:p>
          <a:p>
            <a:pPr lvl="1"/>
            <a:r>
              <a:rPr lang="en-US" dirty="0" smtClean="0"/>
              <a:t>First character: ‘-’ regular file; ‘d’ directory</a:t>
            </a:r>
          </a:p>
          <a:p>
            <a:pPr lvl="1"/>
            <a:r>
              <a:rPr lang="en-US" dirty="0" smtClean="0"/>
              <a:t>Next three: read, write, execution permission of the owner</a:t>
            </a:r>
          </a:p>
          <a:p>
            <a:pPr lvl="1"/>
            <a:r>
              <a:rPr lang="en-US" dirty="0" smtClean="0"/>
              <a:t>Next three:</a:t>
            </a:r>
            <a:r>
              <a:rPr lang="en-US" dirty="0"/>
              <a:t> read, write, execution permission of the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Final three:</a:t>
            </a:r>
            <a:r>
              <a:rPr lang="en-US" dirty="0"/>
              <a:t> read, write, execution permission of </a:t>
            </a:r>
            <a:r>
              <a:rPr lang="en-US" dirty="0" smtClean="0"/>
              <a:t>everyone else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9800"/>
            <a:ext cx="8648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------- 1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576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Apr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17 1998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weather.txt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-x 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john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1024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Oct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9 1999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web_page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- 1 john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276480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Feb 11 20:41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web_site.tar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----- 1 john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5743 	Dec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16 1998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my_app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16764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209799"/>
            <a:ext cx="6858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209800"/>
            <a:ext cx="6858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29050" y="2209800"/>
            <a:ext cx="104775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2209800"/>
            <a:ext cx="1905000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9425" y="2209798"/>
            <a:ext cx="2123896" cy="13234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6191" y="3581400"/>
            <a:ext cx="16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permission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4608" y="3581400"/>
            <a:ext cx="10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owner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6241" y="1600200"/>
            <a:ext cx="95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group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8624" y="3581400"/>
            <a:ext cx="14005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file size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(in bytes)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1600200"/>
            <a:ext cx="248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modification time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8108" y="3535233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file name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Manipulating Files/Directories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directories: </a:t>
            </a:r>
            <a:r>
              <a:rPr lang="en-US" dirty="0" err="1" smtClean="0">
                <a:solidFill>
                  <a:srgbClr val="FF0000"/>
                </a:solidFill>
              </a:rPr>
              <a:t>mkdir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dir</a:t>
            </a:r>
            <a:endParaRPr lang="en-US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Delete directories: </a:t>
            </a:r>
            <a:r>
              <a:rPr lang="en-US" dirty="0" err="1" smtClean="0">
                <a:solidFill>
                  <a:srgbClr val="FF0000"/>
                </a:solidFill>
              </a:rPr>
              <a:t>rmdir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dir</a:t>
            </a:r>
            <a:endParaRPr lang="en-US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Can only remove </a:t>
            </a:r>
            <a:r>
              <a:rPr lang="en-US" b="1" dirty="0" smtClean="0">
                <a:solidFill>
                  <a:srgbClr val="C00000"/>
                </a:solidFill>
              </a:rPr>
              <a:t>empty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directory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 empty file: </a:t>
            </a:r>
            <a:r>
              <a:rPr lang="en-US" dirty="0">
                <a:solidFill>
                  <a:srgbClr val="FF0000"/>
                </a:solidFill>
              </a:rPr>
              <a:t>touch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Files/Directories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source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dest</a:t>
            </a:r>
            <a:endParaRPr lang="en-US" u="sng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file1 </a:t>
            </a:r>
            <a:r>
              <a:rPr lang="en-US" dirty="0" smtClean="0">
                <a:solidFill>
                  <a:srgbClr val="0000FF"/>
                </a:solidFill>
              </a:rPr>
              <a:t>file2</a:t>
            </a:r>
            <a:r>
              <a:rPr lang="en-US" dirty="0"/>
              <a:t>: copy the content of file1 into file2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 file1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copy file into a directory</a:t>
            </a:r>
          </a:p>
          <a:p>
            <a:pPr lvl="2"/>
            <a:r>
              <a:rPr lang="en-US" sz="2400" dirty="0" err="1">
                <a:solidFill>
                  <a:srgbClr val="0000FF"/>
                </a:solidFill>
              </a:rPr>
              <a:t>cp</a:t>
            </a:r>
            <a:r>
              <a:rPr lang="en-US" sz="2400" dirty="0">
                <a:solidFill>
                  <a:srgbClr val="0000FF"/>
                </a:solidFill>
              </a:rPr>
              <a:t> file1 file2 </a:t>
            </a:r>
            <a:r>
              <a:rPr lang="en-US" sz="2400" dirty="0" err="1">
                <a:solidFill>
                  <a:srgbClr val="0000FF"/>
                </a:solidFill>
              </a:rPr>
              <a:t>dir</a:t>
            </a:r>
            <a:endParaRPr lang="en-US" sz="2400" dirty="0">
              <a:solidFill>
                <a:srgbClr val="0000FF"/>
              </a:solidFill>
            </a:endParaRPr>
          </a:p>
          <a:p>
            <a:pPr lvl="2"/>
            <a:r>
              <a:rPr lang="en-US" sz="2400" dirty="0" err="1">
                <a:solidFill>
                  <a:srgbClr val="0000FF"/>
                </a:solidFill>
              </a:rPr>
              <a:t>cp</a:t>
            </a:r>
            <a:r>
              <a:rPr lang="en-US" sz="2400" dirty="0">
                <a:solidFill>
                  <a:srgbClr val="0000FF"/>
                </a:solidFill>
              </a:rPr>
              <a:t> file* </a:t>
            </a:r>
            <a:r>
              <a:rPr lang="en-US" sz="2400" dirty="0" err="1">
                <a:solidFill>
                  <a:srgbClr val="0000FF"/>
                </a:solidFill>
              </a:rPr>
              <a:t>dir</a:t>
            </a:r>
            <a:endParaRPr lang="en-US" sz="2400" dirty="0">
              <a:solidFill>
                <a:srgbClr val="0000FF"/>
              </a:solidFill>
            </a:endParaRPr>
          </a:p>
          <a:p>
            <a:pPr lvl="3"/>
            <a:r>
              <a:rPr lang="en-US" sz="2400" dirty="0"/>
              <a:t>*: </a:t>
            </a:r>
            <a:r>
              <a:rPr lang="en-US" sz="2400" dirty="0" smtClean="0"/>
              <a:t>wildcard. Can represent any character string (even an empty string!)</a:t>
            </a:r>
            <a:endParaRPr lang="en-US" sz="2400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cp</a:t>
            </a:r>
            <a:r>
              <a:rPr lang="en-US" dirty="0">
                <a:solidFill>
                  <a:srgbClr val="0000FF"/>
                </a:solidFill>
              </a:rPr>
              <a:t> -r dir1 dir2</a:t>
            </a:r>
            <a:r>
              <a:rPr lang="en-US" dirty="0"/>
              <a:t>: If dir2 does not exist, copy dir1 as dir2. If dir2 exists, copy dir1 </a:t>
            </a:r>
            <a:r>
              <a:rPr lang="en-US" b="1" u="sng" dirty="0">
                <a:solidFill>
                  <a:srgbClr val="FF0000"/>
                </a:solidFill>
              </a:rPr>
              <a:t>inside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dir2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Commands List ALL Files with the xyz Extension in Current Folder?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 smtClean="0"/>
              <a:t>no hidden files. Select all the correct answers.</a:t>
            </a:r>
          </a:p>
          <a:p>
            <a:r>
              <a:rPr lang="en-US" b="1" dirty="0" smtClean="0"/>
              <a:t>A.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./*xyz</a:t>
            </a:r>
            <a:endParaRPr lang="en-US" dirty="0" smtClean="0"/>
          </a:p>
          <a:p>
            <a:r>
              <a:rPr lang="en-US" b="1" dirty="0" smtClean="0"/>
              <a:t>B.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*.xyz</a:t>
            </a:r>
          </a:p>
          <a:p>
            <a:r>
              <a:rPr lang="en-US" b="1" dirty="0" smtClean="0"/>
              <a:t>C.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*</a:t>
            </a:r>
            <a:r>
              <a:rPr lang="en-US" dirty="0">
                <a:solidFill>
                  <a:srgbClr val="0000FF"/>
                </a:solidFill>
              </a:rPr>
              <a:t>xyz</a:t>
            </a:r>
            <a:endParaRPr lang="en-US" b="1" dirty="0" smtClean="0"/>
          </a:p>
          <a:p>
            <a:r>
              <a:rPr lang="en-US" b="1" dirty="0" smtClean="0"/>
              <a:t>D.</a:t>
            </a:r>
            <a:r>
              <a:rPr lang="en-US" dirty="0" smtClean="0"/>
              <a:t> None of the above.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95600"/>
            <a:ext cx="2552700" cy="255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Rename/Move </a:t>
            </a:r>
            <a:r>
              <a:rPr lang="en-US" dirty="0"/>
              <a:t>a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smtClean="0">
                <a:solidFill>
                  <a:srgbClr val="FF0000"/>
                </a:solidFill>
              </a:rPr>
              <a:t>mv </a:t>
            </a:r>
            <a:r>
              <a:rPr lang="en-US" u="sng" dirty="0" smtClean="0">
                <a:solidFill>
                  <a:srgbClr val="FF0000"/>
                </a:solidFill>
              </a:rPr>
              <a:t>source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dest</a:t>
            </a:r>
            <a:r>
              <a:rPr lang="en-US" dirty="0" smtClean="0"/>
              <a:t> 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file1 </a:t>
            </a:r>
            <a:r>
              <a:rPr lang="en-US" dirty="0">
                <a:solidFill>
                  <a:srgbClr val="0000FF"/>
                </a:solidFill>
              </a:rPr>
              <a:t>file2</a:t>
            </a:r>
            <a:r>
              <a:rPr lang="en-US" dirty="0"/>
              <a:t>: </a:t>
            </a:r>
            <a:r>
              <a:rPr lang="en-US" dirty="0" smtClean="0"/>
              <a:t>rename </a:t>
            </a:r>
            <a:r>
              <a:rPr lang="en-US" dirty="0"/>
              <a:t>file1 </a:t>
            </a:r>
            <a:r>
              <a:rPr lang="en-US" dirty="0" smtClean="0"/>
              <a:t>as </a:t>
            </a:r>
            <a:r>
              <a:rPr lang="en-US" dirty="0"/>
              <a:t>file2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</a:t>
            </a:r>
            <a:r>
              <a:rPr lang="en-US" dirty="0">
                <a:solidFill>
                  <a:srgbClr val="0000FF"/>
                </a:solidFill>
              </a:rPr>
              <a:t>file1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</a:t>
            </a:r>
            <a:r>
              <a:rPr lang="en-US" dirty="0" smtClean="0"/>
              <a:t>move </a:t>
            </a:r>
            <a:r>
              <a:rPr lang="en-US" dirty="0"/>
              <a:t>file into a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dir1 dir2</a:t>
            </a:r>
            <a:r>
              <a:rPr lang="en-US" dirty="0" smtClean="0"/>
              <a:t>: If dir2 does not exist, then rename dir1 as dir2. If dir2 exists, then move dir1 </a:t>
            </a:r>
            <a:r>
              <a:rPr lang="en-US" b="1" u="sng" dirty="0" smtClean="0">
                <a:solidFill>
                  <a:srgbClr val="FF0000"/>
                </a:solidFill>
              </a:rPr>
              <a:t>inside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Files/Directories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file</a:t>
            </a: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Variations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file</a:t>
            </a:r>
            <a:r>
              <a:rPr lang="en-US" dirty="0"/>
              <a:t>: delete file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rm</a:t>
            </a:r>
            <a:r>
              <a:rPr lang="en-US" dirty="0">
                <a:solidFill>
                  <a:srgbClr val="0000FF"/>
                </a:solidFill>
              </a:rPr>
              <a:t> file1 file2</a:t>
            </a:r>
            <a:r>
              <a:rPr lang="en-US" dirty="0"/>
              <a:t>: delete file1 and file2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rm</a:t>
            </a:r>
            <a:r>
              <a:rPr lang="en-US" dirty="0">
                <a:solidFill>
                  <a:srgbClr val="0000FF"/>
                </a:solidFill>
              </a:rPr>
              <a:t> -r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delete </a:t>
            </a:r>
            <a:r>
              <a:rPr lang="en-US" dirty="0" err="1"/>
              <a:t>dir</a:t>
            </a:r>
            <a:r>
              <a:rPr lang="en-US" dirty="0"/>
              <a:t> along with its </a:t>
            </a:r>
            <a:r>
              <a:rPr lang="en-US" dirty="0" smtClean="0"/>
              <a:t>contents</a:t>
            </a:r>
          </a:p>
          <a:p>
            <a:pPr lvl="1"/>
            <a:endParaRPr lang="en-US" dirty="0"/>
          </a:p>
          <a:p>
            <a:r>
              <a:rPr lang="en-US" dirty="0" smtClean="0"/>
              <a:t>Useful options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/>
              <a:t>: prompt before every </a:t>
            </a:r>
            <a:r>
              <a:rPr lang="en-US" dirty="0" smtClean="0"/>
              <a:t>removal</a:t>
            </a:r>
          </a:p>
          <a:p>
            <a:pPr lvl="1"/>
            <a:r>
              <a:rPr lang="en-US" dirty="0" smtClean="0"/>
              <a:t>To use: alias </a:t>
            </a:r>
            <a:r>
              <a:rPr lang="en-US" dirty="0" err="1" smtClean="0"/>
              <a:t>rm</a:t>
            </a:r>
            <a:r>
              <a:rPr lang="en-US" dirty="0" smtClean="0"/>
              <a:t>=‘</a:t>
            </a:r>
            <a:r>
              <a:rPr lang="en-US" dirty="0" err="1" smtClean="0"/>
              <a:t>rm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’;</a:t>
            </a:r>
          </a:p>
          <a:p>
            <a:pPr lvl="1"/>
            <a:r>
              <a:rPr lang="en-US" altLang="zh-CN" dirty="0" smtClean="0"/>
              <a:t>Put </a:t>
            </a:r>
            <a:r>
              <a:rPr lang="en-US" altLang="zh-CN" dirty="0"/>
              <a:t>it into ~/.</a:t>
            </a:r>
            <a:r>
              <a:rPr lang="en-US" altLang="zh-CN" dirty="0" err="1" smtClean="0"/>
              <a:t>bashrc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Edit/Show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file: </a:t>
            </a:r>
            <a:r>
              <a:rPr lang="en-US" dirty="0" err="1" smtClean="0">
                <a:solidFill>
                  <a:srgbClr val="FF0000"/>
                </a:solidFill>
              </a:rPr>
              <a:t>nano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gedit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smtClean="0"/>
              <a:t>advanced editor: vim,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Show file content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cat </a:t>
            </a:r>
            <a:r>
              <a:rPr lang="en-US" u="sng" dirty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less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2"/>
            <a:r>
              <a:rPr lang="en-US" sz="2400" dirty="0" smtClean="0"/>
              <a:t>quit ‘less’: press ‘q’</a:t>
            </a:r>
          </a:p>
          <a:p>
            <a:pPr lvl="2"/>
            <a:r>
              <a:rPr lang="en-US" sz="2400" dirty="0" smtClean="0"/>
              <a:t>go to the end: press ‘G’ (shift + g)</a:t>
            </a:r>
          </a:p>
          <a:p>
            <a:pPr lvl="2"/>
            <a:r>
              <a:rPr lang="en-US" sz="2400" dirty="0" smtClean="0"/>
              <a:t>go to the beginning: press ‘g’</a:t>
            </a:r>
          </a:p>
          <a:p>
            <a:pPr lvl="2"/>
            <a:r>
              <a:rPr lang="en-US" sz="2400" dirty="0" smtClean="0"/>
              <a:t>search: press ‘/’, then enter the thing to be searched</a:t>
            </a:r>
          </a:p>
          <a:p>
            <a:pPr lvl="2"/>
            <a:r>
              <a:rPr lang="en-US" sz="2400" dirty="0" smtClean="0"/>
              <a:t>press ‘n’ for the next match; press ‘N’ for the previous match.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96464"/>
                </a:solidFill>
              </a:rPr>
              <a:t>I/O Redirection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command line </a:t>
            </a:r>
            <a:r>
              <a:rPr lang="en-US" dirty="0" smtClean="0"/>
              <a:t>programs </a:t>
            </a:r>
            <a:r>
              <a:rPr lang="en-US" dirty="0"/>
              <a:t>display their </a:t>
            </a:r>
            <a:r>
              <a:rPr lang="en-US" dirty="0" smtClean="0"/>
              <a:t>results on the </a:t>
            </a:r>
            <a:r>
              <a:rPr lang="en-US" b="1" dirty="0">
                <a:solidFill>
                  <a:srgbClr val="C00000"/>
                </a:solidFill>
              </a:rPr>
              <a:t>standard output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default, standard output is our display.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redirect from standard output to a file by using ‘&gt;’.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-l &gt; ls_rst.txt</a:t>
            </a:r>
            <a:r>
              <a:rPr lang="en-US" dirty="0" smtClean="0"/>
              <a:t>: the “</a:t>
            </a:r>
            <a:r>
              <a:rPr lang="en-US" dirty="0" err="1" smtClean="0"/>
              <a:t>ls</a:t>
            </a:r>
            <a:r>
              <a:rPr lang="en-US" dirty="0" smtClean="0"/>
              <a:t>” result is now in ls_rst.txt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commands can accept input from a facility called </a:t>
            </a:r>
            <a:r>
              <a:rPr lang="en-US" b="1" dirty="0">
                <a:solidFill>
                  <a:srgbClr val="C00000"/>
                </a:solidFill>
              </a:rPr>
              <a:t>standard input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By default, standard input is our keyboard.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redirect </a:t>
            </a:r>
            <a:r>
              <a:rPr lang="en-US" dirty="0" smtClean="0"/>
              <a:t>standard input from a file instead of keyboard by using ‘&lt;’.</a:t>
            </a:r>
          </a:p>
          <a:p>
            <a:pPr lvl="1"/>
            <a:r>
              <a:rPr lang="en-US" dirty="0" smtClean="0"/>
              <a:t>One application: testing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E.g., </a:t>
            </a:r>
            <a:r>
              <a:rPr lang="en-US" dirty="0" err="1">
                <a:solidFill>
                  <a:srgbClr val="0000FF"/>
                </a:solidFill>
              </a:rPr>
              <a:t>my_add</a:t>
            </a:r>
            <a:r>
              <a:rPr lang="en-US" dirty="0">
                <a:solidFill>
                  <a:srgbClr val="0000FF"/>
                </a:solidFill>
              </a:rPr>
              <a:t> &lt; </a:t>
            </a:r>
            <a:r>
              <a:rPr lang="en-US" dirty="0" err="1">
                <a:solidFill>
                  <a:srgbClr val="0000FF"/>
                </a:solidFill>
              </a:rPr>
              <a:t>input.txt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my_add</a:t>
            </a:r>
            <a:r>
              <a:rPr lang="en-US" dirty="0"/>
              <a:t> is a program taking two inputs from keyboard and output their sum on screen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</a:t>
            </a:r>
            <a:r>
              <a:rPr lang="en-US" sz="3400" dirty="0"/>
              <a:t>does the </a:t>
            </a:r>
            <a:r>
              <a:rPr lang="en-US" sz="3400" dirty="0" smtClean="0"/>
              <a:t>Following Command Do?</a:t>
            </a:r>
            <a:endParaRPr lang="en-US" sz="3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sort &lt; </a:t>
            </a:r>
            <a:r>
              <a:rPr lang="en-US" dirty="0" err="1" smtClean="0">
                <a:solidFill>
                  <a:srgbClr val="0000FF"/>
                </a:solidFill>
              </a:rPr>
              <a:t>fruit.txt</a:t>
            </a:r>
            <a:r>
              <a:rPr lang="en-US" dirty="0" smtClean="0">
                <a:solidFill>
                  <a:srgbClr val="0000FF"/>
                </a:solidFill>
              </a:rPr>
              <a:t> &gt; </a:t>
            </a:r>
            <a:r>
              <a:rPr lang="en-US" dirty="0" err="1" smtClean="0">
                <a:solidFill>
                  <a:srgbClr val="0000FF"/>
                </a:solidFill>
              </a:rPr>
              <a:t>my_favorite.txt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/>
              <a:t>Select all the correct answers.</a:t>
            </a:r>
          </a:p>
          <a:p>
            <a:r>
              <a:rPr lang="en-US" b="1" dirty="0" smtClean="0"/>
              <a:t>A. </a:t>
            </a:r>
            <a:r>
              <a:rPr lang="en-US" dirty="0" smtClean="0"/>
              <a:t>The command reads </a:t>
            </a:r>
            <a:r>
              <a:rPr lang="en-US" dirty="0" err="1" smtClean="0"/>
              <a:t>fruit.txt</a:t>
            </a:r>
            <a:r>
              <a:rPr lang="en-US" dirty="0" smtClean="0"/>
              <a:t> and </a:t>
            </a:r>
            <a:r>
              <a:rPr lang="en-US" dirty="0" err="1" smtClean="0"/>
              <a:t>my_favorite.txt</a:t>
            </a:r>
            <a:endParaRPr lang="en-US" dirty="0" smtClean="0"/>
          </a:p>
          <a:p>
            <a:r>
              <a:rPr lang="en-US" b="1" dirty="0" smtClean="0"/>
              <a:t>B. </a:t>
            </a:r>
            <a:r>
              <a:rPr lang="en-US" dirty="0" smtClean="0"/>
              <a:t>The command reads </a:t>
            </a:r>
            <a:r>
              <a:rPr lang="en-US" dirty="0" err="1" smtClean="0"/>
              <a:t>fruit.txt</a:t>
            </a:r>
            <a:r>
              <a:rPr lang="en-US" dirty="0" smtClean="0"/>
              <a:t> and writes in </a:t>
            </a:r>
            <a:r>
              <a:rPr lang="en-US" dirty="0" err="1" smtClean="0"/>
              <a:t>my_favorite.txt</a:t>
            </a:r>
            <a:endParaRPr lang="en-US" b="1" dirty="0" smtClean="0"/>
          </a:p>
          <a:p>
            <a:r>
              <a:rPr lang="en-US" b="1" dirty="0" smtClean="0"/>
              <a:t>C. </a:t>
            </a:r>
            <a:r>
              <a:rPr lang="en-US" dirty="0" smtClean="0"/>
              <a:t>The elements of fruit.txt are in alphabetic order</a:t>
            </a:r>
            <a:endParaRPr lang="en-US" b="1" dirty="0" smtClean="0"/>
          </a:p>
          <a:p>
            <a:r>
              <a:rPr lang="en-US" b="1" dirty="0" smtClean="0"/>
              <a:t>D.</a:t>
            </a:r>
            <a:r>
              <a:rPr lang="en-US" dirty="0" smtClean="0"/>
              <a:t> The elements of </a:t>
            </a:r>
            <a:r>
              <a:rPr lang="en-US" dirty="0" err="1" smtClean="0"/>
              <a:t>my_favorite</a:t>
            </a:r>
            <a:r>
              <a:rPr lang="en-US" dirty="0" smtClean="0"/>
              <a:t> are in alphabetic order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19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operating system supporting multitasking and multi-user</a:t>
            </a:r>
          </a:p>
          <a:p>
            <a:r>
              <a:rPr lang="en-US" dirty="0" smtClean="0"/>
              <a:t>Developed in 1969 by Ken Thompson, Dennis Ritchie, etc. from AT&amp;T Bell Labs</a:t>
            </a:r>
          </a:p>
          <a:p>
            <a:r>
              <a:rPr lang="en-US" dirty="0" smtClean="0"/>
              <a:t>Many variants (Unix-like OS)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BSD (from UC Berkeley)</a:t>
            </a:r>
          </a:p>
          <a:p>
            <a:pPr lvl="1"/>
            <a:r>
              <a:rPr lang="en-US" dirty="0"/>
              <a:t>Solaris (</a:t>
            </a:r>
            <a:r>
              <a:rPr lang="en-US" dirty="0" smtClean="0"/>
              <a:t>from Sun Microsystems)</a:t>
            </a:r>
            <a:endParaRPr lang="en-US" dirty="0"/>
          </a:p>
          <a:p>
            <a:pPr lvl="1"/>
            <a:r>
              <a:rPr lang="en-US" dirty="0" smtClean="0"/>
              <a:t>Android (from Google)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(from Apple)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Auto completion: type a few characters</a:t>
            </a:r>
            <a:r>
              <a:rPr lang="en-US" dirty="0"/>
              <a:t>;</a:t>
            </a:r>
            <a:r>
              <a:rPr lang="en-US" dirty="0" smtClean="0"/>
              <a:t> then press ‘Tab’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is a single match, Linux completes the remaining.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are multiple matches, hit the second time, Linux shows all the possible candidates.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Compare two files: </a:t>
            </a:r>
            <a:r>
              <a:rPr lang="en-US" dirty="0" smtClean="0">
                <a:solidFill>
                  <a:srgbClr val="FF0000"/>
                </a:solidFill>
              </a:rPr>
              <a:t>diff </a:t>
            </a:r>
            <a:r>
              <a:rPr lang="en-US" u="sng" dirty="0" smtClean="0">
                <a:solidFill>
                  <a:srgbClr val="FF0000"/>
                </a:solidFill>
              </a:rPr>
              <a:t>file1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file2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files are the same, no 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If there are differences: lines after “&lt;” are from the first file; lines after “&gt;” are from the second file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In a summary line: ‘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’: change;  ‘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’: add;  ‘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’: 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Useful option “-w”: ignore white spaces (space, tab)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Install a program: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install </a:t>
            </a:r>
            <a:r>
              <a:rPr lang="en-US" u="sng" dirty="0">
                <a:solidFill>
                  <a:srgbClr val="FF0000"/>
                </a:solidFill>
              </a:rPr>
              <a:t>program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</a:rPr>
              <a:t>E.g., </a:t>
            </a:r>
            <a:r>
              <a:rPr lang="en-US" dirty="0" err="1">
                <a:solidFill>
                  <a:srgbClr val="0000FF"/>
                </a:solidFill>
              </a:rPr>
              <a:t>sudo</a:t>
            </a:r>
            <a:r>
              <a:rPr lang="en-US" dirty="0">
                <a:solidFill>
                  <a:srgbClr val="0000FF"/>
                </a:solidFill>
              </a:rPr>
              <a:t> apt-get install </a:t>
            </a:r>
            <a:r>
              <a:rPr lang="en-US" dirty="0" err="1">
                <a:solidFill>
                  <a:srgbClr val="0000FF"/>
                </a:solidFill>
              </a:rPr>
              <a:t>emacs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u="sng" dirty="0" smtClean="0"/>
              <a:t>command</a:t>
            </a:r>
            <a:r>
              <a:rPr lang="en-US" dirty="0" smtClean="0"/>
              <a:t>: execute </a:t>
            </a:r>
            <a:r>
              <a:rPr lang="en-US" u="sng" dirty="0" smtClean="0"/>
              <a:t>command</a:t>
            </a:r>
            <a:r>
              <a:rPr lang="en-US" dirty="0" smtClean="0"/>
              <a:t> as a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Requires you to </a:t>
            </a:r>
            <a:r>
              <a:rPr lang="en-US" sz="2400" dirty="0"/>
              <a:t>t</a:t>
            </a:r>
            <a:r>
              <a:rPr lang="en-US" sz="2400" dirty="0" smtClean="0"/>
              <a:t>ype </a:t>
            </a:r>
            <a:r>
              <a:rPr lang="en-US" sz="2400" dirty="0"/>
              <a:t>your password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Remove a program: </a:t>
            </a:r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apt-get </a:t>
            </a:r>
            <a:r>
              <a:rPr lang="en-US" dirty="0" err="1">
                <a:solidFill>
                  <a:srgbClr val="FF0000"/>
                </a:solidFill>
              </a:rPr>
              <a:t>autoremove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program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Looking for help? </a:t>
            </a:r>
            <a:r>
              <a:rPr lang="en-US" dirty="0">
                <a:solidFill>
                  <a:srgbClr val="FF0000"/>
                </a:solidFill>
              </a:rPr>
              <a:t>man </a:t>
            </a:r>
            <a:r>
              <a:rPr lang="en-US" u="sng" dirty="0">
                <a:solidFill>
                  <a:srgbClr val="FF0000"/>
                </a:solidFill>
              </a:rPr>
              <a:t>command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e.g</a:t>
            </a:r>
            <a:r>
              <a:rPr lang="en-US" dirty="0">
                <a:solidFill>
                  <a:srgbClr val="0000FF"/>
                </a:solidFill>
              </a:rPr>
              <a:t>., man ls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Browse the manual using the same command as for ‘less’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http://linuxcommand.org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free and open source Unix-like operating system</a:t>
            </a:r>
          </a:p>
          <a:p>
            <a:r>
              <a:rPr lang="en-US" dirty="0" smtClean="0"/>
              <a:t>First released in 1991 by Linus Torvalds</a:t>
            </a:r>
          </a:p>
          <a:p>
            <a:r>
              <a:rPr lang="en-US" dirty="0" smtClean="0"/>
              <a:t>Many distributions</a:t>
            </a:r>
          </a:p>
          <a:p>
            <a:pPr lvl="1"/>
            <a:r>
              <a:rPr lang="en-US" dirty="0" smtClean="0"/>
              <a:t>Gentoo</a:t>
            </a:r>
          </a:p>
          <a:p>
            <a:pPr lvl="1"/>
            <a:r>
              <a:rPr lang="en-US" dirty="0" smtClean="0"/>
              <a:t>Red Hat</a:t>
            </a:r>
          </a:p>
          <a:p>
            <a:pPr lvl="1"/>
            <a:r>
              <a:rPr lang="en-US" dirty="0" smtClean="0"/>
              <a:t>Ubuntu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File:Tux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10" y="4267200"/>
            <a:ext cx="200787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Recommended version: </a:t>
            </a:r>
            <a:r>
              <a:rPr lang="en-US" b="1" dirty="0" smtClean="0">
                <a:solidFill>
                  <a:srgbClr val="C00000"/>
                </a:solidFill>
              </a:rPr>
              <a:t>Ubuntu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get the .</a:t>
            </a:r>
            <a:r>
              <a:rPr lang="en-US" dirty="0" err="1" smtClean="0"/>
              <a:t>iso</a:t>
            </a:r>
            <a:r>
              <a:rPr lang="en-US" dirty="0" smtClean="0"/>
              <a:t> file from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www.ubuntu.com/download/desktop</a:t>
            </a:r>
            <a:endParaRPr lang="en-US" dirty="0" smtClean="0"/>
          </a:p>
          <a:p>
            <a:pPr lvl="1"/>
            <a:r>
              <a:rPr lang="en-US" dirty="0" smtClean="0"/>
              <a:t>Suggest to use the latest version.</a:t>
            </a:r>
          </a:p>
          <a:p>
            <a:r>
              <a:rPr lang="en-US" dirty="0" smtClean="0"/>
              <a:t>Install it directly on your machine</a:t>
            </a:r>
          </a:p>
          <a:p>
            <a:r>
              <a:rPr lang="en-US" dirty="0" smtClean="0"/>
              <a:t>OR install it on a virtual machine on your Windows/Mac operating system.</a:t>
            </a:r>
          </a:p>
          <a:p>
            <a:pPr lvl="1"/>
            <a:r>
              <a:rPr lang="en-US" dirty="0" smtClean="0"/>
              <a:t>Install a virtual machine such as </a:t>
            </a:r>
            <a:r>
              <a:rPr lang="en-US" dirty="0" err="1" smtClean="0"/>
              <a:t>VirtualBox</a:t>
            </a:r>
            <a:r>
              <a:rPr lang="en-US" dirty="0" smtClean="0"/>
              <a:t>                    (</a:t>
            </a:r>
            <a:r>
              <a:rPr lang="en-US" dirty="0">
                <a:hlinkClick r:id="rId3"/>
              </a:rPr>
              <a:t>https://www.virtualbox.org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or </a:t>
            </a:r>
            <a:r>
              <a:rPr lang="en-US" dirty="0"/>
              <a:t>VMware </a:t>
            </a:r>
            <a:r>
              <a:rPr lang="en-US" dirty="0" smtClean="0"/>
              <a:t>                  (</a:t>
            </a:r>
            <a:r>
              <a:rPr lang="en-US" dirty="0" smtClean="0">
                <a:hlinkClick r:id="rId4"/>
              </a:rPr>
              <a:t>http://www.vmware.com/</a:t>
            </a:r>
            <a:r>
              <a:rPr lang="en-US" dirty="0" smtClean="0"/>
              <a:t>)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Terminal in Linux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type commands in the terminal in Linux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9878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0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Terminal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8" r="22355" b="25892"/>
          <a:stretch/>
        </p:blipFill>
        <p:spPr bwMode="auto">
          <a:xfrm>
            <a:off x="1828799" y="1676400"/>
            <a:ext cx="5922589" cy="417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67200" y="5314072"/>
            <a:ext cx="1600200" cy="5334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command: </a:t>
            </a:r>
            <a:r>
              <a:rPr lang="en-US" dirty="0" smtClean="0">
                <a:solidFill>
                  <a:srgbClr val="FF0000"/>
                </a:solidFill>
              </a:rPr>
              <a:t>cd </a:t>
            </a:r>
            <a:r>
              <a:rPr lang="en-US" u="sng" dirty="0" smtClean="0">
                <a:solidFill>
                  <a:srgbClr val="FF0000"/>
                </a:solidFill>
              </a:rPr>
              <a:t>pathname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cd /</a:t>
            </a:r>
            <a:r>
              <a:rPr lang="en-US" dirty="0" err="1" smtClean="0">
                <a:solidFill>
                  <a:srgbClr val="0000FF"/>
                </a:solidFill>
              </a:rPr>
              <a:t>usr</a:t>
            </a:r>
            <a:r>
              <a:rPr lang="en-US" dirty="0" smtClean="0">
                <a:solidFill>
                  <a:srgbClr val="0000FF"/>
                </a:solidFill>
              </a:rPr>
              <a:t>/bin</a:t>
            </a:r>
          </a:p>
          <a:p>
            <a:endParaRPr lang="en-US" dirty="0" smtClean="0"/>
          </a:p>
          <a:p>
            <a:r>
              <a:rPr lang="en-US" dirty="0" smtClean="0"/>
              <a:t>Special characters for directories</a:t>
            </a:r>
          </a:p>
          <a:p>
            <a:pPr lvl="1"/>
            <a:r>
              <a:rPr lang="en-US" dirty="0" smtClean="0"/>
              <a:t>root directory: 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pPr lvl="1"/>
            <a:r>
              <a:rPr lang="en-US" dirty="0"/>
              <a:t>home directory: </a:t>
            </a:r>
            <a:r>
              <a:rPr lang="en-US" dirty="0" smtClean="0">
                <a:solidFill>
                  <a:srgbClr val="0000FF"/>
                </a:solidFill>
              </a:rPr>
              <a:t>~</a:t>
            </a:r>
          </a:p>
          <a:p>
            <a:pPr lvl="2"/>
            <a:r>
              <a:rPr lang="en-US" sz="2400" dirty="0" smtClean="0"/>
              <a:t>Linux is a multi-user operating system. It is your “home directory”.</a:t>
            </a:r>
          </a:p>
          <a:p>
            <a:pPr lvl="1"/>
            <a:r>
              <a:rPr lang="en-US" dirty="0" smtClean="0"/>
              <a:t>current directory: 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dirty="0" smtClean="0"/>
              <a:t>parent directory: </a:t>
            </a:r>
            <a:r>
              <a:rPr lang="en-US" dirty="0" smtClean="0">
                <a:solidFill>
                  <a:srgbClr val="0000FF"/>
                </a:solidFill>
              </a:rPr>
              <a:t>..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2286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2281535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typical path name format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1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Root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Directory in Linux is organized as a tree</a:t>
            </a:r>
          </a:p>
          <a:p>
            <a:r>
              <a:rPr lang="en-US" dirty="0" smtClean="0"/>
              <a:t>The topmost directory is root directory “/”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43976" y="2500610"/>
            <a:ext cx="5261624" cy="2909590"/>
            <a:chOff x="1443976" y="2500610"/>
            <a:chExt cx="5261624" cy="2909590"/>
          </a:xfrm>
        </p:grpSpPr>
        <p:sp>
          <p:nvSpPr>
            <p:cNvPr id="5" name="TextBox 4"/>
            <p:cNvSpPr txBox="1"/>
            <p:nvPr/>
          </p:nvSpPr>
          <p:spPr>
            <a:xfrm>
              <a:off x="4300932" y="250061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050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05000" y="333881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056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43976" y="3719810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3607" y="371534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3715345"/>
              <a:ext cx="9220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lib/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64361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276600" y="33388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81600" y="333434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03761" y="2953345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52716" y="4177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86000" y="455801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8600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7660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91000" y="45770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600200" y="4948535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mary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34298" y="4939010"/>
              <a:ext cx="737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7000" y="4948535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peter/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2016" y="4177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48200" y="4558010"/>
              <a:ext cx="1562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38675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29250" y="455801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210300" y="457705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Contents of a 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Basic command: </a:t>
            </a:r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directory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</a:t>
            </a:r>
            <a:r>
              <a:rPr lang="en-US" dirty="0">
                <a:solidFill>
                  <a:srgbClr val="0000FF"/>
                </a:solidFill>
              </a:rPr>
              <a:t>., 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 /home</a:t>
            </a:r>
          </a:p>
          <a:p>
            <a:endParaRPr lang="en-US" dirty="0" smtClean="0"/>
          </a:p>
          <a:p>
            <a:r>
              <a:rPr lang="en-US" dirty="0" err="1" smtClean="0"/>
              <a:t>ls</a:t>
            </a:r>
            <a:r>
              <a:rPr lang="en-US" dirty="0" smtClean="0"/>
              <a:t> (i.e., “</a:t>
            </a:r>
            <a:r>
              <a:rPr lang="en-US" dirty="0" err="1" smtClean="0"/>
              <a:t>ls</a:t>
            </a:r>
            <a:r>
              <a:rPr lang="en-US" dirty="0" smtClean="0"/>
              <a:t>” alone): </a:t>
            </a:r>
            <a:r>
              <a:rPr lang="en-US" dirty="0"/>
              <a:t>list the </a:t>
            </a:r>
            <a:r>
              <a:rPr lang="en-US" dirty="0" smtClean="0"/>
              <a:t>current working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-l</a:t>
            </a:r>
            <a:r>
              <a:rPr lang="en-US" dirty="0"/>
              <a:t> [directory]: list in long format</a:t>
            </a:r>
          </a:p>
          <a:p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-a</a:t>
            </a:r>
            <a:r>
              <a:rPr lang="en-US" dirty="0"/>
              <a:t> [directory]: list all files </a:t>
            </a:r>
            <a:r>
              <a:rPr lang="en-US" dirty="0" smtClean="0"/>
              <a:t>including </a:t>
            </a:r>
            <a:r>
              <a:rPr lang="en-US" dirty="0"/>
              <a:t>the hidden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Hidden files: file </a:t>
            </a:r>
            <a:r>
              <a:rPr lang="en-US" dirty="0"/>
              <a:t>name begin with a </a:t>
            </a:r>
            <a:r>
              <a:rPr lang="en-US" dirty="0" smtClean="0"/>
              <a:t>dot, e.g., “.</a:t>
            </a:r>
            <a:r>
              <a:rPr lang="en-US" dirty="0" err="1" smtClean="0"/>
              <a:t>bash_history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Linux, options can be combined together.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ls</a:t>
            </a:r>
            <a:r>
              <a:rPr lang="en-US" dirty="0" smtClean="0"/>
              <a:t> -la” or “</a:t>
            </a:r>
            <a:r>
              <a:rPr lang="en-US" dirty="0" err="1" smtClean="0"/>
              <a:t>ls</a:t>
            </a:r>
            <a:r>
              <a:rPr lang="en-US" dirty="0" smtClean="0"/>
              <a:t> -l -a”</a:t>
            </a:r>
            <a:endParaRPr lang="en-US" dirty="0"/>
          </a:p>
          <a:p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2277794" y="3124200"/>
            <a:ext cx="1828800" cy="768448"/>
          </a:xfrm>
          <a:prstGeom prst="wedgeEllipseCallout">
            <a:avLst>
              <a:gd name="adj1" fmla="val -80322"/>
              <a:gd name="adj2" fmla="val 66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Options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01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19336</TotalTime>
  <Words>1406</Words>
  <Application>Microsoft Office PowerPoint</Application>
  <PresentationFormat>On-screen Show (4:3)</PresentationFormat>
  <Paragraphs>260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宋体</vt:lpstr>
      <vt:lpstr>Calibri</vt:lpstr>
      <vt:lpstr>Courier New</vt:lpstr>
      <vt:lpstr>Franklin Gothic Book</vt:lpstr>
      <vt:lpstr>Mangal</vt:lpstr>
      <vt:lpstr>Perpetua</vt:lpstr>
      <vt:lpstr>Wingdings 2</vt:lpstr>
      <vt:lpstr>Equity</vt:lpstr>
      <vt:lpstr>Ve 280 Programming and Elementary Data Structures</vt:lpstr>
      <vt:lpstr>Unix</vt:lpstr>
      <vt:lpstr>Linux</vt:lpstr>
      <vt:lpstr>Installing Linux</vt:lpstr>
      <vt:lpstr>Using Terminal in Linux</vt:lpstr>
      <vt:lpstr>Start a Terminal</vt:lpstr>
      <vt:lpstr>Change Directory</vt:lpstr>
      <vt:lpstr>Aside: Root Directory</vt:lpstr>
      <vt:lpstr>List Contents of a Directory</vt:lpstr>
      <vt:lpstr>Aside: Long Format of File Information</vt:lpstr>
      <vt:lpstr>Manipulating Files/Directories</vt:lpstr>
      <vt:lpstr>Copy Files/Directories</vt:lpstr>
      <vt:lpstr>Which Commands List ALL Files with the xyz Extension in Current Folder? </vt:lpstr>
      <vt:lpstr>Rename/Move a File</vt:lpstr>
      <vt:lpstr>Delete Files/Directories</vt:lpstr>
      <vt:lpstr>Edit/Show a File</vt:lpstr>
      <vt:lpstr>I/O Redirection</vt:lpstr>
      <vt:lpstr>I/O Redirection</vt:lpstr>
      <vt:lpstr>What does the Following Command Do?</vt:lpstr>
      <vt:lpstr>Other Commands</vt:lpstr>
      <vt:lpstr>Other Commands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497</cp:revision>
  <dcterms:created xsi:type="dcterms:W3CDTF">2008-09-02T17:19:50Z</dcterms:created>
  <dcterms:modified xsi:type="dcterms:W3CDTF">2018-05-17T05:49:12Z</dcterms:modified>
</cp:coreProperties>
</file>