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1"/>
  </p:sldMasterIdLst>
  <p:notesMasterIdLst>
    <p:notesMasterId r:id="rId21"/>
  </p:notesMasterIdLst>
  <p:handoutMasterIdLst>
    <p:handoutMasterId r:id="rId22"/>
  </p:handoutMasterIdLst>
  <p:sldIdLst>
    <p:sldId id="256" r:id="rId2"/>
    <p:sldId id="356" r:id="rId3"/>
    <p:sldId id="304" r:id="rId4"/>
    <p:sldId id="331" r:id="rId5"/>
    <p:sldId id="359" r:id="rId6"/>
    <p:sldId id="318" r:id="rId7"/>
    <p:sldId id="319" r:id="rId8"/>
    <p:sldId id="339" r:id="rId9"/>
    <p:sldId id="321" r:id="rId10"/>
    <p:sldId id="322" r:id="rId11"/>
    <p:sldId id="323" r:id="rId12"/>
    <p:sldId id="357" r:id="rId13"/>
    <p:sldId id="364" r:id="rId14"/>
    <p:sldId id="365" r:id="rId15"/>
    <p:sldId id="360" r:id="rId16"/>
    <p:sldId id="361" r:id="rId17"/>
    <p:sldId id="362" r:id="rId18"/>
    <p:sldId id="363" r:id="rId19"/>
    <p:sldId id="29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64" autoAdjust="0"/>
  </p:normalViewPr>
  <p:slideViewPr>
    <p:cSldViewPr>
      <p:cViewPr varScale="1">
        <p:scale>
          <a:sx n="64" d="100"/>
          <a:sy n="64" d="100"/>
        </p:scale>
        <p:origin x="1518" y="60"/>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3A6FCC-A2D9-49BA-8B34-8B4B1F26D475}" type="datetimeFigureOut">
              <a:rPr lang="en-US" smtClean="0"/>
              <a:pPr/>
              <a:t>5/22/2018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E11D48-85F6-42D5-9AA1-D6D7C3FC03F9}" type="slidenum">
              <a:rPr lang="en-US" smtClean="0"/>
              <a:pPr/>
              <a:t>‹#›</a:t>
            </a:fld>
            <a:endParaRPr lang="en-US"/>
          </a:p>
        </p:txBody>
      </p:sp>
    </p:spTree>
    <p:extLst>
      <p:ext uri="{BB962C8B-B14F-4D97-AF65-F5344CB8AC3E}">
        <p14:creationId xmlns:p14="http://schemas.microsoft.com/office/powerpoint/2010/main" val="1523505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EE5A2-1CB4-4CE5-900A-9880C8D26138}" type="datetimeFigureOut">
              <a:rPr lang="en-US" smtClean="0"/>
              <a:pPr/>
              <a:t>5/22/2018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1EB87-DD47-4620-B027-3B8A3E02C683}" type="slidenum">
              <a:rPr lang="en-US" smtClean="0"/>
              <a:pPr/>
              <a:t>‹#›</a:t>
            </a:fld>
            <a:endParaRPr lang="en-US"/>
          </a:p>
        </p:txBody>
      </p:sp>
    </p:spTree>
    <p:extLst>
      <p:ext uri="{BB962C8B-B14F-4D97-AF65-F5344CB8AC3E}">
        <p14:creationId xmlns:p14="http://schemas.microsoft.com/office/powerpoint/2010/main" val="394418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a:t>
            </a:r>
            <a:r>
              <a:rPr lang="en-US" baseline="0" dirty="0" smtClean="0"/>
              <a:t> the successful compilation and also the failed compilation</a:t>
            </a:r>
            <a:endParaRPr lang="en-US" dirty="0" smtClean="0"/>
          </a:p>
          <a:p>
            <a:r>
              <a:rPr lang="en-US" dirty="0" smtClean="0"/>
              <a:t>-Wall:</a:t>
            </a:r>
            <a:r>
              <a:rPr lang="en-US" baseline="0" dirty="0" smtClean="0"/>
              <a:t> try using an unused variable</a:t>
            </a:r>
          </a:p>
          <a:p>
            <a:r>
              <a:rPr lang="en-US" baseline="0" dirty="0" smtClean="0"/>
              <a:t>Why turn on warning? Because many bugs can be fixed by first fixing some warnings.</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a:t>
            </a:fld>
            <a:endParaRPr lang="en-US"/>
          </a:p>
        </p:txBody>
      </p:sp>
    </p:spTree>
    <p:extLst>
      <p:ext uri="{BB962C8B-B14F-4D97-AF65-F5344CB8AC3E}">
        <p14:creationId xmlns:p14="http://schemas.microsoft.com/office/powerpoint/2010/main" val="3501739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Advantage? Disadvantage? See next slide for a quiz.</a:t>
            </a:r>
          </a:p>
        </p:txBody>
      </p:sp>
      <p:sp>
        <p:nvSpPr>
          <p:cNvPr id="4" name="Slide Number Placeholder 3"/>
          <p:cNvSpPr>
            <a:spLocks noGrp="1"/>
          </p:cNvSpPr>
          <p:nvPr>
            <p:ph type="sldNum" sz="quarter" idx="10"/>
          </p:nvPr>
        </p:nvSpPr>
        <p:spPr/>
        <p:txBody>
          <a:bodyPr/>
          <a:lstStyle/>
          <a:p>
            <a:fld id="{6951EB87-DD47-4620-B027-3B8A3E02C683}" type="slidenum">
              <a:rPr lang="en-US" smtClean="0"/>
              <a:pPr/>
              <a:t>14</a:t>
            </a:fld>
            <a:endParaRPr lang="en-US"/>
          </a:p>
        </p:txBody>
      </p:sp>
    </p:spTree>
    <p:extLst>
      <p:ext uri="{BB962C8B-B14F-4D97-AF65-F5344CB8AC3E}">
        <p14:creationId xmlns:p14="http://schemas.microsoft.com/office/powerpoint/2010/main" val="1421456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Correct answers:</a:t>
            </a:r>
            <a:r>
              <a:rPr lang="en-US" baseline="0" dirty="0" smtClean="0"/>
              <a:t> A, C, and D</a:t>
            </a:r>
          </a:p>
          <a:p>
            <a:endParaRPr lang="en-US" baseline="0" dirty="0" smtClean="0"/>
          </a:p>
          <a:p>
            <a:r>
              <a:rPr lang="en-US" altLang="zh-CN" dirty="0" smtClean="0"/>
              <a:t>Show an example</a:t>
            </a:r>
            <a:r>
              <a:rPr lang="en-US" altLang="zh-CN" baseline="0" dirty="0" smtClean="0"/>
              <a:t> of changing </a:t>
            </a:r>
            <a:r>
              <a:rPr lang="en-US" altLang="zh-CN" baseline="0" dirty="0" err="1" smtClean="0"/>
              <a:t>run_add.cpp</a:t>
            </a:r>
            <a:r>
              <a:rPr lang="en-US" altLang="zh-CN" baseline="0" dirty="0" smtClean="0"/>
              <a:t>, but keep the </a:t>
            </a:r>
            <a:r>
              <a:rPr lang="en-US" altLang="zh-CN" baseline="0" dirty="0" err="1" smtClean="0"/>
              <a:t>add.cpp</a:t>
            </a:r>
            <a:endParaRPr lang="en-US" altLang="zh-CN" baseline="0" dirty="0" smtClean="0"/>
          </a:p>
          <a:p>
            <a:endParaRPr lang="en-US" altLang="zh-CN" baseline="0" dirty="0" smtClean="0"/>
          </a:p>
          <a:p>
            <a:r>
              <a:rPr lang="en-US" altLang="zh-CN" baseline="0" dirty="0" smtClean="0"/>
              <a:t>Disadvantage: lots of typing; need to remember what are changed recently, what are not.</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15</a:t>
            </a:fld>
            <a:endParaRPr lang="en-US"/>
          </a:p>
        </p:txBody>
      </p:sp>
    </p:spTree>
    <p:extLst>
      <p:ext uri="{BB962C8B-B14F-4D97-AF65-F5344CB8AC3E}">
        <p14:creationId xmlns:p14="http://schemas.microsoft.com/office/powerpoint/2010/main" val="2976731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16</a:t>
            </a:fld>
            <a:endParaRPr lang="en-US"/>
          </a:p>
        </p:txBody>
      </p:sp>
    </p:spTree>
    <p:extLst>
      <p:ext uri="{BB962C8B-B14F-4D97-AF65-F5344CB8AC3E}">
        <p14:creationId xmlns:p14="http://schemas.microsoft.com/office/powerpoint/2010/main" val="1935189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17</a:t>
            </a:fld>
            <a:endParaRPr lang="en-US"/>
          </a:p>
        </p:txBody>
      </p:sp>
    </p:spTree>
    <p:extLst>
      <p:ext uri="{BB962C8B-B14F-4D97-AF65-F5344CB8AC3E}">
        <p14:creationId xmlns:p14="http://schemas.microsoft.com/office/powerpoint/2010/main" val="358242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It will trigger</a:t>
            </a:r>
            <a:r>
              <a:rPr lang="en-US" altLang="zh-CN" baseline="0" dirty="0" smtClean="0"/>
              <a:t> a sequence of updates.</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18</a:t>
            </a:fld>
            <a:endParaRPr lang="en-US"/>
          </a:p>
        </p:txBody>
      </p:sp>
    </p:spTree>
    <p:extLst>
      <p:ext uri="{BB962C8B-B14F-4D97-AF65-F5344CB8AC3E}">
        <p14:creationId xmlns:p14="http://schemas.microsoft.com/office/powerpoint/2010/main" val="2163067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a:t>
            </a:fld>
            <a:endParaRPr lang="en-US"/>
          </a:p>
        </p:txBody>
      </p:sp>
    </p:spTree>
    <p:extLst>
      <p:ext uri="{BB962C8B-B14F-4D97-AF65-F5344CB8AC3E}">
        <p14:creationId xmlns:p14="http://schemas.microsoft.com/office/powerpoint/2010/main" val="1425946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Correct answers:</a:t>
            </a:r>
            <a:r>
              <a:rPr lang="en-US" baseline="0" dirty="0" smtClean="0"/>
              <a:t> A, B, C, and D</a:t>
            </a:r>
          </a:p>
          <a:p>
            <a:endParaRPr lang="en-US" baseline="0" dirty="0" smtClean="0"/>
          </a:p>
          <a:p>
            <a:r>
              <a:rPr lang="en-US" altLang="zh-CN" dirty="0" smtClean="0"/>
              <a:t>To speed up compilation: compilation</a:t>
            </a:r>
            <a:r>
              <a:rPr lang="en-US" altLang="zh-CN" baseline="0" dirty="0" smtClean="0"/>
              <a:t> time is linear to the number of lines. </a:t>
            </a:r>
            <a:r>
              <a:rPr lang="en-US" altLang="zh-CN" dirty="0" smtClean="0"/>
              <a:t>in contrast, if you put everything in</a:t>
            </a:r>
            <a:r>
              <a:rPr lang="en-US" altLang="zh-CN" baseline="0" dirty="0" smtClean="0"/>
              <a:t> a single file. The compilation time will be much longer</a:t>
            </a:r>
            <a:endParaRPr lang="en-US" dirty="0" smtClean="0"/>
          </a:p>
          <a:p>
            <a:endParaRPr lang="en-US" dirty="0" smtClean="0"/>
          </a:p>
          <a:p>
            <a:r>
              <a:rPr lang="en-US" dirty="0" smtClean="0"/>
              <a:t>Increase organization: easy</a:t>
            </a:r>
            <a:r>
              <a:rPr lang="en-US" baseline="0" dirty="0" smtClean="0"/>
              <a:t> to see all the functions related to a specific class. It is just like how we organize things in our daily life. For example, taking notes for different lectures.</a:t>
            </a:r>
          </a:p>
          <a:p>
            <a:endParaRPr lang="en-US" dirty="0" smtClean="0"/>
          </a:p>
          <a:p>
            <a:r>
              <a:rPr lang="en-US" dirty="0" smtClean="0"/>
              <a:t>Code reuse:</a:t>
            </a:r>
            <a:r>
              <a:rPr lang="en-US" baseline="0" dirty="0" smtClean="0"/>
              <a:t> you divide your code into different files. Then it is easy for others to use part of the files. In most cases, they just need one specific function, not all the function you have.</a:t>
            </a:r>
          </a:p>
          <a:p>
            <a:endParaRPr lang="en-US" baseline="0" dirty="0" smtClean="0"/>
          </a:p>
          <a:p>
            <a:r>
              <a:rPr lang="en-US" altLang="zh-CN" dirty="0" smtClean="0"/>
              <a:t>To split coding responsibilities: it is</a:t>
            </a:r>
            <a:r>
              <a:rPr lang="en-US" altLang="zh-CN" baseline="0" dirty="0" smtClean="0"/>
              <a:t> very inconvenient, if not impossible, to have several programmers working on a same file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951EB87-DD47-4620-B027-3B8A3E02C683}" type="slidenum">
              <a:rPr lang="en-US" smtClean="0"/>
              <a:pPr/>
              <a:t>5</a:t>
            </a:fld>
            <a:endParaRPr lang="en-US"/>
          </a:p>
        </p:txBody>
      </p:sp>
    </p:spTree>
    <p:extLst>
      <p:ext uri="{BB962C8B-B14F-4D97-AF65-F5344CB8AC3E}">
        <p14:creationId xmlns:p14="http://schemas.microsoft.com/office/powerpoint/2010/main" val="2976731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Show an example of class</a:t>
            </a:r>
          </a:p>
          <a:p>
            <a:r>
              <a:rPr lang="en-US" altLang="zh-CN" dirty="0" smtClean="0"/>
              <a:t>class</a:t>
            </a:r>
            <a:r>
              <a:rPr lang="en-US" altLang="zh-CN" baseline="0" dirty="0" smtClean="0"/>
              <a:t> boat {</a:t>
            </a:r>
          </a:p>
          <a:p>
            <a:r>
              <a:rPr lang="en-US" altLang="zh-CN" baseline="0" dirty="0" smtClean="0"/>
              <a:t>  ...</a:t>
            </a:r>
          </a:p>
          <a:p>
            <a:r>
              <a:rPr lang="en-US" altLang="zh-CN" baseline="0" dirty="0" smtClean="0"/>
              <a:t>};</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6</a:t>
            </a:fld>
            <a:endParaRPr lang="en-US"/>
          </a:p>
        </p:txBody>
      </p:sp>
    </p:spTree>
    <p:extLst>
      <p:ext uri="{BB962C8B-B14F-4D97-AF65-F5344CB8AC3E}">
        <p14:creationId xmlns:p14="http://schemas.microsoft.com/office/powerpoint/2010/main" val="3039996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zh-CN" dirty="0" smtClean="0"/>
              <a:t>The preprocessor runs before the compiler. It manipulates the source text of our programs.</a:t>
            </a:r>
          </a:p>
          <a:p>
            <a:pPr lvl="0"/>
            <a:r>
              <a:rPr lang="en-US" altLang="zh-CN" sz="2400" dirty="0" smtClean="0"/>
              <a:t>The preprocessor </a:t>
            </a:r>
            <a:r>
              <a:rPr lang="en-US" altLang="zh-CN" sz="2400" b="1" dirty="0" smtClean="0">
                <a:solidFill>
                  <a:srgbClr val="0000FF"/>
                </a:solidFill>
              </a:rPr>
              <a:t>replaces</a:t>
            </a:r>
            <a:r>
              <a:rPr lang="en-US" altLang="zh-CN" sz="2400" dirty="0" smtClean="0">
                <a:solidFill>
                  <a:srgbClr val="0000FF"/>
                </a:solidFill>
              </a:rPr>
              <a:t> </a:t>
            </a:r>
            <a:r>
              <a:rPr lang="en-US" altLang="zh-CN" sz="2400" dirty="0" smtClean="0"/>
              <a:t>each #include by the contents of the specified file.</a:t>
            </a:r>
          </a:p>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7</a:t>
            </a:fld>
            <a:endParaRPr lang="en-US"/>
          </a:p>
        </p:txBody>
      </p:sp>
    </p:spTree>
    <p:extLst>
      <p:ext uri="{BB962C8B-B14F-4D97-AF65-F5344CB8AC3E}">
        <p14:creationId xmlns:p14="http://schemas.microsoft.com/office/powerpoint/2010/main" val="1484904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8</a:t>
            </a:fld>
            <a:endParaRPr lang="en-US"/>
          </a:p>
        </p:txBody>
      </p:sp>
    </p:spTree>
    <p:extLst>
      <p:ext uri="{BB962C8B-B14F-4D97-AF65-F5344CB8AC3E}">
        <p14:creationId xmlns:p14="http://schemas.microsoft.com/office/powerpoint/2010/main" val="2449300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not done properly, a file may see </a:t>
            </a:r>
            <a:r>
              <a:rPr lang="en-US" b="1" dirty="0" smtClean="0">
                <a:solidFill>
                  <a:srgbClr val="0000FF"/>
                </a:solidFill>
              </a:rPr>
              <a:t>multiple</a:t>
            </a:r>
            <a:r>
              <a:rPr lang="en-US" dirty="0" smtClean="0"/>
              <a:t> definitions of the classes and functions defined in the header file.</a:t>
            </a:r>
          </a:p>
          <a:p>
            <a:endParaRPr lang="en-US" dirty="0" smtClean="0"/>
          </a:p>
          <a:p>
            <a:r>
              <a:rPr lang="en-US" dirty="0" smtClean="0"/>
              <a:t>Compiler will not be happy about this.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 common way to achieve this purpose is to use the preprocessor to define a </a:t>
            </a:r>
            <a:r>
              <a:rPr lang="en-US" b="1" dirty="0" smtClean="0">
                <a:solidFill>
                  <a:srgbClr val="C00000"/>
                </a:solidFill>
              </a:rPr>
              <a:t>header guard (or include guard)</a:t>
            </a:r>
            <a:r>
              <a:rPr lang="en-US" dirty="0" smtClean="0"/>
              <a:t>.</a:t>
            </a:r>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9</a:t>
            </a:fld>
            <a:endParaRPr lang="en-US"/>
          </a:p>
        </p:txBody>
      </p:sp>
    </p:spTree>
    <p:extLst>
      <p:ext uri="{BB962C8B-B14F-4D97-AF65-F5344CB8AC3E}">
        <p14:creationId xmlns:p14="http://schemas.microsoft.com/office/powerpoint/2010/main" val="2725881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Syntax: 1) #</a:t>
            </a:r>
            <a:r>
              <a:rPr lang="en-US" altLang="zh-CN" dirty="0" err="1" smtClean="0"/>
              <a:t>ifndef</a:t>
            </a:r>
            <a:r>
              <a:rPr lang="en-US" altLang="zh-CN" dirty="0" smtClean="0"/>
              <a:t> is</a:t>
            </a:r>
            <a:r>
              <a:rPr lang="en-US" altLang="zh-CN" baseline="0" dirty="0" smtClean="0"/>
              <a:t> followed by #define. 2) Both has the same variable ADD_H. 3) There is a matching #</a:t>
            </a:r>
            <a:r>
              <a:rPr lang="en-US" altLang="zh-CN" baseline="0" dirty="0" err="1" smtClean="0"/>
              <a:t>endif</a:t>
            </a:r>
            <a:r>
              <a:rPr lang="en-US" altLang="zh-CN" baseline="0" dirty="0" smtClean="0"/>
              <a:t> at the end.</a:t>
            </a:r>
            <a:endParaRPr lang="en-US" altLang="zh-CN" dirty="0" smtClean="0"/>
          </a:p>
          <a:p>
            <a:endParaRPr lang="en-US" dirty="0" smtClean="0"/>
          </a:p>
          <a:p>
            <a:r>
              <a:rPr lang="en-US" dirty="0" smtClean="0"/>
              <a:t>Convention: The</a:t>
            </a:r>
            <a:r>
              <a:rPr lang="en-US" baseline="0" dirty="0" smtClean="0"/>
              <a:t> VAR in header guard is usually the capitalization of the file name.</a:t>
            </a:r>
          </a:p>
          <a:p>
            <a:endParaRPr lang="en-US" baseline="0" dirty="0" smtClean="0"/>
          </a:p>
          <a:p>
            <a:r>
              <a:rPr lang="en-US" baseline="0" smtClean="0"/>
              <a:t>Ended 05/19/2018</a:t>
            </a:r>
            <a:endParaRPr lang="en-US" baseline="0" dirty="0" smtClean="0"/>
          </a:p>
        </p:txBody>
      </p:sp>
      <p:sp>
        <p:nvSpPr>
          <p:cNvPr id="4" name="Slide Number Placeholder 3"/>
          <p:cNvSpPr>
            <a:spLocks noGrp="1"/>
          </p:cNvSpPr>
          <p:nvPr>
            <p:ph type="sldNum" sz="quarter" idx="10"/>
          </p:nvPr>
        </p:nvSpPr>
        <p:spPr/>
        <p:txBody>
          <a:bodyPr/>
          <a:lstStyle/>
          <a:p>
            <a:fld id="{6951EB87-DD47-4620-B027-3B8A3E02C683}" type="slidenum">
              <a:rPr lang="en-US" smtClean="0"/>
              <a:pPr/>
              <a:t>10</a:t>
            </a:fld>
            <a:endParaRPr lang="en-US"/>
          </a:p>
        </p:txBody>
      </p:sp>
    </p:spTree>
    <p:extLst>
      <p:ext uri="{BB962C8B-B14F-4D97-AF65-F5344CB8AC3E}">
        <p14:creationId xmlns:p14="http://schemas.microsoft.com/office/powerpoint/2010/main" val="1876309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ADD_H is a special name, before the first inclusion,</a:t>
            </a:r>
            <a:r>
              <a:rPr lang="en-US" baseline="0" dirty="0" smtClean="0"/>
              <a:t> there is no ADD_H defined yet.</a:t>
            </a:r>
          </a:p>
        </p:txBody>
      </p:sp>
      <p:sp>
        <p:nvSpPr>
          <p:cNvPr id="4" name="Slide Number Placeholder 3"/>
          <p:cNvSpPr>
            <a:spLocks noGrp="1"/>
          </p:cNvSpPr>
          <p:nvPr>
            <p:ph type="sldNum" sz="quarter" idx="10"/>
          </p:nvPr>
        </p:nvSpPr>
        <p:spPr/>
        <p:txBody>
          <a:bodyPr/>
          <a:lstStyle/>
          <a:p>
            <a:fld id="{6951EB87-DD47-4620-B027-3B8A3E02C683}" type="slidenum">
              <a:rPr lang="en-US" smtClean="0"/>
              <a:pPr/>
              <a:t>11</a:t>
            </a:fld>
            <a:endParaRPr lang="en-US"/>
          </a:p>
        </p:txBody>
      </p:sp>
    </p:spTree>
    <p:extLst>
      <p:ext uri="{BB962C8B-B14F-4D97-AF65-F5344CB8AC3E}">
        <p14:creationId xmlns:p14="http://schemas.microsoft.com/office/powerpoint/2010/main" val="2691808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7F88D4-CCFF-40BD-A521-451ACFC7DD9F}" type="datetime1">
              <a:rPr lang="en-US" smtClean="0"/>
              <a:t>5/22/2018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E4A66-FC3E-4C0B-B5A2-3AC9BF2C6C0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75E4F2-D4FD-4373-B890-9E0296049FCC}" type="datetime1">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FB3908-2D63-44C2-97FA-9B8D87DB5086}" type="datetime1">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24CCD9C-AF97-49F0-B424-828B720FB69F}" type="datetime1">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140545B-DA34-4D7B-8ECF-17DD580E96F0}" type="datetime1">
              <a:rPr lang="en-US" smtClean="0"/>
              <a:t>5/22/2018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DAA986B-A999-46D8-9F19-B37FAC2CD754}" type="datetime1">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C7F352B-162F-4444-A79C-FDC146DC2E91}" type="datetime1">
              <a:rPr lang="en-US" smtClean="0"/>
              <a:t>5/22/2018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4CF14ED-20B4-48B9-BA0E-8551A90C58B8}" type="datetime1">
              <a:rPr lang="en-US" smtClean="0"/>
              <a:t>5/22/2018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B2007-0B87-4F73-A042-660FB947B311}" type="datetime1">
              <a:rPr lang="en-US" smtClean="0"/>
              <a:t>5/22/2018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291B3FF-B53A-4548-AEB7-674051D41095}" type="datetime1">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3D3B3F0-86CC-452E-9D18-D687B61B7FC3}" type="datetime1">
              <a:rPr lang="en-US" smtClean="0"/>
              <a:t>5/22/2018</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A1F4BCA-8657-4D29-94F1-E7CC79061E3C}" type="datetime1">
              <a:rPr lang="en-US" smtClean="0"/>
              <a:t>5/22/2018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E4A66-FC3E-4C0B-B5A2-3AC9BF2C6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cs.colby.edu/maxwell/courses/tutorials/maketuto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3200400"/>
            <a:ext cx="6705600" cy="3200400"/>
          </a:xfrm>
        </p:spPr>
        <p:txBody>
          <a:bodyPr/>
          <a:lstStyle/>
          <a:p>
            <a:r>
              <a:rPr lang="en-US" b="1" dirty="0" smtClean="0">
                <a:solidFill>
                  <a:schemeClr val="tx1"/>
                </a:solidFill>
              </a:rPr>
              <a:t>Developing and Compiling Programs on Linux</a:t>
            </a:r>
          </a:p>
          <a:p>
            <a:pPr algn="just"/>
            <a:endParaRPr lang="en-US" b="1" dirty="0" smtClean="0"/>
          </a:p>
          <a:p>
            <a:pPr algn="just"/>
            <a:r>
              <a:rPr lang="en-US" b="1" dirty="0" smtClean="0"/>
              <a:t>Learning Objectives:</a:t>
            </a:r>
          </a:p>
          <a:p>
            <a:pPr algn="just"/>
            <a:r>
              <a:rPr lang="en-US" dirty="0" smtClean="0">
                <a:solidFill>
                  <a:srgbClr val="000000"/>
                </a:solidFill>
              </a:rPr>
              <a:t>Understand the compilation process</a:t>
            </a:r>
          </a:p>
          <a:p>
            <a:pPr algn="just"/>
            <a:r>
              <a:rPr lang="en-US" dirty="0" smtClean="0">
                <a:solidFill>
                  <a:srgbClr val="000000"/>
                </a:solidFill>
              </a:rPr>
              <a:t>How to compile a single source file</a:t>
            </a:r>
          </a:p>
          <a:p>
            <a:pPr algn="just"/>
            <a:r>
              <a:rPr lang="en-US" dirty="0" smtClean="0">
                <a:solidFill>
                  <a:srgbClr val="000000"/>
                </a:solidFill>
              </a:rPr>
              <a:t>How to compile multiple source files</a:t>
            </a:r>
            <a:endParaRPr lang="en-US" dirty="0">
              <a:solidFill>
                <a:srgbClr val="000000"/>
              </a:solidFill>
            </a:endParaRPr>
          </a:p>
        </p:txBody>
      </p:sp>
      <p:sp>
        <p:nvSpPr>
          <p:cNvPr id="2" name="Title 1"/>
          <p:cNvSpPr>
            <a:spLocks noGrp="1"/>
          </p:cNvSpPr>
          <p:nvPr>
            <p:ph type="ctrTitle"/>
          </p:nvPr>
        </p:nvSpPr>
        <p:spPr/>
        <p:txBody>
          <a:bodyPr>
            <a:normAutofit/>
          </a:bodyPr>
          <a:lstStyle/>
          <a:p>
            <a:r>
              <a:rPr dirty="0" err="1" smtClean="0"/>
              <a:t>Ve</a:t>
            </a:r>
            <a:r>
              <a:rPr dirty="0" smtClean="0"/>
              <a:t> 280</a:t>
            </a:r>
            <a:br>
              <a:rPr dirty="0" smtClean="0"/>
            </a:br>
            <a:r>
              <a:rPr sz="2200" dirty="0" smtClean="0"/>
              <a:t>Programming and Elementary Data Structures</a:t>
            </a:r>
            <a:endParaRPr lang="en-US" sz="2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 Guard</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10</a:t>
            </a:fld>
            <a:endParaRPr lang="en-US"/>
          </a:p>
        </p:txBody>
      </p:sp>
      <p:sp>
        <p:nvSpPr>
          <p:cNvPr id="4" name="Content Placeholder 3"/>
          <p:cNvSpPr>
            <a:spLocks noGrp="1"/>
          </p:cNvSpPr>
          <p:nvPr>
            <p:ph sz="quarter" idx="1"/>
          </p:nvPr>
        </p:nvSpPr>
        <p:spPr>
          <a:xfrm>
            <a:off x="914400" y="1447800"/>
            <a:ext cx="7772400" cy="4800600"/>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ifndef</a:t>
            </a:r>
            <a:r>
              <a:rPr lang="en-US" dirty="0" smtClean="0">
                <a:latin typeface="Courier New" pitchFamily="49" charset="0"/>
                <a:cs typeface="Courier New" pitchFamily="49" charset="0"/>
              </a:rPr>
              <a:t> VAR</a:t>
            </a:r>
            <a:r>
              <a:rPr lang="en-US" dirty="0" smtClean="0"/>
              <a:t>: a conditional directive --- tests </a:t>
            </a:r>
            <a:r>
              <a:rPr lang="en-US" dirty="0"/>
              <a:t>whether the </a:t>
            </a:r>
            <a:r>
              <a:rPr lang="en-US" b="1" dirty="0" smtClean="0">
                <a:solidFill>
                  <a:srgbClr val="C00000"/>
                </a:solidFill>
              </a:rPr>
              <a:t>preprocessor </a:t>
            </a:r>
            <a:r>
              <a:rPr lang="en-US" b="1" dirty="0">
                <a:solidFill>
                  <a:srgbClr val="C00000"/>
                </a:solidFill>
              </a:rPr>
              <a:t>variable</a:t>
            </a:r>
            <a:r>
              <a:rPr lang="en-US" dirty="0"/>
              <a:t> </a:t>
            </a:r>
            <a:r>
              <a:rPr lang="en-US" dirty="0" smtClean="0"/>
              <a:t>VAR has </a:t>
            </a:r>
            <a:r>
              <a:rPr lang="en-US" b="1" dirty="0">
                <a:solidFill>
                  <a:srgbClr val="C00000"/>
                </a:solidFill>
              </a:rPr>
              <a:t>not</a:t>
            </a:r>
            <a:r>
              <a:rPr lang="en-US" dirty="0">
                <a:solidFill>
                  <a:srgbClr val="C00000"/>
                </a:solidFill>
              </a:rPr>
              <a:t> </a:t>
            </a:r>
            <a:r>
              <a:rPr lang="en-US" dirty="0"/>
              <a:t>been defined</a:t>
            </a:r>
            <a:r>
              <a:rPr lang="en-US" dirty="0" smtClean="0"/>
              <a:t>.</a:t>
            </a:r>
          </a:p>
          <a:p>
            <a:pPr lvl="1"/>
            <a:r>
              <a:rPr lang="en-US" dirty="0" smtClean="0"/>
              <a:t>If not defined, </a:t>
            </a:r>
            <a:r>
              <a:rPr lang="en-US" dirty="0"/>
              <a:t>#</a:t>
            </a:r>
            <a:r>
              <a:rPr lang="en-US" dirty="0" err="1" smtClean="0"/>
              <a:t>ifndef</a:t>
            </a:r>
            <a:r>
              <a:rPr lang="en-US" dirty="0" smtClean="0"/>
              <a:t> </a:t>
            </a:r>
            <a:r>
              <a:rPr lang="en-US" b="1" dirty="0" smtClean="0">
                <a:solidFill>
                  <a:srgbClr val="0000FF"/>
                </a:solidFill>
              </a:rPr>
              <a:t>succeeds</a:t>
            </a:r>
            <a:r>
              <a:rPr lang="en-US" dirty="0" smtClean="0">
                <a:solidFill>
                  <a:srgbClr val="0000FF"/>
                </a:solidFill>
              </a:rPr>
              <a:t> </a:t>
            </a:r>
            <a:r>
              <a:rPr lang="en-US" dirty="0" smtClean="0"/>
              <a:t>and all lines up to #</a:t>
            </a:r>
            <a:r>
              <a:rPr lang="en-US" dirty="0" err="1" smtClean="0"/>
              <a:t>endif</a:t>
            </a:r>
            <a:r>
              <a:rPr lang="en-US" dirty="0" smtClean="0"/>
              <a:t> are processed.</a:t>
            </a:r>
          </a:p>
          <a:p>
            <a:pPr lvl="2"/>
            <a:r>
              <a:rPr lang="en-US" sz="2400" dirty="0" smtClean="0"/>
              <a:t>Specially, #define defines VAR.</a:t>
            </a:r>
          </a:p>
          <a:p>
            <a:pPr lvl="1"/>
            <a:r>
              <a:rPr lang="en-US" dirty="0" smtClean="0"/>
              <a:t>If defined, </a:t>
            </a:r>
            <a:r>
              <a:rPr lang="en-US" dirty="0"/>
              <a:t>#</a:t>
            </a:r>
            <a:r>
              <a:rPr lang="en-US" dirty="0" err="1"/>
              <a:t>ifndef</a:t>
            </a:r>
            <a:r>
              <a:rPr lang="en-US" dirty="0"/>
              <a:t> </a:t>
            </a:r>
            <a:r>
              <a:rPr lang="en-US" b="1" dirty="0" smtClean="0">
                <a:solidFill>
                  <a:srgbClr val="0000FF"/>
                </a:solidFill>
              </a:rPr>
              <a:t>fails </a:t>
            </a:r>
            <a:r>
              <a:rPr lang="en-US" dirty="0" smtClean="0"/>
              <a:t>and </a:t>
            </a:r>
            <a:r>
              <a:rPr lang="en-US" dirty="0"/>
              <a:t>all </a:t>
            </a:r>
            <a:r>
              <a:rPr lang="en-US" dirty="0" smtClean="0"/>
              <a:t>lines between #</a:t>
            </a:r>
            <a:r>
              <a:rPr lang="en-US" dirty="0" err="1" smtClean="0"/>
              <a:t>ifndef</a:t>
            </a:r>
            <a:r>
              <a:rPr lang="en-US" dirty="0" smtClean="0"/>
              <a:t> and #</a:t>
            </a:r>
            <a:r>
              <a:rPr lang="en-US" dirty="0" err="1" smtClean="0"/>
              <a:t>endif</a:t>
            </a:r>
            <a:r>
              <a:rPr lang="en-US" dirty="0" smtClean="0"/>
              <a:t> are </a:t>
            </a:r>
            <a:r>
              <a:rPr lang="en-US" b="1" dirty="0" smtClean="0">
                <a:solidFill>
                  <a:srgbClr val="C00000"/>
                </a:solidFill>
              </a:rPr>
              <a:t>ignored</a:t>
            </a:r>
            <a:r>
              <a:rPr lang="en-US" dirty="0" smtClean="0"/>
              <a:t>.</a:t>
            </a:r>
          </a:p>
          <a:p>
            <a:pPr lvl="1"/>
            <a:endParaRPr lang="en-US" dirty="0"/>
          </a:p>
        </p:txBody>
      </p:sp>
      <p:sp>
        <p:nvSpPr>
          <p:cNvPr id="5" name="TextBox 4"/>
          <p:cNvSpPr txBox="1"/>
          <p:nvPr/>
        </p:nvSpPr>
        <p:spPr>
          <a:xfrm>
            <a:off x="833191" y="1494981"/>
            <a:ext cx="4424609" cy="1938992"/>
          </a:xfrm>
          <a:prstGeom prst="rect">
            <a:avLst/>
          </a:prstGeom>
          <a:noFill/>
          <a:ln>
            <a:solidFill>
              <a:schemeClr val="tx1"/>
            </a:solidFill>
          </a:ln>
        </p:spPr>
        <p:txBody>
          <a:bodyPr wrap="none" rtlCol="0">
            <a:spAutoFit/>
          </a:bodyPr>
          <a:lstStyle/>
          <a:p>
            <a:r>
              <a:rPr lang="en-US" sz="2400" dirty="0" smtClean="0">
                <a:solidFill>
                  <a:srgbClr val="0000FF"/>
                </a:solidFill>
                <a:latin typeface="Courier New" pitchFamily="49" charset="0"/>
                <a:cs typeface="Courier New" pitchFamily="49" charset="0"/>
              </a:rPr>
              <a:t>// </a:t>
            </a:r>
            <a:r>
              <a:rPr lang="en-US" sz="2400" dirty="0" err="1" smtClean="0">
                <a:solidFill>
                  <a:srgbClr val="0000FF"/>
                </a:solidFill>
                <a:latin typeface="Courier New" pitchFamily="49" charset="0"/>
                <a:cs typeface="Courier New" pitchFamily="49" charset="0"/>
              </a:rPr>
              <a:t>add.h</a:t>
            </a:r>
            <a:r>
              <a:rPr lang="en-US" sz="2400" dirty="0" smtClean="0">
                <a:latin typeface="Courier New" pitchFamily="49" charset="0"/>
                <a:cs typeface="Courier New" pitchFamily="49" charset="0"/>
              </a:rPr>
              <a:t/>
            </a:r>
            <a:br>
              <a:rPr lang="en-US" sz="2400" dirty="0" smtClean="0">
                <a:latin typeface="Courier New" pitchFamily="49" charset="0"/>
                <a:cs typeface="Courier New" pitchFamily="49" charset="0"/>
              </a:rPr>
            </a:br>
            <a:r>
              <a:rPr lang="en-US" sz="2400" dirty="0">
                <a:solidFill>
                  <a:srgbClr val="7030A0"/>
                </a:solidFill>
                <a:latin typeface="Courier New" pitchFamily="49" charset="0"/>
                <a:cs typeface="Courier New" pitchFamily="49" charset="0"/>
              </a:rPr>
              <a:t>#</a:t>
            </a:r>
            <a:r>
              <a:rPr lang="en-US" sz="2400" dirty="0" err="1">
                <a:solidFill>
                  <a:srgbClr val="7030A0"/>
                </a:solidFill>
                <a:latin typeface="Courier New" pitchFamily="49" charset="0"/>
                <a:cs typeface="Courier New" pitchFamily="49" charset="0"/>
              </a:rPr>
              <a:t>ifndef</a:t>
            </a:r>
            <a:r>
              <a:rPr lang="en-US" sz="2400" dirty="0">
                <a:solidFill>
                  <a:srgbClr val="7030A0"/>
                </a:solidFill>
                <a:latin typeface="Courier New" pitchFamily="49" charset="0"/>
                <a:cs typeface="Courier New" pitchFamily="49" charset="0"/>
              </a:rPr>
              <a:t> </a:t>
            </a:r>
            <a:r>
              <a:rPr lang="en-US" sz="2400" dirty="0" smtClean="0">
                <a:solidFill>
                  <a:srgbClr val="7030A0"/>
                </a:solidFill>
                <a:latin typeface="Courier New" pitchFamily="49" charset="0"/>
                <a:cs typeface="Courier New" pitchFamily="49" charset="0"/>
              </a:rPr>
              <a:t>ADD_H</a:t>
            </a:r>
          </a:p>
          <a:p>
            <a:r>
              <a:rPr lang="en-US" sz="2400" dirty="0" smtClean="0">
                <a:solidFill>
                  <a:srgbClr val="7030A0"/>
                </a:solidFill>
                <a:latin typeface="Courier New" pitchFamily="49" charset="0"/>
                <a:cs typeface="Courier New" pitchFamily="49" charset="0"/>
              </a:rPr>
              <a:t>#</a:t>
            </a:r>
            <a:r>
              <a:rPr lang="en-US" sz="2400" dirty="0">
                <a:solidFill>
                  <a:srgbClr val="7030A0"/>
                </a:solidFill>
                <a:latin typeface="Courier New" pitchFamily="49" charset="0"/>
                <a:cs typeface="Courier New" pitchFamily="49" charset="0"/>
              </a:rPr>
              <a:t>define </a:t>
            </a:r>
            <a:r>
              <a:rPr lang="en-US" sz="2400" dirty="0" smtClean="0">
                <a:solidFill>
                  <a:srgbClr val="7030A0"/>
                </a:solidFill>
                <a:latin typeface="Courier New" pitchFamily="49" charset="0"/>
                <a:cs typeface="Courier New" pitchFamily="49" charset="0"/>
              </a:rPr>
              <a:t>ADD_H</a:t>
            </a:r>
          </a:p>
          <a:p>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add(</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a,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b</a:t>
            </a:r>
            <a:r>
              <a:rPr lang="en-US" sz="2400" dirty="0" smtClean="0">
                <a:latin typeface="Courier New" pitchFamily="49" charset="0"/>
                <a:cs typeface="Courier New" pitchFamily="49" charset="0"/>
              </a:rPr>
              <a:t>); </a:t>
            </a:r>
            <a:br>
              <a:rPr lang="en-US" sz="2400" dirty="0" smtClean="0">
                <a:latin typeface="Courier New" pitchFamily="49" charset="0"/>
                <a:cs typeface="Courier New" pitchFamily="49" charset="0"/>
              </a:rPr>
            </a:br>
            <a:r>
              <a:rPr lang="en-US" sz="2400" dirty="0" smtClean="0">
                <a:solidFill>
                  <a:srgbClr val="7030A0"/>
                </a:solidFill>
                <a:latin typeface="Courier New" pitchFamily="49" charset="0"/>
                <a:cs typeface="Courier New" pitchFamily="49" charset="0"/>
              </a:rPr>
              <a:t>#</a:t>
            </a:r>
            <a:r>
              <a:rPr lang="en-US" sz="2400" dirty="0" err="1">
                <a:solidFill>
                  <a:srgbClr val="7030A0"/>
                </a:solidFill>
                <a:latin typeface="Courier New" pitchFamily="49" charset="0"/>
                <a:cs typeface="Courier New" pitchFamily="49" charset="0"/>
              </a:rPr>
              <a:t>endif</a:t>
            </a:r>
            <a:endParaRPr lang="en-US" sz="2400" dirty="0">
              <a:solidFill>
                <a:srgbClr val="7030A0"/>
              </a:solidFill>
              <a:latin typeface="Courier New" pitchFamily="49" charset="0"/>
              <a:cs typeface="Courier New" pitchFamily="49" charset="0"/>
            </a:endParaRPr>
          </a:p>
        </p:txBody>
      </p:sp>
      <p:sp>
        <p:nvSpPr>
          <p:cNvPr id="6" name="Oval 5"/>
          <p:cNvSpPr/>
          <p:nvPr/>
        </p:nvSpPr>
        <p:spPr>
          <a:xfrm>
            <a:off x="680791" y="1799781"/>
            <a:ext cx="2976809" cy="8382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80791" y="2973321"/>
            <a:ext cx="1905000" cy="41499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86400" y="2048978"/>
            <a:ext cx="3388809" cy="830997"/>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a:solidFill>
              <a:schemeClr val="tx1"/>
            </a:solidFill>
          </a:ln>
        </p:spPr>
        <p:txBody>
          <a:bodyPr wrap="square" rtlCol="0">
            <a:spAutoFit/>
          </a:bodyPr>
          <a:lstStyle/>
          <a:p>
            <a:r>
              <a:rPr lang="en-US" sz="2400" dirty="0" smtClean="0"/>
              <a:t>Header guard to prevent multiple definitions!</a:t>
            </a:r>
            <a:endParaRPr lang="en-US" sz="2400" dirty="0"/>
          </a:p>
        </p:txBody>
      </p:sp>
    </p:spTree>
    <p:extLst>
      <p:ext uri="{BB962C8B-B14F-4D97-AF65-F5344CB8AC3E}">
        <p14:creationId xmlns:p14="http://schemas.microsoft.com/office/powerpoint/2010/main" val="333396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 Guard</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11</a:t>
            </a:fld>
            <a:endParaRPr lang="en-US"/>
          </a:p>
        </p:txBody>
      </p:sp>
      <p:sp>
        <p:nvSpPr>
          <p:cNvPr id="4" name="Content Placeholder 3"/>
          <p:cNvSpPr>
            <a:spLocks noGrp="1"/>
          </p:cNvSpPr>
          <p:nvPr>
            <p:ph sz="quarter" idx="1"/>
          </p:nvPr>
        </p:nvSpPr>
        <p:spPr>
          <a:xfrm>
            <a:off x="914400" y="1143000"/>
            <a:ext cx="8077200" cy="5486400"/>
          </a:xfrm>
        </p:spPr>
        <p:txBody>
          <a:bodyPr>
            <a:normAutofit fontScale="92500"/>
          </a:bodyPr>
          <a:lstStyle/>
          <a:p>
            <a:endParaRPr lang="en-US" dirty="0" smtClean="0"/>
          </a:p>
          <a:p>
            <a:endParaRPr lang="en-US" dirty="0"/>
          </a:p>
          <a:p>
            <a:endParaRPr lang="en-US" dirty="0" smtClean="0"/>
          </a:p>
          <a:p>
            <a:endParaRPr lang="en-US" dirty="0" smtClean="0"/>
          </a:p>
          <a:p>
            <a:endParaRPr lang="en-US" dirty="0"/>
          </a:p>
          <a:p>
            <a:r>
              <a:rPr lang="en-US" dirty="0" smtClean="0"/>
              <a:t>What happens if the header is included </a:t>
            </a:r>
            <a:r>
              <a:rPr lang="en-US" b="1" dirty="0" smtClean="0">
                <a:solidFill>
                  <a:srgbClr val="C00000"/>
                </a:solidFill>
              </a:rPr>
              <a:t>first</a:t>
            </a:r>
            <a:r>
              <a:rPr lang="en-US" dirty="0" smtClean="0">
                <a:solidFill>
                  <a:srgbClr val="C00000"/>
                </a:solidFill>
              </a:rPr>
              <a:t> </a:t>
            </a:r>
            <a:r>
              <a:rPr lang="en-US" dirty="0" smtClean="0"/>
              <a:t>time?</a:t>
            </a:r>
          </a:p>
          <a:p>
            <a:pPr lvl="1"/>
            <a:r>
              <a:rPr lang="en-US" dirty="0" smtClean="0"/>
              <a:t>#</a:t>
            </a:r>
            <a:r>
              <a:rPr lang="en-US" dirty="0" err="1" smtClean="0"/>
              <a:t>ifndef</a:t>
            </a:r>
            <a:r>
              <a:rPr lang="en-US" dirty="0" smtClean="0"/>
              <a:t> succeeds. ADD_H is defined and the content is included</a:t>
            </a:r>
          </a:p>
          <a:p>
            <a:r>
              <a:rPr lang="en-US" dirty="0" smtClean="0"/>
              <a:t>What happens if the header is included </a:t>
            </a:r>
            <a:r>
              <a:rPr lang="en-US" b="1" dirty="0" smtClean="0">
                <a:solidFill>
                  <a:srgbClr val="0000FF"/>
                </a:solidFill>
              </a:rPr>
              <a:t>second</a:t>
            </a:r>
            <a:r>
              <a:rPr lang="en-US" dirty="0" smtClean="0">
                <a:solidFill>
                  <a:srgbClr val="0000FF"/>
                </a:solidFill>
              </a:rPr>
              <a:t> </a:t>
            </a:r>
            <a:r>
              <a:rPr lang="en-US" dirty="0" smtClean="0"/>
              <a:t>time?</a:t>
            </a:r>
          </a:p>
          <a:p>
            <a:pPr lvl="1"/>
            <a:r>
              <a:rPr lang="en-US" dirty="0" smtClean="0"/>
              <a:t>Since ADD_H has been defined the first time we include the header, #</a:t>
            </a:r>
            <a:r>
              <a:rPr lang="en-US" dirty="0" err="1" smtClean="0"/>
              <a:t>ifndef</a:t>
            </a:r>
            <a:r>
              <a:rPr lang="en-US" dirty="0" smtClean="0"/>
              <a:t> fails. The </a:t>
            </a:r>
            <a:r>
              <a:rPr lang="en-US" dirty="0"/>
              <a:t>lines between #</a:t>
            </a:r>
            <a:r>
              <a:rPr lang="en-US" dirty="0" err="1"/>
              <a:t>ifndef</a:t>
            </a:r>
            <a:r>
              <a:rPr lang="en-US" dirty="0"/>
              <a:t> and #</a:t>
            </a:r>
            <a:r>
              <a:rPr lang="en-US" dirty="0" err="1"/>
              <a:t>endif</a:t>
            </a:r>
            <a:r>
              <a:rPr lang="en-US" dirty="0"/>
              <a:t> are </a:t>
            </a:r>
            <a:r>
              <a:rPr lang="en-US" dirty="0" smtClean="0"/>
              <a:t>ignored</a:t>
            </a:r>
          </a:p>
          <a:p>
            <a:pPr lvl="1"/>
            <a:r>
              <a:rPr lang="en-US" dirty="0" smtClean="0"/>
              <a:t>Good! No multiple declarations of the function </a:t>
            </a:r>
            <a:r>
              <a:rPr lang="en-US" dirty="0" smtClean="0">
                <a:latin typeface="Courier New" panose="02070309020205020404" pitchFamily="49" charset="0"/>
                <a:cs typeface="Courier New" panose="02070309020205020404" pitchFamily="49" charset="0"/>
              </a:rPr>
              <a:t>add</a:t>
            </a:r>
          </a:p>
          <a:p>
            <a:r>
              <a:rPr lang="en-US" dirty="0" smtClean="0"/>
              <a:t>With header guard, we guarantee that the definition in the header is just seen </a:t>
            </a:r>
            <a:r>
              <a:rPr lang="en-US" b="1" dirty="0" smtClean="0">
                <a:solidFill>
                  <a:srgbClr val="C00000"/>
                </a:solidFill>
              </a:rPr>
              <a:t>once</a:t>
            </a:r>
            <a:r>
              <a:rPr lang="en-US" dirty="0"/>
              <a:t>!</a:t>
            </a:r>
          </a:p>
        </p:txBody>
      </p:sp>
      <p:sp>
        <p:nvSpPr>
          <p:cNvPr id="5" name="TextBox 4"/>
          <p:cNvSpPr txBox="1"/>
          <p:nvPr/>
        </p:nvSpPr>
        <p:spPr>
          <a:xfrm>
            <a:off x="2438400" y="1371600"/>
            <a:ext cx="4424609" cy="1938992"/>
          </a:xfrm>
          <a:prstGeom prst="rect">
            <a:avLst/>
          </a:prstGeom>
          <a:noFill/>
          <a:ln>
            <a:solidFill>
              <a:schemeClr val="tx1"/>
            </a:solidFill>
          </a:ln>
        </p:spPr>
        <p:txBody>
          <a:bodyPr wrap="none" rtlCol="0">
            <a:spAutoFit/>
          </a:bodyPr>
          <a:lstStyle/>
          <a:p>
            <a:r>
              <a:rPr lang="en-US" sz="2400" dirty="0" smtClean="0">
                <a:solidFill>
                  <a:srgbClr val="0000FF"/>
                </a:solidFill>
                <a:latin typeface="Courier New" pitchFamily="49" charset="0"/>
                <a:cs typeface="Courier New" pitchFamily="49" charset="0"/>
              </a:rPr>
              <a:t>// </a:t>
            </a:r>
            <a:r>
              <a:rPr lang="en-US" sz="2400" dirty="0" err="1" smtClean="0">
                <a:solidFill>
                  <a:srgbClr val="0000FF"/>
                </a:solidFill>
                <a:latin typeface="Courier New" pitchFamily="49" charset="0"/>
                <a:cs typeface="Courier New" pitchFamily="49" charset="0"/>
              </a:rPr>
              <a:t>add.h</a:t>
            </a:r>
            <a:r>
              <a:rPr lang="en-US" sz="2400" dirty="0" smtClean="0">
                <a:latin typeface="Courier New" pitchFamily="49" charset="0"/>
                <a:cs typeface="Courier New" pitchFamily="49" charset="0"/>
              </a:rPr>
              <a:t/>
            </a:r>
            <a:br>
              <a:rPr lang="en-US" sz="2400" dirty="0" smtClean="0">
                <a:latin typeface="Courier New" pitchFamily="49" charset="0"/>
                <a:cs typeface="Courier New" pitchFamily="49" charset="0"/>
              </a:rPr>
            </a:br>
            <a:r>
              <a:rPr lang="en-US" sz="2400" dirty="0">
                <a:solidFill>
                  <a:srgbClr val="7030A0"/>
                </a:solidFill>
                <a:latin typeface="Courier New" pitchFamily="49" charset="0"/>
                <a:cs typeface="Courier New" pitchFamily="49" charset="0"/>
              </a:rPr>
              <a:t>#</a:t>
            </a:r>
            <a:r>
              <a:rPr lang="en-US" sz="2400" dirty="0" err="1">
                <a:solidFill>
                  <a:srgbClr val="7030A0"/>
                </a:solidFill>
                <a:latin typeface="Courier New" pitchFamily="49" charset="0"/>
                <a:cs typeface="Courier New" pitchFamily="49" charset="0"/>
              </a:rPr>
              <a:t>ifndef</a:t>
            </a:r>
            <a:r>
              <a:rPr lang="en-US" sz="2400" dirty="0">
                <a:solidFill>
                  <a:srgbClr val="7030A0"/>
                </a:solidFill>
                <a:latin typeface="Courier New" pitchFamily="49" charset="0"/>
                <a:cs typeface="Courier New" pitchFamily="49" charset="0"/>
              </a:rPr>
              <a:t> </a:t>
            </a:r>
            <a:r>
              <a:rPr lang="en-US" sz="2400" dirty="0" smtClean="0">
                <a:solidFill>
                  <a:srgbClr val="7030A0"/>
                </a:solidFill>
                <a:latin typeface="Courier New" pitchFamily="49" charset="0"/>
                <a:cs typeface="Courier New" pitchFamily="49" charset="0"/>
              </a:rPr>
              <a:t>ADD_H</a:t>
            </a:r>
          </a:p>
          <a:p>
            <a:r>
              <a:rPr lang="en-US" sz="2400" dirty="0" smtClean="0">
                <a:solidFill>
                  <a:srgbClr val="7030A0"/>
                </a:solidFill>
                <a:latin typeface="Courier New" pitchFamily="49" charset="0"/>
                <a:cs typeface="Courier New" pitchFamily="49" charset="0"/>
              </a:rPr>
              <a:t>#</a:t>
            </a:r>
            <a:r>
              <a:rPr lang="en-US" sz="2400" dirty="0">
                <a:solidFill>
                  <a:srgbClr val="7030A0"/>
                </a:solidFill>
                <a:latin typeface="Courier New" pitchFamily="49" charset="0"/>
                <a:cs typeface="Courier New" pitchFamily="49" charset="0"/>
              </a:rPr>
              <a:t>define </a:t>
            </a:r>
            <a:r>
              <a:rPr lang="en-US" sz="2400" dirty="0" smtClean="0">
                <a:solidFill>
                  <a:srgbClr val="7030A0"/>
                </a:solidFill>
                <a:latin typeface="Courier New" pitchFamily="49" charset="0"/>
                <a:cs typeface="Courier New" pitchFamily="49" charset="0"/>
              </a:rPr>
              <a:t>ADD_H</a:t>
            </a:r>
          </a:p>
          <a:p>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add(</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a,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b</a:t>
            </a:r>
            <a:r>
              <a:rPr lang="en-US" sz="2400" dirty="0" smtClean="0">
                <a:latin typeface="Courier New" pitchFamily="49" charset="0"/>
                <a:cs typeface="Courier New" pitchFamily="49" charset="0"/>
              </a:rPr>
              <a:t>); </a:t>
            </a:r>
            <a:br>
              <a:rPr lang="en-US" sz="2400" dirty="0" smtClean="0">
                <a:latin typeface="Courier New" pitchFamily="49" charset="0"/>
                <a:cs typeface="Courier New" pitchFamily="49" charset="0"/>
              </a:rPr>
            </a:br>
            <a:r>
              <a:rPr lang="en-US" sz="2400" dirty="0" smtClean="0">
                <a:solidFill>
                  <a:srgbClr val="7030A0"/>
                </a:solidFill>
                <a:latin typeface="Courier New" pitchFamily="49" charset="0"/>
                <a:cs typeface="Courier New" pitchFamily="49" charset="0"/>
              </a:rPr>
              <a:t>#</a:t>
            </a:r>
            <a:r>
              <a:rPr lang="en-US" sz="2400" dirty="0" err="1">
                <a:solidFill>
                  <a:srgbClr val="7030A0"/>
                </a:solidFill>
                <a:latin typeface="Courier New" pitchFamily="49" charset="0"/>
                <a:cs typeface="Courier New" pitchFamily="49" charset="0"/>
              </a:rPr>
              <a:t>endif</a:t>
            </a:r>
            <a:endParaRPr lang="en-US" sz="2400" dirty="0">
              <a:solidFill>
                <a:srgbClr val="7030A0"/>
              </a:solidFill>
              <a:latin typeface="Courier New" pitchFamily="49" charset="0"/>
              <a:cs typeface="Courier New" pitchFamily="49" charset="0"/>
            </a:endParaRPr>
          </a:p>
        </p:txBody>
      </p:sp>
    </p:spTree>
    <p:extLst>
      <p:ext uri="{BB962C8B-B14F-4D97-AF65-F5344CB8AC3E}">
        <p14:creationId xmlns:p14="http://schemas.microsoft.com/office/powerpoint/2010/main" val="66325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 calcmode="lin" valueType="num">
                                      <p:cBhvr>
                                        <p:cTn id="25" dur="500" fill="hold"/>
                                        <p:tgtEl>
                                          <p:spTgt spid="4">
                                            <p:txEl>
                                              <p:pRg st="10" end="10"/>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10" end="10"/>
                                            </p:txEl>
                                          </p:spTgt>
                                        </p:tgtEl>
                                        <p:attrNameLst>
                                          <p:attrName>ppt_h</p:attrName>
                                        </p:attrNameLst>
                                      </p:cBhvr>
                                      <p:tavLst>
                                        <p:tav tm="0">
                                          <p:val>
                                            <p:fltVal val="0"/>
                                          </p:val>
                                        </p:tav>
                                        <p:tav tm="100000">
                                          <p:val>
                                            <p:strVal val="#ppt_h"/>
                                          </p:val>
                                        </p:tav>
                                      </p:tavLst>
                                    </p:anim>
                                    <p:animEffect transition="in" filter="fade">
                                      <p:cBhvr>
                                        <p:cTn id="2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696464"/>
                </a:solidFill>
              </a:rPr>
              <a:t>Compiling Multiple Source Files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12</a:t>
            </a:fld>
            <a:endParaRPr lang="en-US"/>
          </a:p>
        </p:txBody>
      </p:sp>
      <p:sp>
        <p:nvSpPr>
          <p:cNvPr id="4" name="Content Placeholder 3"/>
          <p:cNvSpPr>
            <a:spLocks noGrp="1"/>
          </p:cNvSpPr>
          <p:nvPr>
            <p:ph sz="quarter" idx="1"/>
          </p:nvPr>
        </p:nvSpPr>
        <p:spPr>
          <a:xfrm>
            <a:off x="914400" y="1447800"/>
            <a:ext cx="7772400" cy="5219700"/>
          </a:xfrm>
        </p:spPr>
        <p:txBody>
          <a:bodyPr>
            <a:normAutofit/>
          </a:bodyPr>
          <a:lstStyle/>
          <a:p>
            <a:r>
              <a:rPr lang="en-US" dirty="0">
                <a:cs typeface="Courier New" pitchFamily="49" charset="0"/>
              </a:rPr>
              <a:t>To compile multiple source files, use command</a:t>
            </a:r>
            <a:endParaRPr lang="en-US" dirty="0">
              <a:latin typeface="Courier New" pitchFamily="49" charset="0"/>
              <a:cs typeface="Courier New" pitchFamily="49" charset="0"/>
            </a:endParaRPr>
          </a:p>
          <a:p>
            <a:pPr lvl="1"/>
            <a:r>
              <a:rPr lang="en-US" dirty="0">
                <a:solidFill>
                  <a:srgbClr val="FF0000"/>
                </a:solidFill>
                <a:cs typeface="Courier New" pitchFamily="49" charset="0"/>
              </a:rPr>
              <a:t>g++ -Wall -o program   src1.cpp src2.cpp src3.cpp</a:t>
            </a:r>
          </a:p>
          <a:p>
            <a:pPr lvl="1"/>
            <a:endParaRPr lang="en-US" dirty="0">
              <a:cs typeface="Courier New" pitchFamily="49" charset="0"/>
            </a:endParaRPr>
          </a:p>
          <a:p>
            <a:pPr lvl="1"/>
            <a:endParaRPr lang="en-US" dirty="0">
              <a:cs typeface="Courier New" pitchFamily="49" charset="0"/>
            </a:endParaRPr>
          </a:p>
          <a:p>
            <a:pPr lvl="1"/>
            <a:r>
              <a:rPr lang="en-US" dirty="0">
                <a:cs typeface="Courier New" pitchFamily="49" charset="0"/>
              </a:rPr>
              <a:t>E.g., g++ -Wall -o </a:t>
            </a:r>
            <a:r>
              <a:rPr lang="en-US" dirty="0" err="1">
                <a:cs typeface="Courier New" pitchFamily="49" charset="0"/>
              </a:rPr>
              <a:t>run_add</a:t>
            </a:r>
            <a:r>
              <a:rPr lang="en-US" dirty="0">
                <a:cs typeface="Courier New" pitchFamily="49" charset="0"/>
              </a:rPr>
              <a:t>  run_add.cpp </a:t>
            </a:r>
            <a:r>
              <a:rPr lang="en-US" dirty="0" smtClean="0">
                <a:cs typeface="Courier New" pitchFamily="49" charset="0"/>
              </a:rPr>
              <a:t>add.cpp</a:t>
            </a:r>
          </a:p>
          <a:p>
            <a:pPr lvl="1"/>
            <a:endParaRPr lang="en-US" dirty="0">
              <a:cs typeface="Courier New" pitchFamily="49" charset="0"/>
            </a:endParaRPr>
          </a:p>
          <a:p>
            <a:r>
              <a:rPr lang="en-US" u="sng" dirty="0" smtClean="0">
                <a:cs typeface="Courier New" pitchFamily="49" charset="0"/>
              </a:rPr>
              <a:t>Note</a:t>
            </a:r>
            <a:r>
              <a:rPr lang="en-US" dirty="0" smtClean="0">
                <a:cs typeface="Courier New" pitchFamily="49" charset="0"/>
              </a:rPr>
              <a:t>: you don’t put “.h” in the compiling command</a:t>
            </a:r>
          </a:p>
          <a:p>
            <a:pPr lvl="1"/>
            <a:r>
              <a:rPr lang="en-US" dirty="0" smtClean="0">
                <a:cs typeface="Courier New" pitchFamily="49" charset="0"/>
              </a:rPr>
              <a:t>I.e., you don’t need</a:t>
            </a:r>
            <a:br>
              <a:rPr lang="en-US" dirty="0" smtClean="0">
                <a:cs typeface="Courier New" pitchFamily="49" charset="0"/>
              </a:rPr>
            </a:br>
            <a:r>
              <a:rPr lang="en-US" dirty="0" smtClean="0">
                <a:cs typeface="Courier New" pitchFamily="49" charset="0"/>
              </a:rPr>
              <a:t>g++ </a:t>
            </a:r>
            <a:r>
              <a:rPr lang="en-US" dirty="0">
                <a:cs typeface="Courier New" pitchFamily="49" charset="0"/>
              </a:rPr>
              <a:t>-Wall -o program </a:t>
            </a:r>
            <a:r>
              <a:rPr lang="en-US" dirty="0" smtClean="0">
                <a:cs typeface="Courier New" pitchFamily="49" charset="0"/>
              </a:rPr>
              <a:t>src1.cpp </a:t>
            </a:r>
            <a:r>
              <a:rPr lang="en-US" dirty="0" smtClean="0">
                <a:solidFill>
                  <a:srgbClr val="C00000"/>
                </a:solidFill>
                <a:cs typeface="Courier New" pitchFamily="49" charset="0"/>
              </a:rPr>
              <a:t>src1.h</a:t>
            </a:r>
            <a:r>
              <a:rPr lang="en-US" dirty="0" smtClean="0">
                <a:cs typeface="Courier New" pitchFamily="49" charset="0"/>
              </a:rPr>
              <a:t> src2.cpp src3.cpp</a:t>
            </a:r>
          </a:p>
          <a:p>
            <a:pPr lvl="1"/>
            <a:r>
              <a:rPr lang="en-US" dirty="0" smtClean="0">
                <a:cs typeface="Courier New" pitchFamily="49" charset="0"/>
              </a:rPr>
              <a:t>Why? “.h” files are already included.</a:t>
            </a:r>
            <a:br>
              <a:rPr lang="en-US" dirty="0" smtClean="0">
                <a:cs typeface="Courier New" pitchFamily="49" charset="0"/>
              </a:rPr>
            </a:br>
            <a:r>
              <a:rPr lang="en-US" dirty="0" smtClean="0">
                <a:cs typeface="Courier New" pitchFamily="49" charset="0"/>
              </a:rPr>
              <a:t>E.g., run_add.cpp includes </a:t>
            </a:r>
            <a:r>
              <a:rPr lang="en-US" dirty="0" err="1" smtClean="0">
                <a:cs typeface="Courier New" pitchFamily="49" charset="0"/>
              </a:rPr>
              <a:t>add.h</a:t>
            </a:r>
            <a:endParaRPr lang="en-US" dirty="0">
              <a:cs typeface="Courier New" pitchFamily="49" charset="0"/>
            </a:endParaRPr>
          </a:p>
        </p:txBody>
      </p:sp>
      <p:cxnSp>
        <p:nvCxnSpPr>
          <p:cNvPr id="5" name="Straight Connector 4"/>
          <p:cNvCxnSpPr/>
          <p:nvPr/>
        </p:nvCxnSpPr>
        <p:spPr>
          <a:xfrm>
            <a:off x="3124200" y="2365717"/>
            <a:ext cx="99060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267200" y="2362200"/>
            <a:ext cx="3048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595126" y="2589852"/>
            <a:ext cx="1824474" cy="461665"/>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ln>
            <a:solidFill>
              <a:schemeClr val="tx1"/>
            </a:solidFill>
          </a:ln>
        </p:spPr>
        <p:txBody>
          <a:bodyPr wrap="none" rtlCol="0">
            <a:spAutoFit/>
          </a:bodyPr>
          <a:lstStyle/>
          <a:p>
            <a:r>
              <a:rPr lang="en-US" sz="2400" dirty="0" smtClean="0"/>
              <a:t>Program name</a:t>
            </a:r>
            <a:endParaRPr lang="en-US" sz="2400" dirty="0"/>
          </a:p>
        </p:txBody>
      </p:sp>
      <p:sp>
        <p:nvSpPr>
          <p:cNvPr id="8" name="TextBox 7"/>
          <p:cNvSpPr txBox="1"/>
          <p:nvPr/>
        </p:nvSpPr>
        <p:spPr>
          <a:xfrm>
            <a:off x="5116703" y="2589852"/>
            <a:ext cx="1588897" cy="461665"/>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a:solidFill>
              <a:schemeClr val="tx1"/>
            </a:solidFill>
          </a:ln>
        </p:spPr>
        <p:txBody>
          <a:bodyPr wrap="none" rtlCol="0">
            <a:spAutoFit/>
          </a:bodyPr>
          <a:lstStyle/>
          <a:p>
            <a:r>
              <a:rPr lang="en-US" sz="2400" dirty="0" smtClean="0"/>
              <a:t>All .</a:t>
            </a:r>
            <a:r>
              <a:rPr lang="en-US" sz="2400" dirty="0" err="1" smtClean="0"/>
              <a:t>cpp</a:t>
            </a:r>
            <a:r>
              <a:rPr lang="en-US" sz="2400" dirty="0" smtClean="0"/>
              <a:t> files</a:t>
            </a:r>
            <a:endParaRPr lang="en-US" sz="2400" dirty="0"/>
          </a:p>
        </p:txBody>
      </p:sp>
    </p:spTree>
    <p:extLst>
      <p:ext uri="{BB962C8B-B14F-4D97-AF65-F5344CB8AC3E}">
        <p14:creationId xmlns:p14="http://schemas.microsoft.com/office/powerpoint/2010/main" val="261645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One More Thing</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13</a:t>
            </a:fld>
            <a:endParaRPr lang="en-US"/>
          </a:p>
        </p:txBody>
      </p:sp>
      <p:sp>
        <p:nvSpPr>
          <p:cNvPr id="4" name="Content Placeholder 3"/>
          <p:cNvSpPr>
            <a:spLocks noGrp="1"/>
          </p:cNvSpPr>
          <p:nvPr>
            <p:ph sz="quarter" idx="1"/>
          </p:nvPr>
        </p:nvSpPr>
        <p:spPr/>
        <p:txBody>
          <a:bodyPr/>
          <a:lstStyle/>
          <a:p>
            <a:r>
              <a:rPr lang="en-US" altLang="zh-CN" dirty="0" smtClean="0"/>
              <a:t>For our example on defining function, there is no need to</a:t>
            </a:r>
            <a:r>
              <a:rPr lang="en-US" altLang="zh-CN" dirty="0" smtClean="0"/>
              <a:t> </a:t>
            </a:r>
            <a:r>
              <a:rPr lang="en-US" altLang="zh-CN" dirty="0" smtClean="0"/>
              <a:t>“#include </a:t>
            </a:r>
            <a:r>
              <a:rPr lang="en-US" altLang="zh-CN" dirty="0" err="1" smtClean="0"/>
              <a:t>add.h</a:t>
            </a:r>
            <a:r>
              <a:rPr lang="en-US" altLang="zh-CN" dirty="0" smtClean="0"/>
              <a:t>” in “add.cpp</a:t>
            </a:r>
            <a:r>
              <a:rPr lang="en-US" altLang="zh-CN" dirty="0" smtClean="0"/>
              <a:t>”</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However, for defining class, you need to include the .h file</a:t>
            </a:r>
            <a:endParaRPr lang="zh-CN" altLang="en-US" dirty="0"/>
          </a:p>
        </p:txBody>
      </p:sp>
      <p:sp>
        <p:nvSpPr>
          <p:cNvPr id="5" name="TextBox 4"/>
          <p:cNvSpPr txBox="1"/>
          <p:nvPr/>
        </p:nvSpPr>
        <p:spPr>
          <a:xfrm>
            <a:off x="363681" y="2472392"/>
            <a:ext cx="4240263" cy="1938992"/>
          </a:xfrm>
          <a:prstGeom prst="rect">
            <a:avLst/>
          </a:prstGeom>
          <a:noFill/>
          <a:ln>
            <a:solidFill>
              <a:schemeClr val="tx1"/>
            </a:solidFill>
          </a:ln>
        </p:spPr>
        <p:txBody>
          <a:bodyPr wrap="none" rtlCol="0">
            <a:spAutoFit/>
          </a:bodyPr>
          <a:lstStyle/>
          <a:p>
            <a:r>
              <a:rPr lang="en-US" sz="2400" dirty="0" smtClean="0">
                <a:solidFill>
                  <a:srgbClr val="0000FF"/>
                </a:solidFill>
                <a:latin typeface="Courier New" pitchFamily="49" charset="0"/>
                <a:cs typeface="Courier New" pitchFamily="49" charset="0"/>
              </a:rPr>
              <a:t>// </a:t>
            </a:r>
            <a:r>
              <a:rPr lang="en-US" sz="2400" dirty="0" err="1" smtClean="0">
                <a:solidFill>
                  <a:srgbClr val="0000FF"/>
                </a:solidFill>
                <a:latin typeface="Courier New" pitchFamily="49" charset="0"/>
                <a:cs typeface="Courier New" pitchFamily="49" charset="0"/>
              </a:rPr>
              <a:t>add.h</a:t>
            </a:r>
            <a:r>
              <a:rPr lang="en-US" sz="2400" dirty="0" smtClean="0">
                <a:latin typeface="Courier New" pitchFamily="49" charset="0"/>
                <a:cs typeface="Courier New" pitchFamily="49" charset="0"/>
              </a:rPr>
              <a:t/>
            </a:r>
            <a:br>
              <a:rPr lang="en-US" sz="2400" dirty="0" smtClean="0">
                <a:latin typeface="Courier New" pitchFamily="49" charset="0"/>
                <a:cs typeface="Courier New" pitchFamily="49" charset="0"/>
              </a:rPr>
            </a:br>
            <a:r>
              <a:rPr lang="en-US" sz="2400" dirty="0">
                <a:solidFill>
                  <a:srgbClr val="7030A0"/>
                </a:solidFill>
                <a:latin typeface="Courier New" pitchFamily="49" charset="0"/>
                <a:cs typeface="Courier New" pitchFamily="49" charset="0"/>
              </a:rPr>
              <a:t>#</a:t>
            </a:r>
            <a:r>
              <a:rPr lang="en-US" sz="2400" dirty="0" err="1">
                <a:solidFill>
                  <a:srgbClr val="7030A0"/>
                </a:solidFill>
                <a:latin typeface="Courier New" pitchFamily="49" charset="0"/>
                <a:cs typeface="Courier New" pitchFamily="49" charset="0"/>
              </a:rPr>
              <a:t>ifndef</a:t>
            </a:r>
            <a:r>
              <a:rPr lang="en-US" sz="2400" dirty="0">
                <a:solidFill>
                  <a:srgbClr val="7030A0"/>
                </a:solidFill>
                <a:latin typeface="Courier New" pitchFamily="49" charset="0"/>
                <a:cs typeface="Courier New" pitchFamily="49" charset="0"/>
              </a:rPr>
              <a:t> </a:t>
            </a:r>
            <a:r>
              <a:rPr lang="en-US" sz="2400" dirty="0" smtClean="0">
                <a:solidFill>
                  <a:srgbClr val="7030A0"/>
                </a:solidFill>
                <a:latin typeface="Courier New" pitchFamily="49" charset="0"/>
                <a:cs typeface="Courier New" pitchFamily="49" charset="0"/>
              </a:rPr>
              <a:t>ADD_H</a:t>
            </a:r>
          </a:p>
          <a:p>
            <a:r>
              <a:rPr lang="en-US" sz="2400" dirty="0" smtClean="0">
                <a:solidFill>
                  <a:srgbClr val="7030A0"/>
                </a:solidFill>
                <a:latin typeface="Courier New" pitchFamily="49" charset="0"/>
                <a:cs typeface="Courier New" pitchFamily="49" charset="0"/>
              </a:rPr>
              <a:t>#</a:t>
            </a:r>
            <a:r>
              <a:rPr lang="en-US" sz="2400" dirty="0">
                <a:solidFill>
                  <a:srgbClr val="7030A0"/>
                </a:solidFill>
                <a:latin typeface="Courier New" pitchFamily="49" charset="0"/>
                <a:cs typeface="Courier New" pitchFamily="49" charset="0"/>
              </a:rPr>
              <a:t>define </a:t>
            </a:r>
            <a:r>
              <a:rPr lang="en-US" sz="2400" dirty="0" smtClean="0">
                <a:solidFill>
                  <a:srgbClr val="7030A0"/>
                </a:solidFill>
                <a:latin typeface="Courier New" pitchFamily="49" charset="0"/>
                <a:cs typeface="Courier New" pitchFamily="49" charset="0"/>
              </a:rPr>
              <a:t>ADD_H</a:t>
            </a:r>
          </a:p>
          <a:p>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add(</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a,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b</a:t>
            </a:r>
            <a:r>
              <a:rPr lang="en-US" sz="2400" dirty="0" smtClean="0">
                <a:latin typeface="Courier New" pitchFamily="49" charset="0"/>
                <a:cs typeface="Courier New" pitchFamily="49" charset="0"/>
              </a:rPr>
              <a:t>);</a:t>
            </a:r>
            <a:br>
              <a:rPr lang="en-US" sz="2400" dirty="0" smtClean="0">
                <a:latin typeface="Courier New" pitchFamily="49" charset="0"/>
                <a:cs typeface="Courier New" pitchFamily="49" charset="0"/>
              </a:rPr>
            </a:br>
            <a:r>
              <a:rPr lang="en-US" sz="2400" dirty="0" smtClean="0">
                <a:solidFill>
                  <a:srgbClr val="7030A0"/>
                </a:solidFill>
                <a:latin typeface="Courier New" pitchFamily="49" charset="0"/>
                <a:cs typeface="Courier New" pitchFamily="49" charset="0"/>
              </a:rPr>
              <a:t>#</a:t>
            </a:r>
            <a:r>
              <a:rPr lang="en-US" sz="2400" dirty="0" err="1">
                <a:solidFill>
                  <a:srgbClr val="7030A0"/>
                </a:solidFill>
                <a:latin typeface="Courier New" pitchFamily="49" charset="0"/>
                <a:cs typeface="Courier New" pitchFamily="49" charset="0"/>
              </a:rPr>
              <a:t>endif</a:t>
            </a:r>
            <a:endParaRPr lang="en-US" sz="2400" dirty="0">
              <a:solidFill>
                <a:srgbClr val="7030A0"/>
              </a:solidFill>
              <a:latin typeface="Courier New" pitchFamily="49" charset="0"/>
              <a:cs typeface="Courier New" pitchFamily="49" charset="0"/>
            </a:endParaRPr>
          </a:p>
        </p:txBody>
      </p:sp>
      <p:sp>
        <p:nvSpPr>
          <p:cNvPr id="6" name="TextBox 5"/>
          <p:cNvSpPr txBox="1"/>
          <p:nvPr/>
        </p:nvSpPr>
        <p:spPr>
          <a:xfrm>
            <a:off x="4800600" y="2438400"/>
            <a:ext cx="4055919" cy="1938992"/>
          </a:xfrm>
          <a:prstGeom prst="rect">
            <a:avLst/>
          </a:prstGeom>
          <a:noFill/>
          <a:ln w="38100">
            <a:solidFill>
              <a:srgbClr val="FF0000"/>
            </a:solidFill>
          </a:ln>
        </p:spPr>
        <p:txBody>
          <a:bodyPr wrap="none" rtlCol="0">
            <a:spAutoFit/>
          </a:bodyPr>
          <a:lstStyle/>
          <a:p>
            <a:r>
              <a:rPr lang="en-US" sz="2400" dirty="0" smtClean="0">
                <a:solidFill>
                  <a:srgbClr val="0000FF"/>
                </a:solidFill>
                <a:latin typeface="Courier New" pitchFamily="49" charset="0"/>
                <a:cs typeface="Courier New" pitchFamily="49" charset="0"/>
              </a:rPr>
              <a:t>// add.cpp</a:t>
            </a:r>
            <a:r>
              <a:rPr lang="en-US" sz="2400" dirty="0" smtClean="0">
                <a:latin typeface="Courier New" pitchFamily="49" charset="0"/>
                <a:cs typeface="Courier New" pitchFamily="49" charset="0"/>
              </a:rPr>
              <a:t/>
            </a:r>
            <a:br>
              <a:rPr lang="en-US" sz="2400" dirty="0" smtClean="0">
                <a:latin typeface="Courier New" pitchFamily="49" charset="0"/>
                <a:cs typeface="Courier New" pitchFamily="49" charset="0"/>
              </a:rPr>
            </a:b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add(</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a,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b</a:t>
            </a:r>
            <a:r>
              <a:rPr lang="en-US" sz="2400" dirty="0" smtClean="0">
                <a:latin typeface="Courier New" pitchFamily="49" charset="0"/>
                <a:cs typeface="Courier New" pitchFamily="49" charset="0"/>
              </a:rPr>
              <a:t>)</a:t>
            </a:r>
          </a:p>
          <a:p>
            <a:r>
              <a:rPr lang="en-US" sz="2400" dirty="0" smtClean="0">
                <a:latin typeface="Courier New" pitchFamily="49" charset="0"/>
                <a:cs typeface="Courier New" pitchFamily="49" charset="0"/>
              </a:rPr>
              <a:t>{</a:t>
            </a:r>
          </a:p>
          <a:p>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return </a:t>
            </a:r>
            <a:r>
              <a:rPr lang="en-US" sz="2400" dirty="0" err="1" smtClean="0">
                <a:latin typeface="Courier New" pitchFamily="49" charset="0"/>
                <a:cs typeface="Courier New" pitchFamily="49" charset="0"/>
              </a:rPr>
              <a:t>a+b</a:t>
            </a:r>
            <a:r>
              <a:rPr lang="en-US" sz="2400" dirty="0" smtClean="0">
                <a:latin typeface="Courier New" pitchFamily="49" charset="0"/>
                <a:cs typeface="Courier New" pitchFamily="49" charset="0"/>
              </a:rPr>
              <a:t>; </a:t>
            </a:r>
          </a:p>
          <a:p>
            <a:r>
              <a:rPr lang="en-US" sz="2400" dirty="0" smtClean="0">
                <a:latin typeface="Courier New" pitchFamily="49" charset="0"/>
                <a:cs typeface="Courier New" pitchFamily="49" charset="0"/>
              </a:rPr>
              <a:t>}</a:t>
            </a:r>
          </a:p>
        </p:txBody>
      </p:sp>
    </p:spTree>
    <p:extLst>
      <p:ext uri="{BB962C8B-B14F-4D97-AF65-F5344CB8AC3E}">
        <p14:creationId xmlns:p14="http://schemas.microsoft.com/office/powerpoint/2010/main" val="4002589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Another Way</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14</a:t>
            </a:fld>
            <a:endParaRPr lang="en-US"/>
          </a:p>
        </p:txBody>
      </p:sp>
      <p:sp>
        <p:nvSpPr>
          <p:cNvPr id="4" name="Content Placeholder 3"/>
          <p:cNvSpPr>
            <a:spLocks noGrp="1"/>
          </p:cNvSpPr>
          <p:nvPr>
            <p:ph sz="quarter" idx="1"/>
          </p:nvPr>
        </p:nvSpPr>
        <p:spPr/>
        <p:txBody>
          <a:bodyPr/>
          <a:lstStyle/>
          <a:p>
            <a:r>
              <a:rPr lang="en-US" altLang="zh-CN" dirty="0" smtClean="0"/>
              <a:t>Generate the object codes (.o files) </a:t>
            </a:r>
            <a:r>
              <a:rPr lang="en-US" altLang="zh-CN" b="1" u="sng" dirty="0" smtClean="0"/>
              <a:t>first</a:t>
            </a:r>
          </a:p>
          <a:p>
            <a:r>
              <a:rPr lang="en-US" altLang="zh-CN" dirty="0" smtClean="0"/>
              <a:t>Example: </a:t>
            </a:r>
            <a:r>
              <a:rPr lang="en-US" altLang="zh-CN" dirty="0">
                <a:cs typeface="Courier New" pitchFamily="49" charset="0"/>
              </a:rPr>
              <a:t>g</a:t>
            </a:r>
            <a:r>
              <a:rPr lang="en-US" altLang="zh-CN" dirty="0" smtClean="0">
                <a:cs typeface="Courier New" pitchFamily="49" charset="0"/>
              </a:rPr>
              <a:t>++ -Wall -</a:t>
            </a:r>
            <a:r>
              <a:rPr lang="en-US" altLang="zh-CN" dirty="0">
                <a:cs typeface="Courier New" pitchFamily="49" charset="0"/>
              </a:rPr>
              <a:t>o </a:t>
            </a:r>
            <a:r>
              <a:rPr lang="en-US" altLang="zh-CN" dirty="0" err="1">
                <a:cs typeface="Courier New" pitchFamily="49" charset="0"/>
              </a:rPr>
              <a:t>run_add</a:t>
            </a:r>
            <a:r>
              <a:rPr lang="en-US" altLang="zh-CN" dirty="0">
                <a:cs typeface="Courier New" pitchFamily="49" charset="0"/>
              </a:rPr>
              <a:t>  run_add.cpp </a:t>
            </a:r>
            <a:r>
              <a:rPr lang="en-US" altLang="zh-CN" dirty="0" smtClean="0">
                <a:cs typeface="Courier New" pitchFamily="49" charset="0"/>
              </a:rPr>
              <a:t>add.cpp</a:t>
            </a:r>
          </a:p>
          <a:p>
            <a:pPr lvl="1"/>
            <a:r>
              <a:rPr lang="en-US" altLang="zh-CN" b="1" u="sng" dirty="0" smtClean="0">
                <a:cs typeface="Courier New" pitchFamily="49" charset="0"/>
              </a:rPr>
              <a:t>Equivalent</a:t>
            </a:r>
            <a:r>
              <a:rPr lang="en-US" altLang="zh-CN" dirty="0" smtClean="0">
                <a:cs typeface="Courier New" pitchFamily="49" charset="0"/>
              </a:rPr>
              <a:t> way:</a:t>
            </a:r>
            <a:br>
              <a:rPr lang="en-US" altLang="zh-CN" dirty="0" smtClean="0">
                <a:cs typeface="Courier New" pitchFamily="49" charset="0"/>
              </a:rPr>
            </a:br>
            <a:r>
              <a:rPr lang="en-US" altLang="zh-CN" dirty="0" smtClean="0">
                <a:cs typeface="Courier New" pitchFamily="49" charset="0"/>
              </a:rPr>
              <a:t>g++ -Wall -c run_add.cpp  # will produce </a:t>
            </a:r>
            <a:r>
              <a:rPr lang="en-US" altLang="zh-CN" dirty="0" err="1" smtClean="0">
                <a:cs typeface="Courier New" pitchFamily="49" charset="0"/>
              </a:rPr>
              <a:t>run_add.o</a:t>
            </a:r>
            <a:r>
              <a:rPr lang="en-US" altLang="zh-CN" dirty="0" smtClean="0">
                <a:cs typeface="Courier New" pitchFamily="49" charset="0"/>
              </a:rPr>
              <a:t/>
            </a:r>
            <a:br>
              <a:rPr lang="en-US" altLang="zh-CN" dirty="0" smtClean="0">
                <a:cs typeface="Courier New" pitchFamily="49" charset="0"/>
              </a:rPr>
            </a:br>
            <a:r>
              <a:rPr lang="en-US" altLang="zh-CN" dirty="0" smtClean="0">
                <a:cs typeface="Courier New" pitchFamily="49" charset="0"/>
              </a:rPr>
              <a:t>g++ -Wall -c add.cpp          # will produce </a:t>
            </a:r>
            <a:r>
              <a:rPr lang="en-US" altLang="zh-CN" dirty="0" err="1" smtClean="0">
                <a:cs typeface="Courier New" pitchFamily="49" charset="0"/>
              </a:rPr>
              <a:t>add.o</a:t>
            </a:r>
            <a:r>
              <a:rPr lang="en-US" altLang="zh-CN" dirty="0" smtClean="0">
                <a:cs typeface="Courier New" pitchFamily="49" charset="0"/>
              </a:rPr>
              <a:t/>
            </a:r>
            <a:br>
              <a:rPr lang="en-US" altLang="zh-CN" dirty="0" smtClean="0">
                <a:cs typeface="Courier New" pitchFamily="49" charset="0"/>
              </a:rPr>
            </a:br>
            <a:r>
              <a:rPr lang="en-US" altLang="zh-CN" dirty="0" smtClean="0">
                <a:cs typeface="Courier New" pitchFamily="49" charset="0"/>
              </a:rPr>
              <a:t>g++ -Wall -o </a:t>
            </a:r>
            <a:r>
              <a:rPr lang="en-US" altLang="zh-CN" dirty="0" err="1" smtClean="0">
                <a:cs typeface="Courier New" pitchFamily="49" charset="0"/>
              </a:rPr>
              <a:t>run_add</a:t>
            </a:r>
            <a:r>
              <a:rPr lang="en-US" altLang="zh-CN" dirty="0" smtClean="0">
                <a:cs typeface="Courier New" pitchFamily="49" charset="0"/>
              </a:rPr>
              <a:t> </a:t>
            </a:r>
            <a:r>
              <a:rPr lang="en-US" altLang="zh-CN" dirty="0" err="1" smtClean="0">
                <a:cs typeface="Courier New" pitchFamily="49" charset="0"/>
              </a:rPr>
              <a:t>run_add.o</a:t>
            </a:r>
            <a:r>
              <a:rPr lang="en-US" altLang="zh-CN" dirty="0" smtClean="0">
                <a:cs typeface="Courier New" pitchFamily="49" charset="0"/>
              </a:rPr>
              <a:t> </a:t>
            </a:r>
            <a:r>
              <a:rPr lang="en-US" altLang="zh-CN" dirty="0" err="1" smtClean="0">
                <a:cs typeface="Courier New" pitchFamily="49" charset="0"/>
              </a:rPr>
              <a:t>add.o</a:t>
            </a:r>
            <a:endParaRPr lang="en-US" altLang="zh-CN" dirty="0">
              <a:cs typeface="Courier New" pitchFamily="49" charset="0"/>
            </a:endParaRPr>
          </a:p>
        </p:txBody>
      </p:sp>
    </p:spTree>
    <p:extLst>
      <p:ext uri="{BB962C8B-B14F-4D97-AF65-F5344CB8AC3E}">
        <p14:creationId xmlns:p14="http://schemas.microsoft.com/office/powerpoint/2010/main" val="2788064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What are the advantages/disadvantages of compiling the </a:t>
            </a:r>
            <a:r>
              <a:rPr lang="en-US" sz="3200" dirty="0" err="1" smtClean="0"/>
              <a:t>cpp</a:t>
            </a:r>
            <a:r>
              <a:rPr lang="en-US" sz="3200" dirty="0" smtClean="0"/>
              <a:t> files separately?</a:t>
            </a:r>
            <a:endParaRPr lang="en-US" sz="32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15</a:t>
            </a:fld>
            <a:endParaRPr lang="en-US"/>
          </a:p>
        </p:txBody>
      </p:sp>
      <p:pic>
        <p:nvPicPr>
          <p:cNvPr id="7" name="Content Placeholder 6" descr="icons8-help-48.png"/>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l="4048" t="1" r="-876" b="-1130"/>
          <a:stretch/>
        </p:blipFill>
        <p:spPr>
          <a:xfrm>
            <a:off x="168835" y="152400"/>
            <a:ext cx="821765" cy="776941"/>
          </a:xfrm>
        </p:spPr>
      </p:pic>
      <p:sp>
        <p:nvSpPr>
          <p:cNvPr id="8" name="Content Placeholder 2"/>
          <p:cNvSpPr txBox="1">
            <a:spLocks/>
          </p:cNvSpPr>
          <p:nvPr/>
        </p:nvSpPr>
        <p:spPr>
          <a:xfrm>
            <a:off x="914400" y="1447800"/>
            <a:ext cx="7772400" cy="45720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US" dirty="0" smtClean="0"/>
              <a:t>Select all the correct answers.</a:t>
            </a:r>
          </a:p>
          <a:p>
            <a:pPr marL="274320" lvl="1" indent="-274320">
              <a:spcBef>
                <a:spcPts val="580"/>
              </a:spcBef>
              <a:buClr>
                <a:schemeClr val="accent1"/>
              </a:buClr>
            </a:pPr>
            <a:r>
              <a:rPr lang="en-US" sz="2600" b="1" dirty="0" smtClean="0"/>
              <a:t>A. </a:t>
            </a:r>
            <a:r>
              <a:rPr lang="en-US" sz="2600" dirty="0" smtClean="0"/>
              <a:t>Advantage: </a:t>
            </a:r>
            <a:r>
              <a:rPr lang="en-US" altLang="zh-CN" sz="2600" dirty="0" smtClean="0"/>
              <a:t>Only changed files need to be recompile.</a:t>
            </a:r>
            <a:endParaRPr lang="en-US" sz="2600" dirty="0" smtClean="0"/>
          </a:p>
          <a:p>
            <a:pPr marL="274320" lvl="1" indent="-274320">
              <a:spcBef>
                <a:spcPts val="580"/>
              </a:spcBef>
              <a:buClr>
                <a:schemeClr val="accent1"/>
              </a:buClr>
            </a:pPr>
            <a:r>
              <a:rPr lang="en-US" sz="2600" b="1" dirty="0" smtClean="0"/>
              <a:t>B. </a:t>
            </a:r>
            <a:r>
              <a:rPr lang="en-US" altLang="zh-CN" sz="2600" dirty="0" smtClean="0"/>
              <a:t>Advantage: It facilitates code reuse</a:t>
            </a:r>
            <a:r>
              <a:rPr lang="en-US" sz="2600" dirty="0" smtClean="0"/>
              <a:t>.</a:t>
            </a:r>
            <a:endParaRPr lang="en-US" sz="2600" dirty="0" smtClean="0">
              <a:solidFill>
                <a:srgbClr val="0000FF"/>
              </a:solidFill>
            </a:endParaRPr>
          </a:p>
          <a:p>
            <a:pPr marL="274320" lvl="1" indent="-274320">
              <a:spcBef>
                <a:spcPts val="580"/>
              </a:spcBef>
              <a:buClr>
                <a:schemeClr val="accent1"/>
              </a:buClr>
            </a:pPr>
            <a:r>
              <a:rPr lang="en-US" sz="2600" b="1" dirty="0" smtClean="0"/>
              <a:t>C. </a:t>
            </a:r>
            <a:r>
              <a:rPr lang="en-US" altLang="zh-CN" sz="2600" dirty="0" smtClean="0"/>
              <a:t>Disadvantage: It requires a lot of typing!</a:t>
            </a:r>
            <a:endParaRPr lang="en-US" sz="2600" b="1" dirty="0" smtClean="0"/>
          </a:p>
          <a:p>
            <a:pPr marL="274320" lvl="1" indent="-274320">
              <a:spcBef>
                <a:spcPts val="580"/>
              </a:spcBef>
              <a:buClr>
                <a:schemeClr val="accent1"/>
              </a:buClr>
            </a:pPr>
            <a:r>
              <a:rPr lang="en-US" sz="2600" b="1" dirty="0" smtClean="0"/>
              <a:t>D.</a:t>
            </a:r>
            <a:r>
              <a:rPr lang="en-US" sz="2600" dirty="0" smtClean="0"/>
              <a:t> </a:t>
            </a:r>
            <a:r>
              <a:rPr lang="en-US" altLang="zh-CN" sz="2600" dirty="0" smtClean="0"/>
              <a:t>Disadvantage: It requires us to remember which files have been changed.</a:t>
            </a:r>
            <a:endParaRPr lang="en-US" altLang="zh-CN" sz="2600" dirty="0"/>
          </a:p>
        </p:txBody>
      </p:sp>
      <p:pic>
        <p:nvPicPr>
          <p:cNvPr id="4" name="Picture 2" descr="Preview of your QR Co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4114799"/>
            <a:ext cx="209550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395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400" dirty="0"/>
              <a:t>A Better Way: </a:t>
            </a:r>
            <a:r>
              <a:rPr lang="en-US" altLang="zh-CN" sz="4400" dirty="0" err="1"/>
              <a:t>Makefile</a:t>
            </a:r>
            <a:endParaRPr lang="en-US" sz="2700" dirty="0"/>
          </a:p>
        </p:txBody>
      </p:sp>
      <p:sp>
        <p:nvSpPr>
          <p:cNvPr id="3" name="Content Placeholder 2"/>
          <p:cNvSpPr>
            <a:spLocks noGrp="1"/>
          </p:cNvSpPr>
          <p:nvPr>
            <p:ph sz="quarter" idx="1"/>
          </p:nvPr>
        </p:nvSpPr>
        <p:spPr>
          <a:xfrm>
            <a:off x="914400" y="1447800"/>
            <a:ext cx="7772400" cy="5029200"/>
          </a:xfrm>
        </p:spPr>
        <p:txBody>
          <a:bodyPr>
            <a:normAutofit fontScale="77500" lnSpcReduction="20000"/>
          </a:bodyPr>
          <a:lstStyle/>
          <a:p>
            <a:pPr marL="0" indent="0">
              <a:buNone/>
            </a:pPr>
            <a:r>
              <a:rPr lang="en-US" sz="3100" dirty="0">
                <a:solidFill>
                  <a:srgbClr val="00B050"/>
                </a:solidFill>
              </a:rPr>
              <a:t>all: </a:t>
            </a:r>
            <a:r>
              <a:rPr lang="en-US" sz="3100" dirty="0" err="1" smtClean="0"/>
              <a:t>run_add</a:t>
            </a:r>
            <a:endParaRPr lang="en-US" sz="3100" dirty="0"/>
          </a:p>
          <a:p>
            <a:pPr marL="0" indent="0">
              <a:buNone/>
            </a:pPr>
            <a:endParaRPr lang="en-US" sz="3100" dirty="0"/>
          </a:p>
          <a:p>
            <a:pPr marL="0" indent="0">
              <a:buNone/>
            </a:pPr>
            <a:r>
              <a:rPr lang="en-US" sz="3100" dirty="0" err="1" smtClean="0">
                <a:solidFill>
                  <a:srgbClr val="00B050"/>
                </a:solidFill>
              </a:rPr>
              <a:t>run_add</a:t>
            </a:r>
            <a:r>
              <a:rPr lang="en-US" sz="3100" dirty="0" smtClean="0">
                <a:solidFill>
                  <a:srgbClr val="00B050"/>
                </a:solidFill>
              </a:rPr>
              <a:t>: </a:t>
            </a:r>
            <a:r>
              <a:rPr lang="en-US" sz="3100" dirty="0" err="1" smtClean="0"/>
              <a:t>run_add.o</a:t>
            </a:r>
            <a:r>
              <a:rPr lang="en-US" sz="3100" dirty="0" smtClean="0"/>
              <a:t> </a:t>
            </a:r>
            <a:r>
              <a:rPr lang="en-US" sz="3100" dirty="0" err="1" smtClean="0"/>
              <a:t>add.o</a:t>
            </a:r>
            <a:endParaRPr lang="en-US" sz="3100" dirty="0"/>
          </a:p>
          <a:p>
            <a:pPr marL="0" indent="0">
              <a:buNone/>
            </a:pPr>
            <a:r>
              <a:rPr lang="en-US" sz="3100" dirty="0"/>
              <a:t>	</a:t>
            </a:r>
            <a:r>
              <a:rPr lang="en-US" sz="3100" dirty="0">
                <a:solidFill>
                  <a:srgbClr val="FF00FF"/>
                </a:solidFill>
              </a:rPr>
              <a:t>g++ -o </a:t>
            </a:r>
            <a:r>
              <a:rPr lang="en-US" sz="3100" dirty="0" err="1" smtClean="0">
                <a:solidFill>
                  <a:srgbClr val="FF00FF"/>
                </a:solidFill>
              </a:rPr>
              <a:t>run_add</a:t>
            </a:r>
            <a:r>
              <a:rPr lang="en-US" sz="3100" dirty="0" smtClean="0">
                <a:solidFill>
                  <a:srgbClr val="FF00FF"/>
                </a:solidFill>
              </a:rPr>
              <a:t> </a:t>
            </a:r>
            <a:r>
              <a:rPr lang="en-US" sz="3100" dirty="0" err="1" smtClean="0">
                <a:solidFill>
                  <a:srgbClr val="FF00FF"/>
                </a:solidFill>
              </a:rPr>
              <a:t>run_add.o</a:t>
            </a:r>
            <a:r>
              <a:rPr lang="en-US" sz="3100" dirty="0" smtClean="0">
                <a:solidFill>
                  <a:srgbClr val="FF00FF"/>
                </a:solidFill>
              </a:rPr>
              <a:t> </a:t>
            </a:r>
            <a:r>
              <a:rPr lang="en-US" sz="3100" dirty="0" err="1" smtClean="0">
                <a:solidFill>
                  <a:srgbClr val="FF00FF"/>
                </a:solidFill>
              </a:rPr>
              <a:t>add.o</a:t>
            </a:r>
            <a:endParaRPr lang="en-US" sz="3100" dirty="0">
              <a:solidFill>
                <a:srgbClr val="FF00FF"/>
              </a:solidFill>
            </a:endParaRPr>
          </a:p>
          <a:p>
            <a:pPr marL="0" indent="0">
              <a:buNone/>
            </a:pPr>
            <a:endParaRPr lang="en-US" sz="3100" dirty="0"/>
          </a:p>
          <a:p>
            <a:pPr marL="0" indent="0">
              <a:buNone/>
            </a:pPr>
            <a:r>
              <a:rPr lang="en-US" sz="3100" dirty="0" err="1" smtClean="0">
                <a:solidFill>
                  <a:srgbClr val="00B050"/>
                </a:solidFill>
              </a:rPr>
              <a:t>run_add.o</a:t>
            </a:r>
            <a:r>
              <a:rPr lang="en-US" sz="3100" dirty="0">
                <a:solidFill>
                  <a:srgbClr val="00B050"/>
                </a:solidFill>
              </a:rPr>
              <a:t>: </a:t>
            </a:r>
            <a:r>
              <a:rPr lang="en-US" sz="3100" dirty="0" smtClean="0"/>
              <a:t>run_add.cpp</a:t>
            </a:r>
            <a:endParaRPr lang="en-US" sz="3100" dirty="0"/>
          </a:p>
          <a:p>
            <a:pPr marL="0" indent="0">
              <a:buNone/>
            </a:pPr>
            <a:r>
              <a:rPr lang="en-US" sz="3100" dirty="0"/>
              <a:t>	</a:t>
            </a:r>
            <a:r>
              <a:rPr lang="en-US" sz="3100" dirty="0">
                <a:solidFill>
                  <a:srgbClr val="FF00FF"/>
                </a:solidFill>
              </a:rPr>
              <a:t>g++ -c </a:t>
            </a:r>
            <a:r>
              <a:rPr lang="en-US" sz="3100" dirty="0" smtClean="0">
                <a:solidFill>
                  <a:srgbClr val="FF00FF"/>
                </a:solidFill>
              </a:rPr>
              <a:t>run_add.cpp</a:t>
            </a:r>
            <a:endParaRPr lang="en-US" sz="3100" dirty="0">
              <a:solidFill>
                <a:srgbClr val="FF00FF"/>
              </a:solidFill>
            </a:endParaRPr>
          </a:p>
          <a:p>
            <a:pPr marL="0" indent="0">
              <a:buNone/>
            </a:pPr>
            <a:endParaRPr lang="en-US" sz="3100" dirty="0"/>
          </a:p>
          <a:p>
            <a:pPr marL="0" indent="0">
              <a:buNone/>
            </a:pPr>
            <a:r>
              <a:rPr lang="en-US" sz="3100" dirty="0" err="1" smtClean="0">
                <a:solidFill>
                  <a:srgbClr val="00B050"/>
                </a:solidFill>
              </a:rPr>
              <a:t>add.o</a:t>
            </a:r>
            <a:r>
              <a:rPr lang="en-US" sz="3100" dirty="0">
                <a:solidFill>
                  <a:srgbClr val="00B050"/>
                </a:solidFill>
              </a:rPr>
              <a:t>: </a:t>
            </a:r>
            <a:r>
              <a:rPr lang="en-US" sz="3100" dirty="0" smtClean="0"/>
              <a:t>add.cpp</a:t>
            </a:r>
            <a:endParaRPr lang="en-US" sz="3100" dirty="0"/>
          </a:p>
          <a:p>
            <a:pPr marL="0" indent="0">
              <a:buNone/>
            </a:pPr>
            <a:r>
              <a:rPr lang="en-US" sz="3100" dirty="0"/>
              <a:t>	</a:t>
            </a:r>
            <a:r>
              <a:rPr lang="en-US" sz="3100" dirty="0">
                <a:solidFill>
                  <a:srgbClr val="FF00FF"/>
                </a:solidFill>
              </a:rPr>
              <a:t>g++ -c </a:t>
            </a:r>
            <a:r>
              <a:rPr lang="en-US" sz="3100" dirty="0" smtClean="0">
                <a:solidFill>
                  <a:srgbClr val="FF00FF"/>
                </a:solidFill>
              </a:rPr>
              <a:t>add.cpp</a:t>
            </a:r>
            <a:endParaRPr lang="en-US" sz="3100" dirty="0">
              <a:solidFill>
                <a:srgbClr val="FF00FF"/>
              </a:solidFill>
            </a:endParaRPr>
          </a:p>
          <a:p>
            <a:pPr marL="0" indent="0">
              <a:buNone/>
            </a:pPr>
            <a:endParaRPr lang="en-US" sz="3100" dirty="0"/>
          </a:p>
          <a:p>
            <a:pPr marL="0" indent="0">
              <a:buNone/>
            </a:pPr>
            <a:r>
              <a:rPr lang="en-US" sz="3100" dirty="0">
                <a:solidFill>
                  <a:srgbClr val="00B050"/>
                </a:solidFill>
              </a:rPr>
              <a:t>clean:</a:t>
            </a:r>
          </a:p>
          <a:p>
            <a:pPr marL="0" indent="0">
              <a:buNone/>
            </a:pPr>
            <a:r>
              <a:rPr lang="en-US" sz="3100" dirty="0"/>
              <a:t>	</a:t>
            </a:r>
            <a:r>
              <a:rPr lang="en-US" sz="3100" dirty="0" err="1">
                <a:solidFill>
                  <a:srgbClr val="FF00FF"/>
                </a:solidFill>
              </a:rPr>
              <a:t>rm</a:t>
            </a:r>
            <a:r>
              <a:rPr lang="en-US" sz="3100" dirty="0">
                <a:solidFill>
                  <a:srgbClr val="FF00FF"/>
                </a:solidFill>
              </a:rPr>
              <a:t> </a:t>
            </a:r>
            <a:r>
              <a:rPr lang="en-US" sz="3100" dirty="0" smtClean="0">
                <a:solidFill>
                  <a:srgbClr val="FF00FF"/>
                </a:solidFill>
              </a:rPr>
              <a:t>-f  </a:t>
            </a:r>
            <a:r>
              <a:rPr lang="en-US" sz="3100" dirty="0" err="1" smtClean="0">
                <a:solidFill>
                  <a:srgbClr val="FF00FF"/>
                </a:solidFill>
              </a:rPr>
              <a:t>run_add</a:t>
            </a:r>
            <a:r>
              <a:rPr lang="en-US" sz="3100" dirty="0" smtClean="0">
                <a:solidFill>
                  <a:srgbClr val="FF00FF"/>
                </a:solidFill>
              </a:rPr>
              <a:t>   *.</a:t>
            </a:r>
            <a:r>
              <a:rPr lang="en-US" sz="3100" dirty="0">
                <a:solidFill>
                  <a:srgbClr val="FF00FF"/>
                </a:solidFill>
              </a:rPr>
              <a:t>o</a:t>
            </a:r>
          </a:p>
          <a:p>
            <a:endParaRPr lang="en-US" dirty="0"/>
          </a:p>
        </p:txBody>
      </p:sp>
      <p:sp>
        <p:nvSpPr>
          <p:cNvPr id="4" name="Rectangle 3"/>
          <p:cNvSpPr/>
          <p:nvPr/>
        </p:nvSpPr>
        <p:spPr>
          <a:xfrm>
            <a:off x="914400" y="2133600"/>
            <a:ext cx="6629400" cy="99060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575398" y="3723073"/>
            <a:ext cx="2743200" cy="99060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00FF"/>
                </a:solidFill>
              </a:rPr>
              <a:t>Target: Dependency</a:t>
            </a:r>
          </a:p>
          <a:p>
            <a:pPr algn="ctr"/>
            <a:r>
              <a:rPr lang="en-US" sz="2400" dirty="0" smtClean="0">
                <a:solidFill>
                  <a:srgbClr val="0000FF"/>
                </a:solidFill>
              </a:rPr>
              <a:t>&lt;Tab&gt; Command</a:t>
            </a:r>
          </a:p>
        </p:txBody>
      </p:sp>
      <p:sp>
        <p:nvSpPr>
          <p:cNvPr id="6" name="Right Arrow 5"/>
          <p:cNvSpPr/>
          <p:nvPr/>
        </p:nvSpPr>
        <p:spPr>
          <a:xfrm rot="16200000">
            <a:off x="6156410" y="4663990"/>
            <a:ext cx="609600" cy="273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578459" y="5105400"/>
            <a:ext cx="2506135" cy="461665"/>
          </a:xfrm>
          <a:prstGeom prst="rect">
            <a:avLst/>
          </a:prstGeom>
          <a:noFill/>
        </p:spPr>
        <p:txBody>
          <a:bodyPr wrap="none" rtlCol="0">
            <a:spAutoFit/>
          </a:bodyPr>
          <a:lstStyle/>
          <a:p>
            <a:r>
              <a:rPr lang="en-US" sz="2400" dirty="0" smtClean="0">
                <a:solidFill>
                  <a:srgbClr val="FF0000"/>
                </a:solidFill>
              </a:rPr>
              <a:t>Don’t forget the Tab!</a:t>
            </a:r>
            <a:endParaRPr lang="en-US" sz="2400" dirty="0">
              <a:solidFill>
                <a:srgbClr val="FF0000"/>
              </a:solidFill>
            </a:endParaRPr>
          </a:p>
        </p:txBody>
      </p:sp>
      <p:sp>
        <p:nvSpPr>
          <p:cNvPr id="8" name="TextBox 7"/>
          <p:cNvSpPr txBox="1"/>
          <p:nvPr/>
        </p:nvSpPr>
        <p:spPr>
          <a:xfrm>
            <a:off x="6400800" y="3249571"/>
            <a:ext cx="958917" cy="461665"/>
          </a:xfrm>
          <a:prstGeom prst="rect">
            <a:avLst/>
          </a:prstGeom>
          <a:noFill/>
        </p:spPr>
        <p:txBody>
          <a:bodyPr wrap="none" rtlCol="0">
            <a:spAutoFit/>
          </a:bodyPr>
          <a:lstStyle/>
          <a:p>
            <a:r>
              <a:rPr lang="en-US" sz="2400" dirty="0" smtClean="0">
                <a:solidFill>
                  <a:srgbClr val="FF0000"/>
                </a:solidFill>
              </a:rPr>
              <a:t>A Rule</a:t>
            </a:r>
            <a:endParaRPr lang="en-US" sz="2400" dirty="0">
              <a:solidFill>
                <a:srgbClr val="FF0000"/>
              </a:solidFill>
            </a:endParaRPr>
          </a:p>
        </p:txBody>
      </p:sp>
      <p:sp>
        <p:nvSpPr>
          <p:cNvPr id="9" name="Slide Number Placeholder 8"/>
          <p:cNvSpPr>
            <a:spLocks noGrp="1"/>
          </p:cNvSpPr>
          <p:nvPr>
            <p:ph type="sldNum" sz="quarter" idx="12"/>
          </p:nvPr>
        </p:nvSpPr>
        <p:spPr/>
        <p:txBody>
          <a:bodyPr/>
          <a:lstStyle/>
          <a:p>
            <a:fld id="{6E2E4A66-FC3E-4C0B-B5A2-3AC9BF2C6C04}" type="slidenum">
              <a:rPr lang="en-US" smtClean="0"/>
              <a:pPr/>
              <a:t>16</a:t>
            </a:fld>
            <a:endParaRPr lang="en-US"/>
          </a:p>
        </p:txBody>
      </p:sp>
      <p:sp>
        <p:nvSpPr>
          <p:cNvPr id="10" name="TextBox 9"/>
          <p:cNvSpPr txBox="1"/>
          <p:nvPr/>
        </p:nvSpPr>
        <p:spPr>
          <a:xfrm>
            <a:off x="4922414" y="1564699"/>
            <a:ext cx="3915687" cy="83099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342900" indent="-342900">
              <a:buFont typeface="Arial" panose="020B0604020202020204" pitchFamily="34" charset="0"/>
              <a:buChar char="•"/>
            </a:pPr>
            <a:r>
              <a:rPr lang="en-US" altLang="zh-CN" sz="2400" dirty="0" smtClean="0"/>
              <a:t>The file name is “</a:t>
            </a:r>
            <a:r>
              <a:rPr lang="en-US" altLang="zh-CN" sz="2400" dirty="0" err="1" smtClean="0">
                <a:solidFill>
                  <a:srgbClr val="C00000"/>
                </a:solidFill>
              </a:rPr>
              <a:t>Makefile</a:t>
            </a:r>
            <a:r>
              <a:rPr lang="en-US" altLang="zh-CN" sz="2400" dirty="0" smtClean="0"/>
              <a:t>”</a:t>
            </a:r>
          </a:p>
          <a:p>
            <a:pPr marL="342900" indent="-342900">
              <a:buFont typeface="Arial" panose="020B0604020202020204" pitchFamily="34" charset="0"/>
              <a:buChar char="•"/>
            </a:pPr>
            <a:r>
              <a:rPr lang="en-US" altLang="zh-CN" sz="2400" dirty="0" smtClean="0"/>
              <a:t>Type “</a:t>
            </a:r>
            <a:r>
              <a:rPr lang="en-US" altLang="zh-CN" sz="2400" dirty="0" smtClean="0">
                <a:solidFill>
                  <a:srgbClr val="C00000"/>
                </a:solidFill>
              </a:rPr>
              <a:t>make</a:t>
            </a:r>
            <a:r>
              <a:rPr lang="en-US" altLang="zh-CN" sz="2400" dirty="0" smtClean="0"/>
              <a:t>” on command-line</a:t>
            </a:r>
            <a:endParaRPr lang="zh-CN" altLang="en-US" sz="2400" dirty="0"/>
          </a:p>
        </p:txBody>
      </p:sp>
      <p:sp>
        <p:nvSpPr>
          <p:cNvPr id="11" name="TextBox 10"/>
          <p:cNvSpPr txBox="1"/>
          <p:nvPr/>
        </p:nvSpPr>
        <p:spPr>
          <a:xfrm>
            <a:off x="5318084" y="5638800"/>
            <a:ext cx="3444916"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sz="2400" dirty="0" smtClean="0"/>
              <a:t>Dependency: </a:t>
            </a:r>
            <a:r>
              <a:rPr lang="en-US" altLang="zh-CN" sz="2400" dirty="0"/>
              <a:t>A list of files that the target depends </a:t>
            </a:r>
            <a:r>
              <a:rPr lang="en-US" altLang="zh-CN" sz="2400" dirty="0" smtClean="0"/>
              <a:t>on</a:t>
            </a:r>
            <a:endParaRPr lang="en-US" altLang="zh-CN" sz="2400" dirty="0"/>
          </a:p>
        </p:txBody>
      </p:sp>
    </p:spTree>
    <p:extLst>
      <p:ext uri="{BB962C8B-B14F-4D97-AF65-F5344CB8AC3E}">
        <p14:creationId xmlns:p14="http://schemas.microsoft.com/office/powerpoint/2010/main" val="267476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400" dirty="0"/>
              <a:t>A Better Way: </a:t>
            </a:r>
            <a:r>
              <a:rPr lang="en-US" altLang="zh-CN" sz="4400" dirty="0" err="1"/>
              <a:t>Makefile</a:t>
            </a:r>
            <a:endParaRPr lang="en-US" sz="2700" dirty="0"/>
          </a:p>
        </p:txBody>
      </p:sp>
      <p:sp>
        <p:nvSpPr>
          <p:cNvPr id="3" name="Content Placeholder 2"/>
          <p:cNvSpPr>
            <a:spLocks noGrp="1"/>
          </p:cNvSpPr>
          <p:nvPr>
            <p:ph sz="quarter" idx="1"/>
          </p:nvPr>
        </p:nvSpPr>
        <p:spPr>
          <a:xfrm>
            <a:off x="914400" y="1447800"/>
            <a:ext cx="7772400" cy="5029200"/>
          </a:xfrm>
        </p:spPr>
        <p:txBody>
          <a:bodyPr>
            <a:normAutofit fontScale="77500" lnSpcReduction="20000"/>
          </a:bodyPr>
          <a:lstStyle/>
          <a:p>
            <a:pPr marL="0" indent="0">
              <a:buNone/>
            </a:pPr>
            <a:r>
              <a:rPr lang="en-US" sz="3100" dirty="0">
                <a:solidFill>
                  <a:srgbClr val="00B050"/>
                </a:solidFill>
              </a:rPr>
              <a:t>all: </a:t>
            </a:r>
            <a:r>
              <a:rPr lang="en-US" sz="3100" dirty="0" err="1" smtClean="0"/>
              <a:t>run_add</a:t>
            </a:r>
            <a:endParaRPr lang="en-US" sz="3100" dirty="0"/>
          </a:p>
          <a:p>
            <a:pPr marL="0" indent="0">
              <a:buNone/>
            </a:pPr>
            <a:endParaRPr lang="en-US" sz="3100" dirty="0"/>
          </a:p>
          <a:p>
            <a:pPr marL="0" indent="0">
              <a:buNone/>
            </a:pPr>
            <a:r>
              <a:rPr lang="en-US" sz="3100" dirty="0" err="1" smtClean="0">
                <a:solidFill>
                  <a:srgbClr val="00B050"/>
                </a:solidFill>
              </a:rPr>
              <a:t>run_add</a:t>
            </a:r>
            <a:r>
              <a:rPr lang="en-US" sz="3100" dirty="0" smtClean="0">
                <a:solidFill>
                  <a:srgbClr val="00B050"/>
                </a:solidFill>
              </a:rPr>
              <a:t>: </a:t>
            </a:r>
            <a:r>
              <a:rPr lang="en-US" sz="3100" dirty="0" err="1" smtClean="0"/>
              <a:t>run_add.o</a:t>
            </a:r>
            <a:r>
              <a:rPr lang="en-US" sz="3100" dirty="0" smtClean="0"/>
              <a:t> </a:t>
            </a:r>
            <a:r>
              <a:rPr lang="en-US" sz="3100" dirty="0" err="1" smtClean="0"/>
              <a:t>add.o</a:t>
            </a:r>
            <a:endParaRPr lang="en-US" sz="3100" dirty="0"/>
          </a:p>
          <a:p>
            <a:pPr marL="0" indent="0">
              <a:buNone/>
            </a:pPr>
            <a:r>
              <a:rPr lang="en-US" sz="3100" dirty="0"/>
              <a:t>	</a:t>
            </a:r>
            <a:r>
              <a:rPr lang="en-US" sz="3100" dirty="0">
                <a:solidFill>
                  <a:srgbClr val="FF00FF"/>
                </a:solidFill>
              </a:rPr>
              <a:t>g++ -o </a:t>
            </a:r>
            <a:r>
              <a:rPr lang="en-US" sz="3100" dirty="0" err="1" smtClean="0">
                <a:solidFill>
                  <a:srgbClr val="FF00FF"/>
                </a:solidFill>
              </a:rPr>
              <a:t>run_add</a:t>
            </a:r>
            <a:r>
              <a:rPr lang="en-US" sz="3100" dirty="0" smtClean="0">
                <a:solidFill>
                  <a:srgbClr val="FF00FF"/>
                </a:solidFill>
              </a:rPr>
              <a:t> </a:t>
            </a:r>
            <a:r>
              <a:rPr lang="en-US" sz="3100" dirty="0" err="1" smtClean="0">
                <a:solidFill>
                  <a:srgbClr val="FF00FF"/>
                </a:solidFill>
              </a:rPr>
              <a:t>run_add.o</a:t>
            </a:r>
            <a:r>
              <a:rPr lang="en-US" sz="3100" dirty="0" smtClean="0">
                <a:solidFill>
                  <a:srgbClr val="FF00FF"/>
                </a:solidFill>
              </a:rPr>
              <a:t> </a:t>
            </a:r>
            <a:r>
              <a:rPr lang="en-US" sz="3100" dirty="0" err="1" smtClean="0">
                <a:solidFill>
                  <a:srgbClr val="FF00FF"/>
                </a:solidFill>
              </a:rPr>
              <a:t>add.o</a:t>
            </a:r>
            <a:endParaRPr lang="en-US" sz="3100" dirty="0">
              <a:solidFill>
                <a:srgbClr val="FF00FF"/>
              </a:solidFill>
            </a:endParaRPr>
          </a:p>
          <a:p>
            <a:pPr marL="0" indent="0">
              <a:buNone/>
            </a:pPr>
            <a:endParaRPr lang="en-US" sz="3100" dirty="0"/>
          </a:p>
          <a:p>
            <a:pPr marL="0" indent="0">
              <a:buNone/>
            </a:pPr>
            <a:r>
              <a:rPr lang="en-US" sz="3100" dirty="0" err="1" smtClean="0">
                <a:solidFill>
                  <a:srgbClr val="00B050"/>
                </a:solidFill>
              </a:rPr>
              <a:t>run_add.o</a:t>
            </a:r>
            <a:r>
              <a:rPr lang="en-US" sz="3100" dirty="0">
                <a:solidFill>
                  <a:srgbClr val="00B050"/>
                </a:solidFill>
              </a:rPr>
              <a:t>: </a:t>
            </a:r>
            <a:r>
              <a:rPr lang="en-US" sz="3100" dirty="0" smtClean="0"/>
              <a:t>run_add.cpp</a:t>
            </a:r>
            <a:endParaRPr lang="en-US" sz="3100" dirty="0"/>
          </a:p>
          <a:p>
            <a:pPr marL="0" indent="0">
              <a:buNone/>
            </a:pPr>
            <a:r>
              <a:rPr lang="en-US" sz="3100" dirty="0"/>
              <a:t>	</a:t>
            </a:r>
            <a:r>
              <a:rPr lang="en-US" sz="3100" dirty="0">
                <a:solidFill>
                  <a:srgbClr val="FF00FF"/>
                </a:solidFill>
              </a:rPr>
              <a:t>g++ -c </a:t>
            </a:r>
            <a:r>
              <a:rPr lang="en-US" sz="3100" dirty="0" smtClean="0">
                <a:solidFill>
                  <a:srgbClr val="FF00FF"/>
                </a:solidFill>
              </a:rPr>
              <a:t>run_add.cpp</a:t>
            </a:r>
            <a:endParaRPr lang="en-US" sz="3100" dirty="0">
              <a:solidFill>
                <a:srgbClr val="FF00FF"/>
              </a:solidFill>
            </a:endParaRPr>
          </a:p>
          <a:p>
            <a:pPr marL="0" indent="0">
              <a:buNone/>
            </a:pPr>
            <a:endParaRPr lang="en-US" sz="3100" dirty="0"/>
          </a:p>
          <a:p>
            <a:pPr marL="0" indent="0">
              <a:buNone/>
            </a:pPr>
            <a:r>
              <a:rPr lang="en-US" sz="3100" dirty="0" err="1" smtClean="0">
                <a:solidFill>
                  <a:srgbClr val="00B050"/>
                </a:solidFill>
              </a:rPr>
              <a:t>add.o</a:t>
            </a:r>
            <a:r>
              <a:rPr lang="en-US" sz="3100" dirty="0">
                <a:solidFill>
                  <a:srgbClr val="00B050"/>
                </a:solidFill>
              </a:rPr>
              <a:t>: </a:t>
            </a:r>
            <a:r>
              <a:rPr lang="en-US" sz="3100" dirty="0" smtClean="0"/>
              <a:t>add.cpp</a:t>
            </a:r>
            <a:endParaRPr lang="en-US" sz="3100" dirty="0"/>
          </a:p>
          <a:p>
            <a:pPr marL="0" indent="0">
              <a:buNone/>
            </a:pPr>
            <a:r>
              <a:rPr lang="en-US" sz="3100" dirty="0"/>
              <a:t>	</a:t>
            </a:r>
            <a:r>
              <a:rPr lang="en-US" sz="3100" dirty="0">
                <a:solidFill>
                  <a:srgbClr val="FF00FF"/>
                </a:solidFill>
              </a:rPr>
              <a:t>g++ -c </a:t>
            </a:r>
            <a:r>
              <a:rPr lang="en-US" sz="3100" dirty="0" smtClean="0">
                <a:solidFill>
                  <a:srgbClr val="FF00FF"/>
                </a:solidFill>
              </a:rPr>
              <a:t>add.cpp</a:t>
            </a:r>
            <a:endParaRPr lang="en-US" sz="3100" dirty="0">
              <a:solidFill>
                <a:srgbClr val="FF00FF"/>
              </a:solidFill>
            </a:endParaRPr>
          </a:p>
          <a:p>
            <a:pPr marL="0" indent="0">
              <a:buNone/>
            </a:pPr>
            <a:endParaRPr lang="en-US" sz="3100" dirty="0"/>
          </a:p>
          <a:p>
            <a:pPr marL="0" indent="0">
              <a:buNone/>
            </a:pPr>
            <a:r>
              <a:rPr lang="en-US" sz="3100" dirty="0">
                <a:solidFill>
                  <a:srgbClr val="00B050"/>
                </a:solidFill>
              </a:rPr>
              <a:t>clean:</a:t>
            </a:r>
          </a:p>
          <a:p>
            <a:pPr marL="0" indent="0">
              <a:buNone/>
            </a:pPr>
            <a:r>
              <a:rPr lang="en-US" sz="3100" dirty="0"/>
              <a:t>	</a:t>
            </a:r>
            <a:r>
              <a:rPr lang="en-US" sz="3100" dirty="0" err="1">
                <a:solidFill>
                  <a:srgbClr val="FF00FF"/>
                </a:solidFill>
              </a:rPr>
              <a:t>rm</a:t>
            </a:r>
            <a:r>
              <a:rPr lang="en-US" sz="3100" dirty="0">
                <a:solidFill>
                  <a:srgbClr val="FF00FF"/>
                </a:solidFill>
              </a:rPr>
              <a:t> </a:t>
            </a:r>
            <a:r>
              <a:rPr lang="en-US" sz="3100" dirty="0" smtClean="0">
                <a:solidFill>
                  <a:srgbClr val="FF00FF"/>
                </a:solidFill>
              </a:rPr>
              <a:t>-f  </a:t>
            </a:r>
            <a:r>
              <a:rPr lang="en-US" sz="3100" dirty="0" err="1" smtClean="0">
                <a:solidFill>
                  <a:srgbClr val="FF00FF"/>
                </a:solidFill>
              </a:rPr>
              <a:t>run_add</a:t>
            </a:r>
            <a:r>
              <a:rPr lang="en-US" sz="3100" dirty="0" smtClean="0">
                <a:solidFill>
                  <a:srgbClr val="FF00FF"/>
                </a:solidFill>
              </a:rPr>
              <a:t>   </a:t>
            </a:r>
            <a:r>
              <a:rPr lang="en-US" sz="3100" dirty="0">
                <a:solidFill>
                  <a:srgbClr val="FF00FF"/>
                </a:solidFill>
              </a:rPr>
              <a:t>*.o</a:t>
            </a:r>
          </a:p>
          <a:p>
            <a:endParaRPr lang="en-US" dirty="0"/>
          </a:p>
        </p:txBody>
      </p:sp>
      <p:sp>
        <p:nvSpPr>
          <p:cNvPr id="5" name="Rectangle 4"/>
          <p:cNvSpPr/>
          <p:nvPr/>
        </p:nvSpPr>
        <p:spPr>
          <a:xfrm>
            <a:off x="5575398" y="3723073"/>
            <a:ext cx="2743200" cy="99060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00FF"/>
                </a:solidFill>
              </a:rPr>
              <a:t>Target: Dependency</a:t>
            </a:r>
          </a:p>
          <a:p>
            <a:pPr algn="ctr"/>
            <a:r>
              <a:rPr lang="en-US" sz="2400" dirty="0" smtClean="0">
                <a:solidFill>
                  <a:srgbClr val="0000FF"/>
                </a:solidFill>
              </a:rPr>
              <a:t>&lt;Tab&gt; Command</a:t>
            </a:r>
          </a:p>
        </p:txBody>
      </p:sp>
      <p:sp>
        <p:nvSpPr>
          <p:cNvPr id="8" name="TextBox 7"/>
          <p:cNvSpPr txBox="1"/>
          <p:nvPr/>
        </p:nvSpPr>
        <p:spPr>
          <a:xfrm>
            <a:off x="6400800" y="3249571"/>
            <a:ext cx="958917" cy="461665"/>
          </a:xfrm>
          <a:prstGeom prst="rect">
            <a:avLst/>
          </a:prstGeom>
          <a:noFill/>
        </p:spPr>
        <p:txBody>
          <a:bodyPr wrap="none" rtlCol="0">
            <a:spAutoFit/>
          </a:bodyPr>
          <a:lstStyle/>
          <a:p>
            <a:r>
              <a:rPr lang="en-US" sz="2400" dirty="0" smtClean="0">
                <a:solidFill>
                  <a:srgbClr val="FF0000"/>
                </a:solidFill>
              </a:rPr>
              <a:t>A Rule</a:t>
            </a:r>
            <a:endParaRPr lang="en-US" sz="2400" dirty="0">
              <a:solidFill>
                <a:srgbClr val="FF0000"/>
              </a:solidFill>
            </a:endParaRPr>
          </a:p>
        </p:txBody>
      </p:sp>
      <p:sp>
        <p:nvSpPr>
          <p:cNvPr id="9" name="Slide Number Placeholder 8"/>
          <p:cNvSpPr>
            <a:spLocks noGrp="1"/>
          </p:cNvSpPr>
          <p:nvPr>
            <p:ph type="sldNum" sz="quarter" idx="12"/>
          </p:nvPr>
        </p:nvSpPr>
        <p:spPr/>
        <p:txBody>
          <a:bodyPr/>
          <a:lstStyle/>
          <a:p>
            <a:fld id="{6E2E4A66-FC3E-4C0B-B5A2-3AC9BF2C6C04}" type="slidenum">
              <a:rPr lang="en-US" smtClean="0"/>
              <a:pPr/>
              <a:t>17</a:t>
            </a:fld>
            <a:endParaRPr lang="en-US"/>
          </a:p>
        </p:txBody>
      </p:sp>
      <p:sp>
        <p:nvSpPr>
          <p:cNvPr id="12" name="Rectangle 11"/>
          <p:cNvSpPr/>
          <p:nvPr/>
        </p:nvSpPr>
        <p:spPr>
          <a:xfrm>
            <a:off x="914400" y="1417638"/>
            <a:ext cx="2057400" cy="54210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724400" y="1351330"/>
            <a:ext cx="4129464" cy="156966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altLang="zh-CN" sz="2400" dirty="0" smtClean="0"/>
              <a:t>There is a target called “all”</a:t>
            </a:r>
          </a:p>
          <a:p>
            <a:pPr marL="342900" indent="-342900">
              <a:buFont typeface="Arial" panose="020B0604020202020204" pitchFamily="34" charset="0"/>
              <a:buChar char="•"/>
            </a:pPr>
            <a:r>
              <a:rPr lang="en-US" altLang="zh-CN" sz="2400" dirty="0" smtClean="0"/>
              <a:t>It is the </a:t>
            </a:r>
            <a:r>
              <a:rPr lang="en-US" altLang="zh-CN" sz="2400" b="1" dirty="0" smtClean="0">
                <a:solidFill>
                  <a:srgbClr val="C00000"/>
                </a:solidFill>
              </a:rPr>
              <a:t>default</a:t>
            </a:r>
            <a:r>
              <a:rPr lang="en-US" altLang="zh-CN" sz="2400" dirty="0" smtClean="0"/>
              <a:t> target</a:t>
            </a:r>
          </a:p>
          <a:p>
            <a:pPr marL="342900" indent="-342900">
              <a:buFont typeface="Arial" panose="020B0604020202020204" pitchFamily="34" charset="0"/>
              <a:buChar char="•"/>
            </a:pPr>
            <a:r>
              <a:rPr lang="en-US" altLang="zh-CN" sz="2400" dirty="0" smtClean="0"/>
              <a:t>Its dependency is program name</a:t>
            </a:r>
          </a:p>
          <a:p>
            <a:pPr marL="342900" indent="-342900">
              <a:buFont typeface="Arial" panose="020B0604020202020204" pitchFamily="34" charset="0"/>
              <a:buChar char="•"/>
            </a:pPr>
            <a:r>
              <a:rPr lang="en-US" altLang="zh-CN" sz="2400" dirty="0" smtClean="0"/>
              <a:t>It has no command</a:t>
            </a:r>
            <a:endParaRPr lang="zh-CN" altLang="en-US" sz="2400" dirty="0"/>
          </a:p>
        </p:txBody>
      </p:sp>
      <p:sp>
        <p:nvSpPr>
          <p:cNvPr id="14" name="Rectangle 13"/>
          <p:cNvSpPr/>
          <p:nvPr/>
        </p:nvSpPr>
        <p:spPr>
          <a:xfrm>
            <a:off x="929640" y="5487779"/>
            <a:ext cx="3261360" cy="91302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267200" y="5105400"/>
            <a:ext cx="4738413" cy="156966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altLang="zh-CN" sz="2400" dirty="0" smtClean="0"/>
              <a:t>Usually, there is a target called “clean”</a:t>
            </a:r>
          </a:p>
          <a:p>
            <a:pPr marL="342900" indent="-342900">
              <a:buFont typeface="Arial" panose="020B0604020202020204" pitchFamily="34" charset="0"/>
              <a:buChar char="•"/>
            </a:pPr>
            <a:r>
              <a:rPr lang="en-US" altLang="zh-CN" sz="2400" dirty="0" smtClean="0"/>
              <a:t>A </a:t>
            </a:r>
            <a:r>
              <a:rPr lang="en-US" altLang="zh-CN" sz="2400" b="1" dirty="0" smtClean="0">
                <a:solidFill>
                  <a:srgbClr val="C00000"/>
                </a:solidFill>
              </a:rPr>
              <a:t>dummy target</a:t>
            </a:r>
            <a:r>
              <a:rPr lang="en-US" altLang="zh-CN" sz="2400" dirty="0" smtClean="0"/>
              <a:t>. Type “make clean”</a:t>
            </a:r>
          </a:p>
          <a:p>
            <a:pPr marL="342900" indent="-342900">
              <a:buFont typeface="Arial" panose="020B0604020202020204" pitchFamily="34" charset="0"/>
              <a:buChar char="•"/>
            </a:pPr>
            <a:r>
              <a:rPr lang="en-US" altLang="zh-CN" sz="2400" dirty="0" smtClean="0"/>
              <a:t>It has no dependency!</a:t>
            </a:r>
          </a:p>
          <a:p>
            <a:pPr marL="342900" indent="-342900">
              <a:buFont typeface="Arial" panose="020B0604020202020204" pitchFamily="34" charset="0"/>
              <a:buChar char="•"/>
            </a:pPr>
            <a:r>
              <a:rPr lang="en-US" altLang="zh-CN" sz="2400" u="sng" dirty="0" smtClean="0"/>
              <a:t>Question</a:t>
            </a:r>
            <a:r>
              <a:rPr lang="en-US" altLang="zh-CN" sz="2400" dirty="0" smtClean="0"/>
              <a:t>: what does “clean” do?</a:t>
            </a:r>
          </a:p>
        </p:txBody>
      </p:sp>
    </p:spTree>
    <p:extLst>
      <p:ext uri="{BB962C8B-B14F-4D97-AF65-F5344CB8AC3E}">
        <p14:creationId xmlns:p14="http://schemas.microsoft.com/office/powerpoint/2010/main" val="252744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400" dirty="0"/>
              <a:t>A Better Way: </a:t>
            </a:r>
            <a:r>
              <a:rPr lang="en-US" altLang="zh-CN" sz="4400" dirty="0" err="1"/>
              <a:t>Makefile</a:t>
            </a:r>
            <a:endParaRPr lang="en-US" sz="2700" dirty="0"/>
          </a:p>
        </p:txBody>
      </p:sp>
      <p:sp>
        <p:nvSpPr>
          <p:cNvPr id="3" name="Content Placeholder 2"/>
          <p:cNvSpPr>
            <a:spLocks noGrp="1"/>
          </p:cNvSpPr>
          <p:nvPr>
            <p:ph sz="quarter" idx="1"/>
          </p:nvPr>
        </p:nvSpPr>
        <p:spPr>
          <a:xfrm>
            <a:off x="381000" y="1447800"/>
            <a:ext cx="7772400" cy="5029200"/>
          </a:xfrm>
        </p:spPr>
        <p:txBody>
          <a:bodyPr>
            <a:normAutofit fontScale="77500" lnSpcReduction="20000"/>
          </a:bodyPr>
          <a:lstStyle/>
          <a:p>
            <a:pPr marL="0" indent="0">
              <a:buNone/>
            </a:pPr>
            <a:r>
              <a:rPr lang="en-US" sz="3100" dirty="0">
                <a:solidFill>
                  <a:srgbClr val="00B050"/>
                </a:solidFill>
              </a:rPr>
              <a:t>all: </a:t>
            </a:r>
            <a:r>
              <a:rPr lang="en-US" sz="3100" dirty="0" err="1" smtClean="0"/>
              <a:t>run_add</a:t>
            </a:r>
            <a:endParaRPr lang="en-US" sz="3100" dirty="0"/>
          </a:p>
          <a:p>
            <a:pPr marL="0" indent="0">
              <a:buNone/>
            </a:pPr>
            <a:endParaRPr lang="en-US" sz="3100" dirty="0"/>
          </a:p>
          <a:p>
            <a:pPr marL="0" indent="0">
              <a:buNone/>
            </a:pPr>
            <a:r>
              <a:rPr lang="en-US" sz="3100" dirty="0" err="1" smtClean="0">
                <a:solidFill>
                  <a:srgbClr val="00B050"/>
                </a:solidFill>
              </a:rPr>
              <a:t>run_add</a:t>
            </a:r>
            <a:r>
              <a:rPr lang="en-US" sz="3100" dirty="0" smtClean="0">
                <a:solidFill>
                  <a:srgbClr val="00B050"/>
                </a:solidFill>
              </a:rPr>
              <a:t>: </a:t>
            </a:r>
            <a:r>
              <a:rPr lang="en-US" sz="3100" dirty="0" err="1" smtClean="0"/>
              <a:t>run_add.o</a:t>
            </a:r>
            <a:r>
              <a:rPr lang="en-US" sz="3100" dirty="0" smtClean="0"/>
              <a:t> </a:t>
            </a:r>
            <a:r>
              <a:rPr lang="en-US" sz="3100" dirty="0" err="1" smtClean="0"/>
              <a:t>add.o</a:t>
            </a:r>
            <a:endParaRPr lang="en-US" sz="3100" dirty="0"/>
          </a:p>
          <a:p>
            <a:pPr marL="0" indent="0">
              <a:buNone/>
            </a:pPr>
            <a:r>
              <a:rPr lang="en-US" sz="3100" dirty="0"/>
              <a:t>	</a:t>
            </a:r>
            <a:r>
              <a:rPr lang="en-US" sz="3100" dirty="0">
                <a:solidFill>
                  <a:srgbClr val="FF00FF"/>
                </a:solidFill>
              </a:rPr>
              <a:t>g++ -o </a:t>
            </a:r>
            <a:r>
              <a:rPr lang="en-US" sz="3100" dirty="0" err="1" smtClean="0">
                <a:solidFill>
                  <a:srgbClr val="FF00FF"/>
                </a:solidFill>
              </a:rPr>
              <a:t>run_add</a:t>
            </a:r>
            <a:r>
              <a:rPr lang="en-US" sz="3100" dirty="0" smtClean="0">
                <a:solidFill>
                  <a:srgbClr val="FF00FF"/>
                </a:solidFill>
              </a:rPr>
              <a:t> </a:t>
            </a:r>
            <a:r>
              <a:rPr lang="en-US" sz="3100" dirty="0" err="1" smtClean="0">
                <a:solidFill>
                  <a:srgbClr val="FF00FF"/>
                </a:solidFill>
              </a:rPr>
              <a:t>run_add.o</a:t>
            </a:r>
            <a:r>
              <a:rPr lang="en-US" sz="3100" dirty="0" smtClean="0">
                <a:solidFill>
                  <a:srgbClr val="FF00FF"/>
                </a:solidFill>
              </a:rPr>
              <a:t> </a:t>
            </a:r>
            <a:r>
              <a:rPr lang="en-US" sz="3100" dirty="0" err="1" smtClean="0">
                <a:solidFill>
                  <a:srgbClr val="FF00FF"/>
                </a:solidFill>
              </a:rPr>
              <a:t>add.o</a:t>
            </a:r>
            <a:endParaRPr lang="en-US" sz="3100" dirty="0">
              <a:solidFill>
                <a:srgbClr val="FF00FF"/>
              </a:solidFill>
            </a:endParaRPr>
          </a:p>
          <a:p>
            <a:pPr marL="0" indent="0">
              <a:buNone/>
            </a:pPr>
            <a:endParaRPr lang="en-US" sz="3100" dirty="0"/>
          </a:p>
          <a:p>
            <a:pPr marL="0" indent="0">
              <a:buNone/>
            </a:pPr>
            <a:r>
              <a:rPr lang="en-US" sz="3100" dirty="0" err="1" smtClean="0">
                <a:solidFill>
                  <a:srgbClr val="00B050"/>
                </a:solidFill>
              </a:rPr>
              <a:t>run_add.o</a:t>
            </a:r>
            <a:r>
              <a:rPr lang="en-US" sz="3100" dirty="0">
                <a:solidFill>
                  <a:srgbClr val="00B050"/>
                </a:solidFill>
              </a:rPr>
              <a:t>: </a:t>
            </a:r>
            <a:r>
              <a:rPr lang="en-US" sz="3100" dirty="0" smtClean="0"/>
              <a:t>run_add.cpp</a:t>
            </a:r>
            <a:endParaRPr lang="en-US" sz="3100" dirty="0"/>
          </a:p>
          <a:p>
            <a:pPr marL="0" indent="0">
              <a:buNone/>
            </a:pPr>
            <a:r>
              <a:rPr lang="en-US" sz="3100" dirty="0"/>
              <a:t>	</a:t>
            </a:r>
            <a:r>
              <a:rPr lang="en-US" sz="3100" dirty="0">
                <a:solidFill>
                  <a:srgbClr val="FF00FF"/>
                </a:solidFill>
              </a:rPr>
              <a:t>g++ -c </a:t>
            </a:r>
            <a:r>
              <a:rPr lang="en-US" sz="3100" dirty="0" smtClean="0">
                <a:solidFill>
                  <a:srgbClr val="FF00FF"/>
                </a:solidFill>
              </a:rPr>
              <a:t>run_add.cpp</a:t>
            </a:r>
            <a:endParaRPr lang="en-US" sz="3100" dirty="0">
              <a:solidFill>
                <a:srgbClr val="FF00FF"/>
              </a:solidFill>
            </a:endParaRPr>
          </a:p>
          <a:p>
            <a:pPr marL="0" indent="0">
              <a:buNone/>
            </a:pPr>
            <a:endParaRPr lang="en-US" sz="3100" dirty="0"/>
          </a:p>
          <a:p>
            <a:pPr marL="0" indent="0">
              <a:buNone/>
            </a:pPr>
            <a:r>
              <a:rPr lang="en-US" sz="3100" dirty="0" err="1" smtClean="0">
                <a:solidFill>
                  <a:srgbClr val="00B050"/>
                </a:solidFill>
              </a:rPr>
              <a:t>add.o</a:t>
            </a:r>
            <a:r>
              <a:rPr lang="en-US" sz="3100" dirty="0">
                <a:solidFill>
                  <a:srgbClr val="00B050"/>
                </a:solidFill>
              </a:rPr>
              <a:t>: </a:t>
            </a:r>
            <a:r>
              <a:rPr lang="en-US" sz="3100" dirty="0" smtClean="0"/>
              <a:t>add.cpp</a:t>
            </a:r>
            <a:endParaRPr lang="en-US" sz="3100" dirty="0"/>
          </a:p>
          <a:p>
            <a:pPr marL="0" indent="0">
              <a:buNone/>
            </a:pPr>
            <a:r>
              <a:rPr lang="en-US" sz="3100" dirty="0"/>
              <a:t>	</a:t>
            </a:r>
            <a:r>
              <a:rPr lang="en-US" sz="3100" dirty="0">
                <a:solidFill>
                  <a:srgbClr val="FF00FF"/>
                </a:solidFill>
              </a:rPr>
              <a:t>g++ -c </a:t>
            </a:r>
            <a:r>
              <a:rPr lang="en-US" sz="3100" dirty="0" smtClean="0">
                <a:solidFill>
                  <a:srgbClr val="FF00FF"/>
                </a:solidFill>
              </a:rPr>
              <a:t>add.cpp</a:t>
            </a:r>
            <a:endParaRPr lang="en-US" sz="3100" dirty="0">
              <a:solidFill>
                <a:srgbClr val="FF00FF"/>
              </a:solidFill>
            </a:endParaRPr>
          </a:p>
          <a:p>
            <a:pPr marL="0" indent="0">
              <a:buNone/>
            </a:pPr>
            <a:endParaRPr lang="en-US" sz="3100" dirty="0"/>
          </a:p>
          <a:p>
            <a:pPr marL="0" indent="0">
              <a:buNone/>
            </a:pPr>
            <a:r>
              <a:rPr lang="en-US" sz="3100" dirty="0">
                <a:solidFill>
                  <a:srgbClr val="00B050"/>
                </a:solidFill>
              </a:rPr>
              <a:t>clean:</a:t>
            </a:r>
          </a:p>
          <a:p>
            <a:pPr marL="0" indent="0">
              <a:buNone/>
            </a:pPr>
            <a:r>
              <a:rPr lang="en-US" sz="3100" dirty="0"/>
              <a:t>	</a:t>
            </a:r>
            <a:r>
              <a:rPr lang="en-US" sz="3100" dirty="0" err="1">
                <a:solidFill>
                  <a:srgbClr val="FF00FF"/>
                </a:solidFill>
              </a:rPr>
              <a:t>rm</a:t>
            </a:r>
            <a:r>
              <a:rPr lang="en-US" sz="3100" dirty="0">
                <a:solidFill>
                  <a:srgbClr val="FF00FF"/>
                </a:solidFill>
              </a:rPr>
              <a:t> </a:t>
            </a:r>
            <a:r>
              <a:rPr lang="en-US" sz="3100" dirty="0" smtClean="0">
                <a:solidFill>
                  <a:srgbClr val="FF00FF"/>
                </a:solidFill>
              </a:rPr>
              <a:t>-f  </a:t>
            </a:r>
            <a:r>
              <a:rPr lang="en-US" sz="3100" dirty="0" err="1" smtClean="0">
                <a:solidFill>
                  <a:srgbClr val="FF00FF"/>
                </a:solidFill>
              </a:rPr>
              <a:t>run_add</a:t>
            </a:r>
            <a:r>
              <a:rPr lang="en-US" sz="3100" dirty="0" smtClean="0">
                <a:solidFill>
                  <a:srgbClr val="FF00FF"/>
                </a:solidFill>
              </a:rPr>
              <a:t>   *.</a:t>
            </a:r>
            <a:r>
              <a:rPr lang="en-US" sz="3100" dirty="0">
                <a:solidFill>
                  <a:srgbClr val="FF00FF"/>
                </a:solidFill>
              </a:rPr>
              <a:t>o</a:t>
            </a:r>
          </a:p>
          <a:p>
            <a:endParaRPr lang="en-US" dirty="0"/>
          </a:p>
        </p:txBody>
      </p:sp>
      <p:sp>
        <p:nvSpPr>
          <p:cNvPr id="9" name="Slide Number Placeholder 8"/>
          <p:cNvSpPr>
            <a:spLocks noGrp="1"/>
          </p:cNvSpPr>
          <p:nvPr>
            <p:ph type="sldNum" sz="quarter" idx="12"/>
          </p:nvPr>
        </p:nvSpPr>
        <p:spPr/>
        <p:txBody>
          <a:bodyPr/>
          <a:lstStyle/>
          <a:p>
            <a:fld id="{6E2E4A66-FC3E-4C0B-B5A2-3AC9BF2C6C04}" type="slidenum">
              <a:rPr lang="en-US" smtClean="0"/>
              <a:pPr/>
              <a:t>18</a:t>
            </a:fld>
            <a:endParaRPr lang="en-US"/>
          </a:p>
        </p:txBody>
      </p:sp>
      <p:sp>
        <p:nvSpPr>
          <p:cNvPr id="11" name="Rectangle 10"/>
          <p:cNvSpPr/>
          <p:nvPr/>
        </p:nvSpPr>
        <p:spPr>
          <a:xfrm>
            <a:off x="5943600" y="1752600"/>
            <a:ext cx="2743200" cy="99060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00FF"/>
                </a:solidFill>
              </a:rPr>
              <a:t>Target: Dependency</a:t>
            </a:r>
          </a:p>
          <a:p>
            <a:pPr algn="ctr"/>
            <a:r>
              <a:rPr lang="en-US" sz="2400" dirty="0" smtClean="0">
                <a:solidFill>
                  <a:srgbClr val="0000FF"/>
                </a:solidFill>
              </a:rPr>
              <a:t>&lt;Tab&gt; Command</a:t>
            </a:r>
          </a:p>
        </p:txBody>
      </p:sp>
      <p:sp>
        <p:nvSpPr>
          <p:cNvPr id="16" name="TextBox 15"/>
          <p:cNvSpPr txBox="1"/>
          <p:nvPr/>
        </p:nvSpPr>
        <p:spPr>
          <a:xfrm>
            <a:off x="6769002" y="1279098"/>
            <a:ext cx="958917" cy="461665"/>
          </a:xfrm>
          <a:prstGeom prst="rect">
            <a:avLst/>
          </a:prstGeom>
          <a:noFill/>
        </p:spPr>
        <p:txBody>
          <a:bodyPr wrap="none" rtlCol="0">
            <a:spAutoFit/>
          </a:bodyPr>
          <a:lstStyle/>
          <a:p>
            <a:r>
              <a:rPr lang="en-US" sz="2400" dirty="0" smtClean="0">
                <a:solidFill>
                  <a:srgbClr val="FF0000"/>
                </a:solidFill>
              </a:rPr>
              <a:t>A Rule</a:t>
            </a:r>
            <a:endParaRPr lang="en-US" sz="2400" dirty="0">
              <a:solidFill>
                <a:srgbClr val="FF0000"/>
              </a:solidFill>
            </a:endParaRPr>
          </a:p>
        </p:txBody>
      </p:sp>
      <p:sp>
        <p:nvSpPr>
          <p:cNvPr id="17" name="TextBox 16"/>
          <p:cNvSpPr txBox="1"/>
          <p:nvPr/>
        </p:nvSpPr>
        <p:spPr>
          <a:xfrm>
            <a:off x="3886200" y="3195935"/>
            <a:ext cx="2345386" cy="461665"/>
          </a:xfrm>
          <a:prstGeom prst="rect">
            <a:avLst/>
          </a:prstGeom>
          <a:noFill/>
        </p:spPr>
        <p:txBody>
          <a:bodyPr wrap="none" rtlCol="0">
            <a:spAutoFit/>
          </a:bodyPr>
          <a:lstStyle/>
          <a:p>
            <a:r>
              <a:rPr lang="en-US" sz="2400" dirty="0" smtClean="0">
                <a:solidFill>
                  <a:srgbClr val="FF0000"/>
                </a:solidFill>
              </a:rPr>
              <a:t>Dependency Graph</a:t>
            </a:r>
            <a:endParaRPr lang="en-US" sz="2400" dirty="0">
              <a:solidFill>
                <a:srgbClr val="FF0000"/>
              </a:solidFill>
            </a:endParaRPr>
          </a:p>
        </p:txBody>
      </p:sp>
      <p:grpSp>
        <p:nvGrpSpPr>
          <p:cNvPr id="36" name="Group 35"/>
          <p:cNvGrpSpPr/>
          <p:nvPr/>
        </p:nvGrpSpPr>
        <p:grpSpPr>
          <a:xfrm>
            <a:off x="3667992" y="3756422"/>
            <a:ext cx="2885208" cy="2720578"/>
            <a:chOff x="4582392" y="3680222"/>
            <a:chExt cx="2885208" cy="2720578"/>
          </a:xfrm>
        </p:grpSpPr>
        <p:sp>
          <p:nvSpPr>
            <p:cNvPr id="4" name="Rounded Rectangle 3"/>
            <p:cNvSpPr/>
            <p:nvPr/>
          </p:nvSpPr>
          <p:spPr>
            <a:xfrm>
              <a:off x="5511817" y="3680222"/>
              <a:ext cx="1172170" cy="510778"/>
            </a:xfrm>
            <a:prstGeom prst="roundRect">
              <a:avLst/>
            </a:prstGeom>
            <a:noFill/>
            <a:ln w="28575">
              <a:solidFill>
                <a:srgbClr val="0070C0"/>
              </a:solidFill>
            </a:ln>
          </p:spPr>
          <p:style>
            <a:lnRef idx="2">
              <a:schemeClr val="accent2"/>
            </a:lnRef>
            <a:fillRef idx="1">
              <a:schemeClr val="lt1"/>
            </a:fillRef>
            <a:effectRef idx="0">
              <a:schemeClr val="accent2"/>
            </a:effectRef>
            <a:fontRef idx="minor">
              <a:schemeClr val="dk1"/>
            </a:fontRef>
          </p:style>
          <p:txBody>
            <a:bodyPr wrap="none">
              <a:spAutoFit/>
            </a:bodyPr>
            <a:lstStyle/>
            <a:p>
              <a:pPr algn="ctr"/>
              <a:r>
                <a:rPr lang="en-US" altLang="zh-CN" sz="2400" dirty="0" err="1"/>
                <a:t>run_add</a:t>
              </a:r>
              <a:endParaRPr lang="en-US" altLang="zh-CN" sz="2400" dirty="0"/>
            </a:p>
          </p:txBody>
        </p:sp>
        <p:cxnSp>
          <p:nvCxnSpPr>
            <p:cNvPr id="22" name="Straight Arrow Connector 21"/>
            <p:cNvCxnSpPr/>
            <p:nvPr/>
          </p:nvCxnSpPr>
          <p:spPr>
            <a:xfrm flipV="1">
              <a:off x="5410200" y="5410200"/>
              <a:ext cx="0" cy="378944"/>
            </a:xfrm>
            <a:prstGeom prst="straightConnector1">
              <a:avLst/>
            </a:prstGeom>
            <a:ln>
              <a:solidFill>
                <a:srgbClr val="C00000"/>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p:nvPr/>
          </p:nvCxnSpPr>
          <p:spPr>
            <a:xfrm flipV="1">
              <a:off x="6781987" y="5439431"/>
              <a:ext cx="0" cy="378944"/>
            </a:xfrm>
            <a:prstGeom prst="straightConnector1">
              <a:avLst/>
            </a:prstGeom>
            <a:ln>
              <a:solidFill>
                <a:srgbClr val="C00000"/>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grpSp>
          <p:nvGrpSpPr>
            <p:cNvPr id="34" name="Group 33"/>
            <p:cNvGrpSpPr/>
            <p:nvPr/>
          </p:nvGrpSpPr>
          <p:grpSpPr>
            <a:xfrm>
              <a:off x="5527581" y="4191000"/>
              <a:ext cx="1043401" cy="685747"/>
              <a:chOff x="6920794" y="4136544"/>
              <a:chExt cx="1043401" cy="685747"/>
            </a:xfrm>
          </p:grpSpPr>
          <p:cxnSp>
            <p:nvCxnSpPr>
              <p:cNvPr id="19" name="Straight Arrow Connector 18"/>
              <p:cNvCxnSpPr/>
              <p:nvPr/>
            </p:nvCxnSpPr>
            <p:spPr>
              <a:xfrm flipH="1" flipV="1">
                <a:off x="7448350" y="4521568"/>
                <a:ext cx="515845" cy="300723"/>
              </a:xfrm>
              <a:prstGeom prst="straightConnector1">
                <a:avLst/>
              </a:prstGeom>
              <a:ln>
                <a:solidFill>
                  <a:srgbClr val="C00000"/>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8" name="Straight Arrow Connector 27"/>
              <p:cNvCxnSpPr/>
              <p:nvPr/>
            </p:nvCxnSpPr>
            <p:spPr>
              <a:xfrm flipV="1">
                <a:off x="6920794" y="4515488"/>
                <a:ext cx="515845" cy="300723"/>
              </a:xfrm>
              <a:prstGeom prst="straightConnector1">
                <a:avLst/>
              </a:prstGeom>
              <a:ln>
                <a:solidFill>
                  <a:srgbClr val="C00000"/>
                </a:solidFill>
                <a:headEnd type="arrow"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p:nvPr/>
            </p:nvCxnSpPr>
            <p:spPr>
              <a:xfrm flipV="1">
                <a:off x="7436639" y="4136544"/>
                <a:ext cx="0" cy="378944"/>
              </a:xfrm>
              <a:prstGeom prst="straightConnector1">
                <a:avLst/>
              </a:prstGeom>
              <a:ln>
                <a:solidFill>
                  <a:srgbClr val="C0000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grpSp>
        <p:sp>
          <p:nvSpPr>
            <p:cNvPr id="30" name="Rounded Rectangle 29"/>
            <p:cNvSpPr/>
            <p:nvPr/>
          </p:nvSpPr>
          <p:spPr>
            <a:xfrm>
              <a:off x="4758174" y="4904573"/>
              <a:ext cx="1398786" cy="510778"/>
            </a:xfrm>
            <a:prstGeom prst="roundRect">
              <a:avLst/>
            </a:prstGeom>
            <a:noFill/>
            <a:ln w="28575">
              <a:solidFill>
                <a:srgbClr val="0070C0"/>
              </a:solidFill>
            </a:ln>
          </p:spPr>
          <p:style>
            <a:lnRef idx="2">
              <a:schemeClr val="accent2"/>
            </a:lnRef>
            <a:fillRef idx="1">
              <a:schemeClr val="lt1"/>
            </a:fillRef>
            <a:effectRef idx="0">
              <a:schemeClr val="accent2"/>
            </a:effectRef>
            <a:fontRef idx="minor">
              <a:schemeClr val="dk1"/>
            </a:fontRef>
          </p:style>
          <p:txBody>
            <a:bodyPr wrap="none">
              <a:spAutoFit/>
            </a:bodyPr>
            <a:lstStyle/>
            <a:p>
              <a:pPr algn="ctr"/>
              <a:r>
                <a:rPr lang="en-US" altLang="zh-CN" sz="2400" dirty="0" err="1" smtClean="0"/>
                <a:t>run_add.o</a:t>
              </a:r>
              <a:endParaRPr lang="en-US" altLang="zh-CN" sz="2400" dirty="0"/>
            </a:p>
          </p:txBody>
        </p:sp>
        <p:sp>
          <p:nvSpPr>
            <p:cNvPr id="31" name="Rounded Rectangle 30"/>
            <p:cNvSpPr/>
            <p:nvPr/>
          </p:nvSpPr>
          <p:spPr>
            <a:xfrm>
              <a:off x="6353572" y="4928653"/>
              <a:ext cx="856830" cy="510778"/>
            </a:xfrm>
            <a:prstGeom prst="roundRect">
              <a:avLst/>
            </a:prstGeom>
            <a:noFill/>
            <a:ln w="28575">
              <a:solidFill>
                <a:srgbClr val="0070C0"/>
              </a:solidFill>
            </a:ln>
          </p:spPr>
          <p:style>
            <a:lnRef idx="2">
              <a:schemeClr val="accent2"/>
            </a:lnRef>
            <a:fillRef idx="1">
              <a:schemeClr val="lt1"/>
            </a:fillRef>
            <a:effectRef idx="0">
              <a:schemeClr val="accent2"/>
            </a:effectRef>
            <a:fontRef idx="minor">
              <a:schemeClr val="dk1"/>
            </a:fontRef>
          </p:style>
          <p:txBody>
            <a:bodyPr wrap="none">
              <a:spAutoFit/>
            </a:bodyPr>
            <a:lstStyle/>
            <a:p>
              <a:pPr algn="ctr"/>
              <a:r>
                <a:rPr lang="en-US" altLang="zh-CN" sz="2400" dirty="0" err="1" smtClean="0"/>
                <a:t>add.o</a:t>
              </a:r>
              <a:endParaRPr lang="en-US" altLang="zh-CN" sz="2400" dirty="0"/>
            </a:p>
          </p:txBody>
        </p:sp>
        <p:sp>
          <p:nvSpPr>
            <p:cNvPr id="32" name="Rounded Rectangle 31"/>
            <p:cNvSpPr/>
            <p:nvPr/>
          </p:nvSpPr>
          <p:spPr>
            <a:xfrm>
              <a:off x="6356701" y="5890022"/>
              <a:ext cx="1110899" cy="510778"/>
            </a:xfrm>
            <a:prstGeom prst="roundRect">
              <a:avLst/>
            </a:prstGeom>
            <a:noFill/>
            <a:ln w="28575">
              <a:solidFill>
                <a:srgbClr val="0070C0"/>
              </a:solidFill>
            </a:ln>
          </p:spPr>
          <p:style>
            <a:lnRef idx="2">
              <a:schemeClr val="accent2"/>
            </a:lnRef>
            <a:fillRef idx="1">
              <a:schemeClr val="lt1"/>
            </a:fillRef>
            <a:effectRef idx="0">
              <a:schemeClr val="accent2"/>
            </a:effectRef>
            <a:fontRef idx="minor">
              <a:schemeClr val="dk1"/>
            </a:fontRef>
          </p:style>
          <p:txBody>
            <a:bodyPr wrap="none">
              <a:spAutoFit/>
            </a:bodyPr>
            <a:lstStyle/>
            <a:p>
              <a:pPr algn="ctr"/>
              <a:r>
                <a:rPr lang="en-US" altLang="zh-CN" sz="2400" dirty="0" smtClean="0"/>
                <a:t>add.cpp</a:t>
              </a:r>
              <a:endParaRPr lang="en-US" altLang="zh-CN" sz="2400" dirty="0"/>
            </a:p>
          </p:txBody>
        </p:sp>
        <p:sp>
          <p:nvSpPr>
            <p:cNvPr id="33" name="Rounded Rectangle 32"/>
            <p:cNvSpPr/>
            <p:nvPr/>
          </p:nvSpPr>
          <p:spPr>
            <a:xfrm>
              <a:off x="4582392" y="5890022"/>
              <a:ext cx="1666008" cy="510778"/>
            </a:xfrm>
            <a:prstGeom prst="roundRect">
              <a:avLst/>
            </a:prstGeom>
            <a:noFill/>
            <a:ln w="28575">
              <a:solidFill>
                <a:srgbClr val="0070C0"/>
              </a:solidFill>
            </a:ln>
          </p:spPr>
          <p:style>
            <a:lnRef idx="2">
              <a:schemeClr val="accent2"/>
            </a:lnRef>
            <a:fillRef idx="1">
              <a:schemeClr val="lt1"/>
            </a:fillRef>
            <a:effectRef idx="0">
              <a:schemeClr val="accent2"/>
            </a:effectRef>
            <a:fontRef idx="minor">
              <a:schemeClr val="dk1"/>
            </a:fontRef>
          </p:style>
          <p:txBody>
            <a:bodyPr wrap="none">
              <a:spAutoFit/>
            </a:bodyPr>
            <a:lstStyle/>
            <a:p>
              <a:pPr algn="ctr"/>
              <a:r>
                <a:rPr lang="en-US" altLang="zh-CN" sz="2400" dirty="0" smtClean="0"/>
                <a:t>run_add.cpp</a:t>
              </a:r>
              <a:endParaRPr lang="en-US" altLang="zh-CN" sz="2400" dirty="0"/>
            </a:p>
          </p:txBody>
        </p:sp>
      </p:grpSp>
      <p:sp>
        <p:nvSpPr>
          <p:cNvPr id="35" name="TextBox 34"/>
          <p:cNvSpPr txBox="1"/>
          <p:nvPr/>
        </p:nvSpPr>
        <p:spPr>
          <a:xfrm>
            <a:off x="6172200" y="3091469"/>
            <a:ext cx="2827814" cy="193899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sz="2400" dirty="0" smtClean="0"/>
              <a:t>When is a command issued?</a:t>
            </a:r>
          </a:p>
          <a:p>
            <a:r>
              <a:rPr lang="en-US" altLang="zh-CN" sz="2400" u="sng" dirty="0" smtClean="0"/>
              <a:t>Answer</a:t>
            </a:r>
            <a:r>
              <a:rPr lang="en-US" altLang="zh-CN" sz="2400" dirty="0" smtClean="0"/>
              <a:t>: When dependency is more recent than target</a:t>
            </a:r>
            <a:endParaRPr lang="zh-CN" altLang="en-US" sz="2400" dirty="0"/>
          </a:p>
        </p:txBody>
      </p:sp>
    </p:spTree>
    <p:extLst>
      <p:ext uri="{BB962C8B-B14F-4D97-AF65-F5344CB8AC3E}">
        <p14:creationId xmlns:p14="http://schemas.microsoft.com/office/powerpoint/2010/main" val="327119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19</a:t>
            </a:fld>
            <a:endParaRPr lang="en-US"/>
          </a:p>
        </p:txBody>
      </p:sp>
      <p:sp>
        <p:nvSpPr>
          <p:cNvPr id="4" name="Content Placeholder 3"/>
          <p:cNvSpPr>
            <a:spLocks noGrp="1"/>
          </p:cNvSpPr>
          <p:nvPr>
            <p:ph sz="quarter" idx="1"/>
          </p:nvPr>
        </p:nvSpPr>
        <p:spPr/>
        <p:txBody>
          <a:bodyPr/>
          <a:lstStyle/>
          <a:p>
            <a:r>
              <a:rPr lang="en-US" altLang="zh-CN" dirty="0" err="1"/>
              <a:t>Makefile</a:t>
            </a:r>
            <a:endParaRPr lang="en-US" altLang="zh-CN" dirty="0"/>
          </a:p>
          <a:p>
            <a:pPr lvl="1"/>
            <a:r>
              <a:rPr lang="en-US" altLang="zh-CN" dirty="0">
                <a:hlinkClick r:id="rId2"/>
              </a:rPr>
              <a:t>http://www.cs.colby.edu/maxwell/courses/tutorials/maketutor/</a:t>
            </a:r>
            <a:endParaRPr lang="en-US" altLang="zh-CN" dirty="0"/>
          </a:p>
          <a:p>
            <a:endParaRPr lang="en-US" dirty="0" smtClean="0"/>
          </a:p>
          <a:p>
            <a:r>
              <a:rPr lang="en-US" dirty="0" smtClean="0"/>
              <a:t>Developing Programs on Linux</a:t>
            </a:r>
          </a:p>
          <a:p>
            <a:pPr lvl="1"/>
            <a:r>
              <a:rPr lang="en-US" dirty="0" smtClean="0"/>
              <a:t>C</a:t>
            </a:r>
            <a:r>
              <a:rPr lang="en-US" dirty="0"/>
              <a:t>++ Primer, 4</a:t>
            </a:r>
            <a:r>
              <a:rPr lang="en-US" baseline="30000" dirty="0"/>
              <a:t>th</a:t>
            </a:r>
            <a:r>
              <a:rPr lang="en-US" dirty="0"/>
              <a:t> </a:t>
            </a:r>
            <a:r>
              <a:rPr lang="en-US" dirty="0" smtClean="0"/>
              <a:t>Edition, Chapter 2.9</a:t>
            </a:r>
          </a:p>
          <a:p>
            <a:endParaRPr lang="en-US" dirty="0" smtClean="0"/>
          </a:p>
        </p:txBody>
      </p:sp>
    </p:spTree>
    <p:extLst>
      <p:ext uri="{BB962C8B-B14F-4D97-AF65-F5344CB8AC3E}">
        <p14:creationId xmlns:p14="http://schemas.microsoft.com/office/powerpoint/2010/main" val="2764912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7061577" y="2414152"/>
            <a:ext cx="1853823" cy="1548248"/>
          </a:xfrm>
          <a:prstGeom prst="rect">
            <a:avLst/>
          </a:prstGeom>
        </p:spPr>
      </p:pic>
      <p:sp>
        <p:nvSpPr>
          <p:cNvPr id="2" name="Title 1"/>
          <p:cNvSpPr>
            <a:spLocks noGrp="1"/>
          </p:cNvSpPr>
          <p:nvPr>
            <p:ph type="title"/>
          </p:nvPr>
        </p:nvSpPr>
        <p:spPr/>
        <p:txBody>
          <a:bodyPr>
            <a:normAutofit fontScale="90000"/>
          </a:bodyPr>
          <a:lstStyle/>
          <a:p>
            <a:r>
              <a:rPr lang="en-US" altLang="zh-CN" dirty="0" smtClean="0"/>
              <a:t>Basic Working Mechanism of Computer</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a:t>
            </a:fld>
            <a:endParaRPr lang="en-US"/>
          </a:p>
        </p:txBody>
      </p:sp>
      <p:sp>
        <p:nvSpPr>
          <p:cNvPr id="4" name="Content Placeholder 3"/>
          <p:cNvSpPr>
            <a:spLocks noGrp="1"/>
          </p:cNvSpPr>
          <p:nvPr>
            <p:ph sz="quarter" idx="1"/>
          </p:nvPr>
        </p:nvSpPr>
        <p:spPr/>
        <p:txBody>
          <a:bodyPr/>
          <a:lstStyle/>
          <a:p>
            <a:endParaRPr lang="zh-CN" altLang="en-US" dirty="0"/>
          </a:p>
        </p:txBody>
      </p:sp>
      <p:sp>
        <p:nvSpPr>
          <p:cNvPr id="5" name="Vertical Scroll 4"/>
          <p:cNvSpPr/>
          <p:nvPr/>
        </p:nvSpPr>
        <p:spPr>
          <a:xfrm>
            <a:off x="208892" y="2286001"/>
            <a:ext cx="1752600" cy="1600200"/>
          </a:xfrm>
          <a:prstGeom prst="verticalScroll">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2400" dirty="0" err="1" smtClean="0"/>
              <a:t>int</a:t>
            </a:r>
            <a:r>
              <a:rPr lang="en-US" altLang="zh-CN" sz="2400" dirty="0" smtClean="0"/>
              <a:t> main() {…}</a:t>
            </a:r>
            <a:endParaRPr lang="zh-CN" altLang="en-US" sz="2400" dirty="0"/>
          </a:p>
        </p:txBody>
      </p:sp>
      <p:sp>
        <p:nvSpPr>
          <p:cNvPr id="6" name="Right Arrow 5"/>
          <p:cNvSpPr/>
          <p:nvPr/>
        </p:nvSpPr>
        <p:spPr>
          <a:xfrm>
            <a:off x="1806464" y="2668971"/>
            <a:ext cx="838200" cy="834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Vertical Scroll 6"/>
          <p:cNvSpPr/>
          <p:nvPr/>
        </p:nvSpPr>
        <p:spPr>
          <a:xfrm>
            <a:off x="4778264" y="2286000"/>
            <a:ext cx="1752600" cy="1600200"/>
          </a:xfrm>
          <a:prstGeom prst="verticalScroll">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2400" dirty="0" smtClean="0"/>
              <a:t>01001101</a:t>
            </a:r>
            <a:br>
              <a:rPr lang="en-US" altLang="zh-CN" sz="2400" dirty="0" smtClean="0"/>
            </a:br>
            <a:r>
              <a:rPr lang="en-US" altLang="zh-CN" sz="2400" dirty="0" smtClean="0"/>
              <a:t>10100101</a:t>
            </a:r>
            <a:br>
              <a:rPr lang="en-US" altLang="zh-CN" sz="2400" dirty="0" smtClean="0"/>
            </a:br>
            <a:r>
              <a:rPr lang="en-US" altLang="zh-CN" sz="2400" dirty="0" smtClean="0"/>
              <a:t>…</a:t>
            </a:r>
            <a:endParaRPr lang="zh-CN" altLang="en-US" sz="2400" dirty="0"/>
          </a:p>
        </p:txBody>
      </p:sp>
      <p:sp>
        <p:nvSpPr>
          <p:cNvPr id="8" name="Right Arrow 7"/>
          <p:cNvSpPr/>
          <p:nvPr/>
        </p:nvSpPr>
        <p:spPr>
          <a:xfrm>
            <a:off x="4092464" y="2668971"/>
            <a:ext cx="838200" cy="834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p:cNvSpPr/>
          <p:nvPr/>
        </p:nvSpPr>
        <p:spPr>
          <a:xfrm>
            <a:off x="2627584" y="2286001"/>
            <a:ext cx="1428095" cy="16001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800" dirty="0"/>
          </a:p>
        </p:txBody>
      </p:sp>
      <p:sp>
        <p:nvSpPr>
          <p:cNvPr id="10" name="Right Arrow 9"/>
          <p:cNvSpPr/>
          <p:nvPr/>
        </p:nvSpPr>
        <p:spPr>
          <a:xfrm>
            <a:off x="6415249" y="2697874"/>
            <a:ext cx="838200" cy="834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p:cNvSpPr/>
          <p:nvPr/>
        </p:nvSpPr>
        <p:spPr>
          <a:xfrm>
            <a:off x="2568464" y="2514600"/>
            <a:ext cx="1524000" cy="1200329"/>
          </a:xfrm>
          <a:prstGeom prst="rect">
            <a:avLst/>
          </a:prstGeom>
        </p:spPr>
        <p:txBody>
          <a:bodyPr wrap="square">
            <a:spAutoFit/>
          </a:bodyPr>
          <a:lstStyle/>
          <a:p>
            <a:pPr algn="ctr"/>
            <a:r>
              <a:rPr lang="en-US" altLang="zh-CN" sz="2400" dirty="0" err="1" smtClean="0"/>
              <a:t>Compiler+Linker</a:t>
            </a:r>
            <a:r>
              <a:rPr lang="en-US" altLang="zh-CN" sz="2400" dirty="0"/>
              <a:t/>
            </a:r>
            <a:br>
              <a:rPr lang="en-US" altLang="zh-CN" sz="2400" dirty="0"/>
            </a:br>
            <a:r>
              <a:rPr lang="en-US" altLang="zh-CN" sz="2400" dirty="0" smtClean="0"/>
              <a:t>(Programs)</a:t>
            </a:r>
            <a:endParaRPr lang="zh-CN" altLang="en-US" sz="2400" dirty="0"/>
          </a:p>
        </p:txBody>
      </p:sp>
    </p:spTree>
    <p:extLst>
      <p:ext uri="{BB962C8B-B14F-4D97-AF65-F5344CB8AC3E}">
        <p14:creationId xmlns:p14="http://schemas.microsoft.com/office/powerpoint/2010/main" val="1446048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Developing a Program on Linux</a:t>
            </a:r>
            <a:br>
              <a:rPr lang="en-US" sz="4400" dirty="0" smtClean="0"/>
            </a:br>
            <a:r>
              <a:rPr lang="en-US" sz="2700" dirty="0" smtClean="0"/>
              <a:t>Single Source File</a:t>
            </a:r>
            <a:endParaRPr lang="en-US" sz="2700" dirty="0"/>
          </a:p>
        </p:txBody>
      </p:sp>
      <p:sp>
        <p:nvSpPr>
          <p:cNvPr id="3" name="Content Placeholder 2"/>
          <p:cNvSpPr>
            <a:spLocks noGrp="1"/>
          </p:cNvSpPr>
          <p:nvPr>
            <p:ph sz="quarter" idx="1"/>
          </p:nvPr>
        </p:nvSpPr>
        <p:spPr/>
        <p:txBody>
          <a:bodyPr>
            <a:normAutofit/>
          </a:bodyPr>
          <a:lstStyle/>
          <a:p>
            <a:r>
              <a:rPr lang="en-US" dirty="0" smtClean="0"/>
              <a:t>Write the source code, for example, using </a:t>
            </a:r>
            <a:r>
              <a:rPr lang="en-US" b="1" dirty="0" err="1" smtClean="0">
                <a:solidFill>
                  <a:srgbClr val="0000FF"/>
                </a:solidFill>
              </a:rPr>
              <a:t>gedit</a:t>
            </a:r>
            <a:endParaRPr lang="en-US" b="1" dirty="0" smtClean="0">
              <a:solidFill>
                <a:srgbClr val="0000FF"/>
              </a:solidFill>
            </a:endParaRPr>
          </a:p>
          <a:p>
            <a:r>
              <a:rPr lang="en-US" dirty="0" smtClean="0"/>
              <a:t>Compile the program</a:t>
            </a:r>
          </a:p>
          <a:p>
            <a:pPr lvl="1"/>
            <a:r>
              <a:rPr lang="en-US" dirty="0" smtClean="0"/>
              <a:t>Compiler: g++</a:t>
            </a:r>
          </a:p>
          <a:p>
            <a:pPr lvl="1"/>
            <a:r>
              <a:rPr lang="en-US" dirty="0" smtClean="0"/>
              <a:t>Command: </a:t>
            </a:r>
            <a:r>
              <a:rPr lang="en-US" dirty="0" smtClean="0">
                <a:solidFill>
                  <a:srgbClr val="FF0000"/>
                </a:solidFill>
              </a:rPr>
              <a:t>g++ -o </a:t>
            </a:r>
            <a:r>
              <a:rPr lang="en-US" u="sng" dirty="0" smtClean="0">
                <a:solidFill>
                  <a:srgbClr val="FF0000"/>
                </a:solidFill>
              </a:rPr>
              <a:t>program</a:t>
            </a:r>
            <a:r>
              <a:rPr lang="en-US" dirty="0" smtClean="0">
                <a:solidFill>
                  <a:srgbClr val="FF0000"/>
                </a:solidFill>
              </a:rPr>
              <a:t> </a:t>
            </a:r>
            <a:r>
              <a:rPr lang="en-US" u="sng" dirty="0" smtClean="0">
                <a:solidFill>
                  <a:srgbClr val="FF0000"/>
                </a:solidFill>
              </a:rPr>
              <a:t>source.cpp  </a:t>
            </a:r>
          </a:p>
          <a:p>
            <a:pPr lvl="2"/>
            <a:r>
              <a:rPr lang="en-US" sz="2400" dirty="0" smtClean="0"/>
              <a:t>-o option tells what the name of the output file is.</a:t>
            </a:r>
          </a:p>
          <a:p>
            <a:r>
              <a:rPr lang="en-US" dirty="0" smtClean="0"/>
              <a:t>Run </a:t>
            </a:r>
            <a:r>
              <a:rPr lang="en-US" dirty="0"/>
              <a:t>the program: </a:t>
            </a:r>
            <a:r>
              <a:rPr lang="en-US" dirty="0">
                <a:solidFill>
                  <a:srgbClr val="FF0000"/>
                </a:solidFill>
              </a:rPr>
              <a:t>./</a:t>
            </a:r>
            <a:r>
              <a:rPr lang="en-US" u="sng" dirty="0">
                <a:solidFill>
                  <a:srgbClr val="FF0000"/>
                </a:solidFill>
              </a:rPr>
              <a:t>program</a:t>
            </a:r>
          </a:p>
          <a:p>
            <a:endParaRPr lang="en-US" dirty="0" smtClean="0"/>
          </a:p>
          <a:p>
            <a:r>
              <a:rPr lang="en-US" dirty="0" smtClean="0"/>
              <a:t>Useful options of g++</a:t>
            </a:r>
          </a:p>
          <a:p>
            <a:pPr lvl="1"/>
            <a:r>
              <a:rPr lang="en-US" dirty="0" smtClean="0">
                <a:solidFill>
                  <a:srgbClr val="0000FF"/>
                </a:solidFill>
              </a:rPr>
              <a:t>-g</a:t>
            </a:r>
            <a:r>
              <a:rPr lang="en-US" dirty="0" smtClean="0"/>
              <a:t>: Put debugging information in the executable file</a:t>
            </a:r>
          </a:p>
          <a:p>
            <a:pPr lvl="1"/>
            <a:r>
              <a:rPr lang="en-US" dirty="0" smtClean="0">
                <a:solidFill>
                  <a:srgbClr val="0000FF"/>
                </a:solidFill>
              </a:rPr>
              <a:t>-Wall</a:t>
            </a:r>
            <a:r>
              <a:rPr lang="en-US" dirty="0" smtClean="0"/>
              <a:t>: Turn on all warnings!</a:t>
            </a:r>
          </a:p>
        </p:txBody>
      </p:sp>
      <p:sp>
        <p:nvSpPr>
          <p:cNvPr id="4" name="Slide Number Placeholder 3"/>
          <p:cNvSpPr>
            <a:spLocks noGrp="1"/>
          </p:cNvSpPr>
          <p:nvPr>
            <p:ph type="sldNum" sz="quarter" idx="12"/>
          </p:nvPr>
        </p:nvSpPr>
        <p:spPr/>
        <p:txBody>
          <a:bodyPr/>
          <a:lstStyle/>
          <a:p>
            <a:fld id="{6E2E4A66-FC3E-4C0B-B5A2-3AC9BF2C6C04}" type="slidenum">
              <a:rPr lang="en-US" smtClean="0"/>
              <a:pPr/>
              <a:t>3</a:t>
            </a:fld>
            <a:endParaRPr lang="en-US"/>
          </a:p>
        </p:txBody>
      </p:sp>
    </p:spTree>
    <p:extLst>
      <p:ext uri="{BB962C8B-B14F-4D97-AF65-F5344CB8AC3E}">
        <p14:creationId xmlns:p14="http://schemas.microsoft.com/office/powerpoint/2010/main" val="107975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Compile a Program</a:t>
            </a:r>
            <a:br>
              <a:rPr lang="en-US" sz="4400" dirty="0" smtClean="0"/>
            </a:br>
            <a:r>
              <a:rPr lang="en-US" sz="2700" dirty="0" smtClean="0"/>
              <a:t> </a:t>
            </a:r>
            <a:endParaRPr lang="en-US" sz="2700" dirty="0"/>
          </a:p>
        </p:txBody>
      </p:sp>
      <p:sp>
        <p:nvSpPr>
          <p:cNvPr id="5" name="Rectangle 4"/>
          <p:cNvSpPr/>
          <p:nvPr/>
        </p:nvSpPr>
        <p:spPr>
          <a:xfrm>
            <a:off x="914400" y="1143000"/>
            <a:ext cx="3406895" cy="461665"/>
          </a:xfrm>
          <a:prstGeom prst="rect">
            <a:avLst/>
          </a:prstGeom>
        </p:spPr>
        <p:txBody>
          <a:bodyPr wrap="none">
            <a:spAutoFit/>
          </a:bodyPr>
          <a:lstStyle/>
          <a:p>
            <a:r>
              <a:rPr lang="en-US" sz="2400" dirty="0">
                <a:solidFill>
                  <a:srgbClr val="FF0000"/>
                </a:solidFill>
              </a:rPr>
              <a:t>g++ -</a:t>
            </a:r>
            <a:r>
              <a:rPr lang="en-US" sz="2400" dirty="0" smtClean="0">
                <a:solidFill>
                  <a:srgbClr val="FF0000"/>
                </a:solidFill>
              </a:rPr>
              <a:t>o </a:t>
            </a:r>
            <a:r>
              <a:rPr lang="en-US" sz="2400" u="sng" dirty="0" smtClean="0">
                <a:solidFill>
                  <a:srgbClr val="FF0000"/>
                </a:solidFill>
              </a:rPr>
              <a:t>program</a:t>
            </a:r>
            <a:r>
              <a:rPr lang="en-US" sz="2400" dirty="0" smtClean="0">
                <a:solidFill>
                  <a:srgbClr val="FF0000"/>
                </a:solidFill>
              </a:rPr>
              <a:t> </a:t>
            </a:r>
            <a:r>
              <a:rPr lang="en-US" sz="2400" u="sng" dirty="0" smtClean="0">
                <a:solidFill>
                  <a:srgbClr val="FF0000"/>
                </a:solidFill>
              </a:rPr>
              <a:t>source.cpp</a:t>
            </a:r>
            <a:r>
              <a:rPr lang="en-US" sz="2400" dirty="0" smtClean="0">
                <a:solidFill>
                  <a:srgbClr val="FF0000"/>
                </a:solidFill>
              </a:rPr>
              <a:t> </a:t>
            </a:r>
            <a:endParaRPr lang="en-US" sz="24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4</a:t>
            </a:fld>
            <a:endParaRPr lang="en-US"/>
          </a:p>
        </p:txBody>
      </p:sp>
      <p:grpSp>
        <p:nvGrpSpPr>
          <p:cNvPr id="7" name="Group 6"/>
          <p:cNvGrpSpPr/>
          <p:nvPr/>
        </p:nvGrpSpPr>
        <p:grpSpPr>
          <a:xfrm>
            <a:off x="4565267" y="1367136"/>
            <a:ext cx="3892933" cy="5128913"/>
            <a:chOff x="4565267" y="1367136"/>
            <a:chExt cx="3892933" cy="5128913"/>
          </a:xfrm>
        </p:grpSpPr>
        <p:pic>
          <p:nvPicPr>
            <p:cNvPr id="4" name="Picture 4" descr="0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7126" b="-1"/>
            <a:stretch/>
          </p:blipFill>
          <p:spPr bwMode="auto">
            <a:xfrm>
              <a:off x="4565267" y="2024108"/>
              <a:ext cx="3892933" cy="44719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ounded Rectangle 5"/>
            <p:cNvSpPr/>
            <p:nvPr/>
          </p:nvSpPr>
          <p:spPr>
            <a:xfrm>
              <a:off x="4800600" y="1367136"/>
              <a:ext cx="1447800" cy="644396"/>
            </a:xfrm>
            <a:prstGeom prst="roundRect">
              <a:avLst>
                <a:gd name="adj" fmla="val 5000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 Source Code</a:t>
              </a:r>
              <a:endParaRPr lang="en-US" dirty="0">
                <a:solidFill>
                  <a:schemeClr val="tx1"/>
                </a:solidFill>
              </a:endParaRPr>
            </a:p>
          </p:txBody>
        </p:sp>
      </p:grpSp>
      <p:sp>
        <p:nvSpPr>
          <p:cNvPr id="8" name="TextBox 7"/>
          <p:cNvSpPr txBox="1"/>
          <p:nvPr/>
        </p:nvSpPr>
        <p:spPr>
          <a:xfrm>
            <a:off x="381000" y="2644438"/>
            <a:ext cx="4184267" cy="3908762"/>
          </a:xfrm>
          <a:prstGeom prst="rect">
            <a:avLst/>
          </a:prstGeom>
          <a:noFill/>
        </p:spPr>
        <p:txBody>
          <a:bodyPr wrap="square" rtlCol="0">
            <a:spAutoFit/>
          </a:bodyPr>
          <a:lstStyle/>
          <a:p>
            <a:r>
              <a:rPr lang="en-US" sz="2600" b="1" u="sng" dirty="0" smtClean="0"/>
              <a:t>Object code</a:t>
            </a:r>
            <a:r>
              <a:rPr lang="en-US" sz="2600" dirty="0" smtClean="0"/>
              <a:t>: </a:t>
            </a:r>
            <a:r>
              <a:rPr lang="en-US" sz="2600" dirty="0"/>
              <a:t>p</a:t>
            </a:r>
            <a:r>
              <a:rPr lang="en-US" sz="2600" dirty="0" smtClean="0"/>
              <a:t>ortion </a:t>
            </a:r>
            <a:r>
              <a:rPr lang="en-US" sz="2600" dirty="0"/>
              <a:t>of machine code that has </a:t>
            </a:r>
            <a:r>
              <a:rPr lang="en-US" sz="2600" dirty="0" smtClean="0"/>
              <a:t>NOT </a:t>
            </a:r>
            <a:r>
              <a:rPr lang="en-US" sz="2600" dirty="0"/>
              <a:t>yet been linked into a complete </a:t>
            </a:r>
            <a:r>
              <a:rPr lang="en-US" sz="2600" dirty="0" smtClean="0"/>
              <a:t>program</a:t>
            </a:r>
          </a:p>
          <a:p>
            <a:pPr marL="342900" indent="-342900">
              <a:buFont typeface="Arial" panose="020B0604020202020204" pitchFamily="34" charset="0"/>
              <a:buChar char="•"/>
            </a:pPr>
            <a:r>
              <a:rPr lang="en-US" sz="2400" dirty="0" smtClean="0"/>
              <a:t>Just machine </a:t>
            </a:r>
            <a:r>
              <a:rPr lang="en-US" sz="2400" dirty="0"/>
              <a:t>code for one particular library or </a:t>
            </a:r>
            <a:r>
              <a:rPr lang="en-US" sz="2400" dirty="0" smtClean="0"/>
              <a:t>module</a:t>
            </a:r>
          </a:p>
          <a:p>
            <a:pPr marL="342900" indent="-342900">
              <a:buFont typeface="Arial" panose="020B0604020202020204" pitchFamily="34" charset="0"/>
              <a:buChar char="•"/>
            </a:pPr>
            <a:r>
              <a:rPr lang="en-US" sz="2400" dirty="0" smtClean="0"/>
              <a:t>Can be generated by command</a:t>
            </a:r>
            <a:br>
              <a:rPr lang="en-US" sz="2400" dirty="0" smtClean="0"/>
            </a:br>
            <a:r>
              <a:rPr lang="en-US" altLang="zh-CN" sz="2400" dirty="0">
                <a:solidFill>
                  <a:srgbClr val="FF0000"/>
                </a:solidFill>
              </a:rPr>
              <a:t>g++ -c </a:t>
            </a:r>
            <a:r>
              <a:rPr lang="en-US" altLang="zh-CN" sz="2400" u="sng" dirty="0">
                <a:solidFill>
                  <a:srgbClr val="FF0000"/>
                </a:solidFill>
              </a:rPr>
              <a:t>source.cpp</a:t>
            </a:r>
            <a:r>
              <a:rPr lang="en-US" altLang="zh-CN" sz="2400" dirty="0">
                <a:solidFill>
                  <a:srgbClr val="FF0000"/>
                </a:solidFill>
              </a:rPr>
              <a:t> </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a:p>
        </p:txBody>
      </p:sp>
      <p:sp>
        <p:nvSpPr>
          <p:cNvPr id="9" name="TextBox 8"/>
          <p:cNvSpPr txBox="1"/>
          <p:nvPr/>
        </p:nvSpPr>
        <p:spPr>
          <a:xfrm>
            <a:off x="6248400" y="1447800"/>
            <a:ext cx="1300356" cy="461665"/>
          </a:xfrm>
          <a:prstGeom prst="rect">
            <a:avLst/>
          </a:prstGeom>
          <a:noFill/>
        </p:spPr>
        <p:txBody>
          <a:bodyPr wrap="none" rtlCol="0">
            <a:spAutoFit/>
          </a:bodyPr>
          <a:lstStyle/>
          <a:p>
            <a:r>
              <a:rPr lang="en-US" sz="2400" dirty="0" smtClean="0">
                <a:solidFill>
                  <a:srgbClr val="FF0000"/>
                </a:solidFill>
              </a:rPr>
              <a:t>A text file</a:t>
            </a:r>
            <a:endParaRPr lang="en-US" sz="2400" dirty="0">
              <a:solidFill>
                <a:srgbClr val="FF0000"/>
              </a:solidFill>
            </a:endParaRPr>
          </a:p>
        </p:txBody>
      </p:sp>
      <p:sp>
        <p:nvSpPr>
          <p:cNvPr id="10" name="TextBox 9"/>
          <p:cNvSpPr txBox="1"/>
          <p:nvPr/>
        </p:nvSpPr>
        <p:spPr>
          <a:xfrm>
            <a:off x="6477000" y="5867400"/>
            <a:ext cx="1553439" cy="461665"/>
          </a:xfrm>
          <a:prstGeom prst="rect">
            <a:avLst/>
          </a:prstGeom>
          <a:noFill/>
        </p:spPr>
        <p:txBody>
          <a:bodyPr wrap="none" rtlCol="0">
            <a:spAutoFit/>
          </a:bodyPr>
          <a:lstStyle/>
          <a:p>
            <a:r>
              <a:rPr lang="en-US" sz="2400" dirty="0" smtClean="0">
                <a:solidFill>
                  <a:srgbClr val="FF0000"/>
                </a:solidFill>
              </a:rPr>
              <a:t>A binary file</a:t>
            </a:r>
            <a:endParaRPr lang="en-US" sz="2400" dirty="0">
              <a:solidFill>
                <a:srgbClr val="FF0000"/>
              </a:solidFill>
            </a:endParaRPr>
          </a:p>
        </p:txBody>
      </p:sp>
      <p:sp>
        <p:nvSpPr>
          <p:cNvPr id="11" name="TextBox 10"/>
          <p:cNvSpPr txBox="1"/>
          <p:nvPr/>
        </p:nvSpPr>
        <p:spPr>
          <a:xfrm>
            <a:off x="6301437" y="3576935"/>
            <a:ext cx="556563" cy="461665"/>
          </a:xfrm>
          <a:prstGeom prst="rect">
            <a:avLst/>
          </a:prstGeom>
          <a:noFill/>
        </p:spPr>
        <p:txBody>
          <a:bodyPr wrap="none" rtlCol="0">
            <a:spAutoFit/>
          </a:bodyPr>
          <a:lstStyle/>
          <a:p>
            <a:r>
              <a:rPr lang="en-US" sz="2400" dirty="0" smtClean="0">
                <a:solidFill>
                  <a:srgbClr val="FF0000"/>
                </a:solidFill>
              </a:rPr>
              <a:t>*.o</a:t>
            </a:r>
            <a:endParaRPr lang="en-US" sz="2400" dirty="0">
              <a:solidFill>
                <a:srgbClr val="FF0000"/>
              </a:solidFill>
            </a:endParaRPr>
          </a:p>
        </p:txBody>
      </p:sp>
      <p:grpSp>
        <p:nvGrpSpPr>
          <p:cNvPr id="15" name="Group 14"/>
          <p:cNvGrpSpPr/>
          <p:nvPr/>
        </p:nvGrpSpPr>
        <p:grpSpPr>
          <a:xfrm>
            <a:off x="374904" y="1611293"/>
            <a:ext cx="3653242" cy="827107"/>
            <a:chOff x="374904" y="1611293"/>
            <a:chExt cx="3653242" cy="827107"/>
          </a:xfrm>
        </p:grpSpPr>
        <p:sp>
          <p:nvSpPr>
            <p:cNvPr id="12" name="TextBox 11"/>
            <p:cNvSpPr txBox="1"/>
            <p:nvPr/>
          </p:nvSpPr>
          <p:spPr>
            <a:xfrm>
              <a:off x="374904" y="1811348"/>
              <a:ext cx="423514" cy="523220"/>
            </a:xfrm>
            <a:prstGeom prst="rect">
              <a:avLst/>
            </a:prstGeom>
            <a:noFill/>
          </p:spPr>
          <p:txBody>
            <a:bodyPr wrap="none" rtlCol="0">
              <a:spAutoFit/>
            </a:bodyPr>
            <a:lstStyle/>
            <a:p>
              <a:r>
                <a:rPr lang="en-US" altLang="zh-CN" sz="2800" dirty="0" smtClean="0">
                  <a:solidFill>
                    <a:srgbClr val="0070C0"/>
                  </a:solidFill>
                </a:rPr>
                <a:t>=</a:t>
              </a:r>
              <a:endParaRPr lang="zh-CN" altLang="en-US" sz="2800" dirty="0">
                <a:solidFill>
                  <a:srgbClr val="0070C0"/>
                </a:solidFill>
              </a:endParaRPr>
            </a:p>
          </p:txBody>
        </p:sp>
        <p:sp>
          <p:nvSpPr>
            <p:cNvPr id="13" name="Rectangle 12"/>
            <p:cNvSpPr/>
            <p:nvPr/>
          </p:nvSpPr>
          <p:spPr>
            <a:xfrm>
              <a:off x="860305" y="1611293"/>
              <a:ext cx="2356992" cy="461665"/>
            </a:xfrm>
            <a:prstGeom prst="rect">
              <a:avLst/>
            </a:prstGeom>
          </p:spPr>
          <p:txBody>
            <a:bodyPr wrap="none">
              <a:spAutoFit/>
            </a:bodyPr>
            <a:lstStyle/>
            <a:p>
              <a:r>
                <a:rPr lang="en-US" sz="2400" dirty="0">
                  <a:solidFill>
                    <a:srgbClr val="0070C0"/>
                  </a:solidFill>
                </a:rPr>
                <a:t>g++ </a:t>
              </a:r>
              <a:r>
                <a:rPr lang="en-US" sz="2400" dirty="0" smtClean="0">
                  <a:solidFill>
                    <a:srgbClr val="0070C0"/>
                  </a:solidFill>
                </a:rPr>
                <a:t>-c </a:t>
              </a:r>
              <a:r>
                <a:rPr lang="en-US" sz="2400" u="sng" dirty="0" smtClean="0">
                  <a:solidFill>
                    <a:srgbClr val="0070C0"/>
                  </a:solidFill>
                </a:rPr>
                <a:t>source.cpp</a:t>
              </a:r>
              <a:r>
                <a:rPr lang="en-US" sz="2400" dirty="0" smtClean="0">
                  <a:solidFill>
                    <a:srgbClr val="0070C0"/>
                  </a:solidFill>
                </a:rPr>
                <a:t> </a:t>
              </a:r>
              <a:endParaRPr lang="en-US" sz="2400" dirty="0">
                <a:solidFill>
                  <a:srgbClr val="0070C0"/>
                </a:solidFill>
              </a:endParaRPr>
            </a:p>
          </p:txBody>
        </p:sp>
        <p:sp>
          <p:nvSpPr>
            <p:cNvPr id="14" name="Rectangle 13"/>
            <p:cNvSpPr/>
            <p:nvPr/>
          </p:nvSpPr>
          <p:spPr>
            <a:xfrm>
              <a:off x="880938" y="1976735"/>
              <a:ext cx="3147208" cy="461665"/>
            </a:xfrm>
            <a:prstGeom prst="rect">
              <a:avLst/>
            </a:prstGeom>
          </p:spPr>
          <p:txBody>
            <a:bodyPr wrap="none">
              <a:spAutoFit/>
            </a:bodyPr>
            <a:lstStyle/>
            <a:p>
              <a:r>
                <a:rPr lang="en-US" sz="2400" dirty="0">
                  <a:solidFill>
                    <a:srgbClr val="0070C0"/>
                  </a:solidFill>
                </a:rPr>
                <a:t>g++ </a:t>
              </a:r>
              <a:r>
                <a:rPr lang="en-US" sz="2400" dirty="0" smtClean="0">
                  <a:solidFill>
                    <a:srgbClr val="0070C0"/>
                  </a:solidFill>
                </a:rPr>
                <a:t>-o </a:t>
              </a:r>
              <a:r>
                <a:rPr lang="en-US" sz="2400" u="sng" dirty="0">
                  <a:solidFill>
                    <a:srgbClr val="0070C0"/>
                  </a:solidFill>
                </a:rPr>
                <a:t>program</a:t>
              </a:r>
              <a:r>
                <a:rPr lang="en-US" sz="2400" dirty="0">
                  <a:solidFill>
                    <a:srgbClr val="0070C0"/>
                  </a:solidFill>
                </a:rPr>
                <a:t> </a:t>
              </a:r>
              <a:r>
                <a:rPr lang="en-US" sz="2400" u="sng" dirty="0" err="1" smtClean="0">
                  <a:solidFill>
                    <a:srgbClr val="0070C0"/>
                  </a:solidFill>
                </a:rPr>
                <a:t>source.o</a:t>
              </a:r>
              <a:r>
                <a:rPr lang="en-US" sz="2400" dirty="0" smtClean="0">
                  <a:solidFill>
                    <a:srgbClr val="0070C0"/>
                  </a:solidFill>
                </a:rPr>
                <a:t> </a:t>
              </a:r>
              <a:endParaRPr lang="en-US" sz="2400" dirty="0">
                <a:solidFill>
                  <a:srgbClr val="0070C0"/>
                </a:solidFill>
              </a:endParaRPr>
            </a:p>
          </p:txBody>
        </p:sp>
      </p:grpSp>
      <p:cxnSp>
        <p:nvCxnSpPr>
          <p:cNvPr id="17" name="Straight Arrow Connector 16"/>
          <p:cNvCxnSpPr/>
          <p:nvPr/>
        </p:nvCxnSpPr>
        <p:spPr>
          <a:xfrm flipH="1" flipV="1">
            <a:off x="2590800" y="2384762"/>
            <a:ext cx="370546" cy="20603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2961346" y="2384762"/>
            <a:ext cx="1850186" cy="461665"/>
          </a:xfrm>
          <a:prstGeom prst="rect">
            <a:avLst/>
          </a:prstGeom>
          <a:noFill/>
        </p:spPr>
        <p:txBody>
          <a:bodyPr wrap="none" rtlCol="0">
            <a:spAutoFit/>
          </a:bodyPr>
          <a:lstStyle/>
          <a:p>
            <a:r>
              <a:rPr lang="en-US" altLang="zh-CN" sz="2400" dirty="0" smtClean="0">
                <a:solidFill>
                  <a:srgbClr val="C00000"/>
                </a:solidFill>
              </a:rPr>
              <a:t>Link command</a:t>
            </a:r>
            <a:endParaRPr lang="zh-CN" altLang="en-US" sz="2400" dirty="0">
              <a:solidFill>
                <a:srgbClr val="C00000"/>
              </a:solidFill>
            </a:endParaRPr>
          </a:p>
        </p:txBody>
      </p:sp>
    </p:spTree>
    <p:extLst>
      <p:ext uri="{BB962C8B-B14F-4D97-AF65-F5344CB8AC3E}">
        <p14:creationId xmlns:p14="http://schemas.microsoft.com/office/powerpoint/2010/main" val="125004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7"/>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 large project is usually split into several source files in order to be manageable</a:t>
            </a:r>
            <a:r>
              <a:rPr lang="en-US" sz="2800" dirty="0" smtClean="0"/>
              <a:t>. Why?</a:t>
            </a:r>
            <a:endParaRPr lang="en-US" sz="28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5</a:t>
            </a:fld>
            <a:endParaRPr lang="en-US"/>
          </a:p>
        </p:txBody>
      </p:sp>
      <p:pic>
        <p:nvPicPr>
          <p:cNvPr id="7" name="Content Placeholder 6" descr="icons8-help-48.png"/>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l="4048" t="1" r="-876" b="-1130"/>
          <a:stretch/>
        </p:blipFill>
        <p:spPr>
          <a:xfrm>
            <a:off x="168835" y="152400"/>
            <a:ext cx="821765" cy="776941"/>
          </a:xfrm>
        </p:spPr>
      </p:pic>
      <p:sp>
        <p:nvSpPr>
          <p:cNvPr id="8" name="Content Placeholder 2"/>
          <p:cNvSpPr txBox="1">
            <a:spLocks/>
          </p:cNvSpPr>
          <p:nvPr/>
        </p:nvSpPr>
        <p:spPr>
          <a:xfrm>
            <a:off x="914400" y="1447800"/>
            <a:ext cx="7772400" cy="45720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US" dirty="0" smtClean="0"/>
              <a:t>Select all the correct answers.</a:t>
            </a:r>
          </a:p>
          <a:p>
            <a:pPr marL="274320" lvl="1" indent="-274320">
              <a:spcBef>
                <a:spcPts val="580"/>
              </a:spcBef>
              <a:buClr>
                <a:schemeClr val="accent1"/>
              </a:buClr>
            </a:pPr>
            <a:r>
              <a:rPr lang="en-US" sz="2600" b="1" dirty="0" smtClean="0"/>
              <a:t>A. </a:t>
            </a:r>
            <a:r>
              <a:rPr lang="en-US" altLang="zh-CN" sz="2600" dirty="0"/>
              <a:t>To speed up compilation – changing a single line only requires recompiling a single small source file. Much faster</a:t>
            </a:r>
            <a:r>
              <a:rPr lang="en-US" altLang="zh-CN" sz="2600" dirty="0" smtClean="0"/>
              <a:t>!</a:t>
            </a:r>
            <a:endParaRPr lang="en-US" sz="2600" dirty="0" smtClean="0"/>
          </a:p>
          <a:p>
            <a:pPr marL="274320" lvl="1" indent="-274320">
              <a:spcBef>
                <a:spcPts val="580"/>
              </a:spcBef>
              <a:buClr>
                <a:schemeClr val="accent1"/>
              </a:buClr>
            </a:pPr>
            <a:r>
              <a:rPr lang="en-US" sz="2600" b="1" dirty="0" smtClean="0"/>
              <a:t>B. </a:t>
            </a:r>
            <a:r>
              <a:rPr lang="en-US" altLang="zh-CN" sz="2600" dirty="0"/>
              <a:t>To increase organization – make it easier for you to find </a:t>
            </a:r>
            <a:r>
              <a:rPr lang="en-US" sz="2600" dirty="0"/>
              <a:t>functions, variables, etc</a:t>
            </a:r>
            <a:r>
              <a:rPr lang="en-US" sz="2600" dirty="0" smtClean="0"/>
              <a:t>.</a:t>
            </a:r>
            <a:endParaRPr lang="en-US" sz="2600" dirty="0" smtClean="0">
              <a:solidFill>
                <a:srgbClr val="0000FF"/>
              </a:solidFill>
            </a:endParaRPr>
          </a:p>
          <a:p>
            <a:pPr marL="274320" lvl="1" indent="-274320">
              <a:spcBef>
                <a:spcPts val="580"/>
              </a:spcBef>
              <a:buClr>
                <a:schemeClr val="accent1"/>
              </a:buClr>
            </a:pPr>
            <a:r>
              <a:rPr lang="en-US" sz="2600" b="1" dirty="0" smtClean="0"/>
              <a:t>C. </a:t>
            </a:r>
            <a:r>
              <a:rPr lang="en-US" altLang="zh-CN" sz="2600" dirty="0"/>
              <a:t>To facilitate code reuse</a:t>
            </a:r>
            <a:r>
              <a:rPr lang="en-US" altLang="zh-CN" sz="2600" dirty="0" smtClean="0"/>
              <a:t>.</a:t>
            </a:r>
            <a:endParaRPr lang="en-US" sz="2600" b="1" dirty="0" smtClean="0"/>
          </a:p>
          <a:p>
            <a:pPr marL="274320" lvl="1" indent="-274320">
              <a:spcBef>
                <a:spcPts val="580"/>
              </a:spcBef>
              <a:buClr>
                <a:schemeClr val="accent1"/>
              </a:buClr>
            </a:pPr>
            <a:r>
              <a:rPr lang="en-US" sz="2600" b="1" dirty="0" smtClean="0"/>
              <a:t>D.</a:t>
            </a:r>
            <a:r>
              <a:rPr lang="en-US" sz="2600" dirty="0" smtClean="0"/>
              <a:t> </a:t>
            </a:r>
            <a:r>
              <a:rPr lang="en-US" altLang="zh-CN" sz="2600" dirty="0"/>
              <a:t>To split coding responsibilities among programmers</a:t>
            </a:r>
            <a:r>
              <a:rPr lang="en-US" altLang="zh-CN" sz="2600" dirty="0" smtClean="0"/>
              <a:t>.</a:t>
            </a:r>
            <a:endParaRPr lang="en-US" altLang="zh-CN" sz="2600" dirty="0"/>
          </a:p>
        </p:txBody>
      </p:sp>
      <p:pic>
        <p:nvPicPr>
          <p:cNvPr id="1026" name="Picture 2" descr="Preview of your QR Co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4571999"/>
            <a:ext cx="209550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196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Developing Program on Linux</a:t>
            </a:r>
            <a:br>
              <a:rPr lang="en-US" dirty="0"/>
            </a:br>
            <a:r>
              <a:rPr lang="en-US" sz="2400" dirty="0" smtClean="0"/>
              <a:t>Multiple Source Files</a:t>
            </a:r>
            <a:endParaRPr lang="en-US" dirty="0"/>
          </a:p>
        </p:txBody>
      </p:sp>
      <p:sp>
        <p:nvSpPr>
          <p:cNvPr id="3" name="Content Placeholder 2"/>
          <p:cNvSpPr>
            <a:spLocks noGrp="1"/>
          </p:cNvSpPr>
          <p:nvPr>
            <p:ph sz="quarter" idx="1"/>
          </p:nvPr>
        </p:nvSpPr>
        <p:spPr/>
        <p:txBody>
          <a:bodyPr>
            <a:normAutofit/>
          </a:bodyPr>
          <a:lstStyle/>
          <a:p>
            <a:r>
              <a:rPr lang="en-US" altLang="zh-CN" dirty="0" smtClean="0"/>
              <a:t>Multiple source files include two types of files</a:t>
            </a:r>
          </a:p>
          <a:p>
            <a:pPr lvl="1"/>
            <a:r>
              <a:rPr lang="en-US" altLang="zh-CN" dirty="0"/>
              <a:t>header files – “</a:t>
            </a:r>
            <a:r>
              <a:rPr lang="en-US" altLang="zh-CN" b="1" dirty="0">
                <a:solidFill>
                  <a:srgbClr val="0000FF"/>
                </a:solidFill>
              </a:rPr>
              <a:t>.h</a:t>
            </a:r>
            <a:r>
              <a:rPr lang="en-US" altLang="zh-CN" dirty="0"/>
              <a:t>” files: </a:t>
            </a:r>
            <a:r>
              <a:rPr lang="en-US" altLang="zh-CN" dirty="0" smtClean="0"/>
              <a:t>normally contain class definitions and function declarations.</a:t>
            </a:r>
            <a:endParaRPr lang="en-US" altLang="zh-CN" dirty="0"/>
          </a:p>
          <a:p>
            <a:pPr lvl="1"/>
            <a:r>
              <a:rPr lang="en-US" altLang="zh-CN" dirty="0" smtClean="0"/>
              <a:t>C++ source files – “</a:t>
            </a:r>
            <a:r>
              <a:rPr lang="en-US" altLang="zh-CN" b="1" dirty="0" smtClean="0">
                <a:solidFill>
                  <a:srgbClr val="0000FF"/>
                </a:solidFill>
              </a:rPr>
              <a:t>.</a:t>
            </a:r>
            <a:r>
              <a:rPr lang="en-US" altLang="zh-CN" b="1" dirty="0" err="1" smtClean="0">
                <a:solidFill>
                  <a:srgbClr val="0000FF"/>
                </a:solidFill>
              </a:rPr>
              <a:t>cpp</a:t>
            </a:r>
            <a:r>
              <a:rPr lang="en-US" altLang="zh-CN" dirty="0" smtClean="0"/>
              <a:t>” files: normally contain function definitions and member functions of classes.</a:t>
            </a:r>
          </a:p>
          <a:p>
            <a:r>
              <a:rPr lang="en-US" altLang="zh-CN" dirty="0" smtClean="0"/>
              <a:t>Example</a:t>
            </a:r>
            <a:endParaRPr lang="en-US" altLang="zh-CN" dirty="0"/>
          </a:p>
          <a:p>
            <a:pPr lvl="1"/>
            <a:endParaRPr lang="en-US" altLang="zh-CN" dirty="0" smtClean="0"/>
          </a:p>
          <a:p>
            <a:pPr lvl="1"/>
            <a:endParaRPr lang="en-US" altLang="zh-CN" dirty="0" smtClean="0"/>
          </a:p>
        </p:txBody>
      </p:sp>
      <p:sp>
        <p:nvSpPr>
          <p:cNvPr id="5" name="Slide Number Placeholder 4"/>
          <p:cNvSpPr>
            <a:spLocks noGrp="1"/>
          </p:cNvSpPr>
          <p:nvPr>
            <p:ph type="sldNum" sz="quarter" idx="12"/>
          </p:nvPr>
        </p:nvSpPr>
        <p:spPr/>
        <p:txBody>
          <a:bodyPr/>
          <a:lstStyle/>
          <a:p>
            <a:fld id="{6E2E4A66-FC3E-4C0B-B5A2-3AC9BF2C6C04}" type="slidenum">
              <a:rPr lang="en-US" smtClean="0"/>
              <a:pPr/>
              <a:t>6</a:t>
            </a:fld>
            <a:endParaRPr lang="en-US"/>
          </a:p>
        </p:txBody>
      </p:sp>
      <p:sp>
        <p:nvSpPr>
          <p:cNvPr id="10" name="TextBox 9"/>
          <p:cNvSpPr txBox="1"/>
          <p:nvPr/>
        </p:nvSpPr>
        <p:spPr>
          <a:xfrm>
            <a:off x="439881" y="4004608"/>
            <a:ext cx="4240263" cy="1938992"/>
          </a:xfrm>
          <a:prstGeom prst="rect">
            <a:avLst/>
          </a:prstGeom>
          <a:noFill/>
          <a:ln>
            <a:solidFill>
              <a:schemeClr val="tx1"/>
            </a:solidFill>
          </a:ln>
        </p:spPr>
        <p:txBody>
          <a:bodyPr wrap="none" rtlCol="0">
            <a:spAutoFit/>
          </a:bodyPr>
          <a:lstStyle/>
          <a:p>
            <a:r>
              <a:rPr lang="en-US" sz="2400" dirty="0" smtClean="0">
                <a:solidFill>
                  <a:srgbClr val="0000FF"/>
                </a:solidFill>
                <a:latin typeface="Courier New" pitchFamily="49" charset="0"/>
                <a:cs typeface="Courier New" pitchFamily="49" charset="0"/>
              </a:rPr>
              <a:t>// </a:t>
            </a:r>
            <a:r>
              <a:rPr lang="en-US" sz="2400" dirty="0" err="1" smtClean="0">
                <a:solidFill>
                  <a:srgbClr val="0000FF"/>
                </a:solidFill>
                <a:latin typeface="Courier New" pitchFamily="49" charset="0"/>
                <a:cs typeface="Courier New" pitchFamily="49" charset="0"/>
              </a:rPr>
              <a:t>add.h</a:t>
            </a:r>
            <a:r>
              <a:rPr lang="en-US" sz="2400" dirty="0" smtClean="0">
                <a:latin typeface="Courier New" pitchFamily="49" charset="0"/>
                <a:cs typeface="Courier New" pitchFamily="49" charset="0"/>
              </a:rPr>
              <a:t/>
            </a:r>
            <a:br>
              <a:rPr lang="en-US" sz="2400" dirty="0" smtClean="0">
                <a:latin typeface="Courier New" pitchFamily="49" charset="0"/>
                <a:cs typeface="Courier New" pitchFamily="49" charset="0"/>
              </a:rPr>
            </a:br>
            <a:r>
              <a:rPr lang="en-US" sz="2400" dirty="0">
                <a:solidFill>
                  <a:srgbClr val="7030A0"/>
                </a:solidFill>
                <a:latin typeface="Courier New" pitchFamily="49" charset="0"/>
                <a:cs typeface="Courier New" pitchFamily="49" charset="0"/>
              </a:rPr>
              <a:t>#</a:t>
            </a:r>
            <a:r>
              <a:rPr lang="en-US" sz="2400" dirty="0" err="1">
                <a:solidFill>
                  <a:srgbClr val="7030A0"/>
                </a:solidFill>
                <a:latin typeface="Courier New" pitchFamily="49" charset="0"/>
                <a:cs typeface="Courier New" pitchFamily="49" charset="0"/>
              </a:rPr>
              <a:t>ifndef</a:t>
            </a:r>
            <a:r>
              <a:rPr lang="en-US" sz="2400" dirty="0">
                <a:solidFill>
                  <a:srgbClr val="7030A0"/>
                </a:solidFill>
                <a:latin typeface="Courier New" pitchFamily="49" charset="0"/>
                <a:cs typeface="Courier New" pitchFamily="49" charset="0"/>
              </a:rPr>
              <a:t> </a:t>
            </a:r>
            <a:r>
              <a:rPr lang="en-US" sz="2400" dirty="0" smtClean="0">
                <a:solidFill>
                  <a:srgbClr val="7030A0"/>
                </a:solidFill>
                <a:latin typeface="Courier New" pitchFamily="49" charset="0"/>
                <a:cs typeface="Courier New" pitchFamily="49" charset="0"/>
              </a:rPr>
              <a:t>ADD_H</a:t>
            </a:r>
          </a:p>
          <a:p>
            <a:r>
              <a:rPr lang="en-US" sz="2400" dirty="0" smtClean="0">
                <a:solidFill>
                  <a:srgbClr val="7030A0"/>
                </a:solidFill>
                <a:latin typeface="Courier New" pitchFamily="49" charset="0"/>
                <a:cs typeface="Courier New" pitchFamily="49" charset="0"/>
              </a:rPr>
              <a:t>#</a:t>
            </a:r>
            <a:r>
              <a:rPr lang="en-US" sz="2400" dirty="0">
                <a:solidFill>
                  <a:srgbClr val="7030A0"/>
                </a:solidFill>
                <a:latin typeface="Courier New" pitchFamily="49" charset="0"/>
                <a:cs typeface="Courier New" pitchFamily="49" charset="0"/>
              </a:rPr>
              <a:t>define </a:t>
            </a:r>
            <a:r>
              <a:rPr lang="en-US" sz="2400" dirty="0" smtClean="0">
                <a:solidFill>
                  <a:srgbClr val="7030A0"/>
                </a:solidFill>
                <a:latin typeface="Courier New" pitchFamily="49" charset="0"/>
                <a:cs typeface="Courier New" pitchFamily="49" charset="0"/>
              </a:rPr>
              <a:t>ADD_H</a:t>
            </a:r>
          </a:p>
          <a:p>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add(</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a,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b</a:t>
            </a:r>
            <a:r>
              <a:rPr lang="en-US" sz="2400" dirty="0" smtClean="0">
                <a:latin typeface="Courier New" pitchFamily="49" charset="0"/>
                <a:cs typeface="Courier New" pitchFamily="49" charset="0"/>
              </a:rPr>
              <a:t>);</a:t>
            </a:r>
            <a:br>
              <a:rPr lang="en-US" sz="2400" dirty="0" smtClean="0">
                <a:latin typeface="Courier New" pitchFamily="49" charset="0"/>
                <a:cs typeface="Courier New" pitchFamily="49" charset="0"/>
              </a:rPr>
            </a:br>
            <a:r>
              <a:rPr lang="en-US" sz="2400" dirty="0" smtClean="0">
                <a:solidFill>
                  <a:srgbClr val="7030A0"/>
                </a:solidFill>
                <a:latin typeface="Courier New" pitchFamily="49" charset="0"/>
                <a:cs typeface="Courier New" pitchFamily="49" charset="0"/>
              </a:rPr>
              <a:t>#</a:t>
            </a:r>
            <a:r>
              <a:rPr lang="en-US" sz="2400" dirty="0" err="1">
                <a:solidFill>
                  <a:srgbClr val="7030A0"/>
                </a:solidFill>
                <a:latin typeface="Courier New" pitchFamily="49" charset="0"/>
                <a:cs typeface="Courier New" pitchFamily="49" charset="0"/>
              </a:rPr>
              <a:t>endif</a:t>
            </a:r>
            <a:endParaRPr lang="en-US" sz="2400" dirty="0">
              <a:solidFill>
                <a:srgbClr val="7030A0"/>
              </a:solidFill>
              <a:latin typeface="Courier New" pitchFamily="49" charset="0"/>
              <a:cs typeface="Courier New" pitchFamily="49" charset="0"/>
            </a:endParaRPr>
          </a:p>
        </p:txBody>
      </p:sp>
      <p:sp>
        <p:nvSpPr>
          <p:cNvPr id="11" name="TextBox 10"/>
          <p:cNvSpPr txBox="1"/>
          <p:nvPr/>
        </p:nvSpPr>
        <p:spPr>
          <a:xfrm>
            <a:off x="4876800" y="3970616"/>
            <a:ext cx="4055919" cy="1938992"/>
          </a:xfrm>
          <a:prstGeom prst="rect">
            <a:avLst/>
          </a:prstGeom>
          <a:noFill/>
          <a:ln>
            <a:solidFill>
              <a:schemeClr val="tx1"/>
            </a:solidFill>
          </a:ln>
        </p:spPr>
        <p:txBody>
          <a:bodyPr wrap="none" rtlCol="0">
            <a:spAutoFit/>
          </a:bodyPr>
          <a:lstStyle/>
          <a:p>
            <a:r>
              <a:rPr lang="en-US" sz="2400" dirty="0" smtClean="0">
                <a:solidFill>
                  <a:srgbClr val="0000FF"/>
                </a:solidFill>
                <a:latin typeface="Courier New" pitchFamily="49" charset="0"/>
                <a:cs typeface="Courier New" pitchFamily="49" charset="0"/>
              </a:rPr>
              <a:t>// add.cpp</a:t>
            </a:r>
            <a:r>
              <a:rPr lang="en-US" sz="2400" dirty="0" smtClean="0">
                <a:latin typeface="Courier New" pitchFamily="49" charset="0"/>
                <a:cs typeface="Courier New" pitchFamily="49" charset="0"/>
              </a:rPr>
              <a:t/>
            </a:r>
            <a:br>
              <a:rPr lang="en-US" sz="2400" dirty="0" smtClean="0">
                <a:latin typeface="Courier New" pitchFamily="49" charset="0"/>
                <a:cs typeface="Courier New" pitchFamily="49" charset="0"/>
              </a:rPr>
            </a:b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add(</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a,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b</a:t>
            </a:r>
            <a:r>
              <a:rPr lang="en-US" sz="2400" dirty="0" smtClean="0">
                <a:latin typeface="Courier New" pitchFamily="49" charset="0"/>
                <a:cs typeface="Courier New" pitchFamily="49" charset="0"/>
              </a:rPr>
              <a:t>)</a:t>
            </a:r>
          </a:p>
          <a:p>
            <a:r>
              <a:rPr lang="en-US" sz="2400" dirty="0" smtClean="0">
                <a:latin typeface="Courier New" pitchFamily="49" charset="0"/>
                <a:cs typeface="Courier New" pitchFamily="49" charset="0"/>
              </a:rPr>
              <a:t>{</a:t>
            </a:r>
          </a:p>
          <a:p>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return </a:t>
            </a:r>
            <a:r>
              <a:rPr lang="en-US" sz="2400" dirty="0" err="1" smtClean="0">
                <a:latin typeface="Courier New" pitchFamily="49" charset="0"/>
                <a:cs typeface="Courier New" pitchFamily="49" charset="0"/>
              </a:rPr>
              <a:t>a+b</a:t>
            </a:r>
            <a:r>
              <a:rPr lang="en-US" sz="2400" dirty="0" smtClean="0">
                <a:latin typeface="Courier New" pitchFamily="49" charset="0"/>
                <a:cs typeface="Courier New" pitchFamily="49" charset="0"/>
              </a:rPr>
              <a:t>; </a:t>
            </a:r>
          </a:p>
          <a:p>
            <a:r>
              <a:rPr lang="en-US" sz="2400" dirty="0" smtClean="0">
                <a:latin typeface="Courier New" pitchFamily="49" charset="0"/>
                <a:cs typeface="Courier New" pitchFamily="49" charset="0"/>
              </a:rPr>
              <a:t>}</a:t>
            </a:r>
          </a:p>
        </p:txBody>
      </p:sp>
    </p:spTree>
    <p:extLst>
      <p:ext uri="{BB962C8B-B14F-4D97-AF65-F5344CB8AC3E}">
        <p14:creationId xmlns:p14="http://schemas.microsoft.com/office/powerpoint/2010/main" val="186097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Program on Linux</a:t>
            </a:r>
            <a:br>
              <a:rPr lang="en-US" dirty="0"/>
            </a:br>
            <a:r>
              <a:rPr lang="en-US" sz="2400" dirty="0"/>
              <a:t>Multiple Source </a:t>
            </a:r>
            <a:r>
              <a:rPr lang="en-US" sz="2400" dirty="0" smtClean="0"/>
              <a:t>Files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7</a:t>
            </a:fld>
            <a:endParaRPr lang="en-US"/>
          </a:p>
        </p:txBody>
      </p:sp>
      <p:sp>
        <p:nvSpPr>
          <p:cNvPr id="4" name="Content Placeholder 3"/>
          <p:cNvSpPr>
            <a:spLocks noGrp="1"/>
          </p:cNvSpPr>
          <p:nvPr>
            <p:ph sz="quarter" idx="1"/>
          </p:nvPr>
        </p:nvSpPr>
        <p:spPr>
          <a:xfrm>
            <a:off x="914400" y="1447800"/>
            <a:ext cx="7772400" cy="4953000"/>
          </a:xfrm>
        </p:spPr>
        <p:txBody>
          <a:bodyPr>
            <a:normAutofit/>
          </a:bodyPr>
          <a:lstStyle/>
          <a:p>
            <a:r>
              <a:rPr lang="en-US" dirty="0" smtClean="0"/>
              <a:t>If a function in another file calls function </a:t>
            </a:r>
            <a:r>
              <a:rPr lang="en-US" dirty="0" smtClean="0">
                <a:latin typeface="Courier New" pitchFamily="49" charset="0"/>
                <a:cs typeface="Courier New" pitchFamily="49" charset="0"/>
              </a:rPr>
              <a:t>add()</a:t>
            </a:r>
            <a:r>
              <a:rPr lang="en-US" dirty="0" smtClean="0"/>
              <a:t>, we should put </a:t>
            </a:r>
            <a:r>
              <a:rPr lang="en-US" dirty="0" smtClean="0">
                <a:latin typeface="Courier New" pitchFamily="49" charset="0"/>
                <a:cs typeface="Courier New" pitchFamily="49" charset="0"/>
              </a:rPr>
              <a:t>#include “</a:t>
            </a:r>
            <a:r>
              <a:rPr lang="en-US" dirty="0" err="1" smtClean="0">
                <a:latin typeface="Courier New" pitchFamily="49" charset="0"/>
                <a:cs typeface="Courier New" pitchFamily="49" charset="0"/>
              </a:rPr>
              <a:t>add.h</a:t>
            </a:r>
            <a:r>
              <a:rPr lang="en-US" dirty="0" smtClean="0">
                <a:latin typeface="Courier New" pitchFamily="49" charset="0"/>
                <a:cs typeface="Courier New" pitchFamily="49" charset="0"/>
              </a:rPr>
              <a:t>”</a:t>
            </a:r>
            <a:r>
              <a:rPr lang="en-US" dirty="0" smtClean="0">
                <a:cs typeface="Courier New" pitchFamily="49" charset="0"/>
              </a:rPr>
              <a:t> in that file.</a:t>
            </a:r>
          </a:p>
          <a:p>
            <a:endParaRPr lang="en-US" dirty="0" smtClean="0">
              <a:cs typeface="Courier New" pitchFamily="49" charset="0"/>
            </a:endParaRPr>
          </a:p>
          <a:p>
            <a:r>
              <a:rPr lang="en-US" dirty="0" smtClean="0">
                <a:cs typeface="Courier New" pitchFamily="49" charset="0"/>
              </a:rPr>
              <a:t>Example</a:t>
            </a:r>
          </a:p>
          <a:p>
            <a:endParaRPr lang="en-US" dirty="0">
              <a:latin typeface="Courier New" pitchFamily="49" charset="0"/>
              <a:cs typeface="Courier New" pitchFamily="49" charset="0"/>
            </a:endParaRPr>
          </a:p>
          <a:p>
            <a:endParaRPr lang="en-US" dirty="0" smtClean="0">
              <a:latin typeface="Courier New" pitchFamily="49" charset="0"/>
              <a:cs typeface="Courier New" pitchFamily="49" charset="0"/>
            </a:endParaRPr>
          </a:p>
          <a:p>
            <a:endParaRPr lang="en-US" dirty="0" smtClean="0">
              <a:latin typeface="Courier New" pitchFamily="49" charset="0"/>
              <a:cs typeface="Courier New" pitchFamily="49" charset="0"/>
            </a:endParaRPr>
          </a:p>
        </p:txBody>
      </p:sp>
      <p:sp>
        <p:nvSpPr>
          <p:cNvPr id="10" name="TextBox 9"/>
          <p:cNvSpPr txBox="1"/>
          <p:nvPr/>
        </p:nvSpPr>
        <p:spPr>
          <a:xfrm>
            <a:off x="2819400" y="2949476"/>
            <a:ext cx="3134191" cy="2677656"/>
          </a:xfrm>
          <a:prstGeom prst="rect">
            <a:avLst/>
          </a:prstGeom>
          <a:noFill/>
          <a:ln>
            <a:solidFill>
              <a:schemeClr val="tx1"/>
            </a:solidFill>
          </a:ln>
        </p:spPr>
        <p:txBody>
          <a:bodyPr wrap="none" rtlCol="0">
            <a:spAutoFit/>
          </a:bodyPr>
          <a:lstStyle/>
          <a:p>
            <a:r>
              <a:rPr lang="en-US" sz="2400" dirty="0" smtClean="0">
                <a:solidFill>
                  <a:srgbClr val="0000FF"/>
                </a:solidFill>
                <a:latin typeface="Courier New" pitchFamily="49" charset="0"/>
                <a:cs typeface="Courier New" pitchFamily="49" charset="0"/>
              </a:rPr>
              <a:t>// run_add.cpp</a:t>
            </a:r>
            <a:r>
              <a:rPr lang="en-US" sz="2400" dirty="0" smtClean="0">
                <a:latin typeface="Courier New" pitchFamily="49" charset="0"/>
                <a:cs typeface="Courier New" pitchFamily="49" charset="0"/>
              </a:rPr>
              <a:t/>
            </a:r>
            <a:br>
              <a:rPr lang="en-US" sz="2400" dirty="0" smtClean="0">
                <a:latin typeface="Courier New" pitchFamily="49" charset="0"/>
                <a:cs typeface="Courier New" pitchFamily="49" charset="0"/>
              </a:rPr>
            </a:br>
            <a:r>
              <a:rPr lang="en-US" sz="2400" dirty="0" smtClean="0">
                <a:latin typeface="Courier New" pitchFamily="49" charset="0"/>
                <a:cs typeface="Courier New" pitchFamily="49" charset="0"/>
              </a:rPr>
              <a:t>#include “</a:t>
            </a:r>
            <a:r>
              <a:rPr lang="en-US" sz="2400" dirty="0" err="1" smtClean="0">
                <a:latin typeface="Courier New" pitchFamily="49" charset="0"/>
                <a:cs typeface="Courier New" pitchFamily="49" charset="0"/>
              </a:rPr>
              <a:t>add.h</a:t>
            </a:r>
            <a:r>
              <a:rPr lang="en-US" sz="2400" dirty="0" smtClean="0">
                <a:latin typeface="Courier New" pitchFamily="49" charset="0"/>
                <a:cs typeface="Courier New" pitchFamily="49" charset="0"/>
              </a:rPr>
              <a:t>”</a:t>
            </a:r>
          </a:p>
          <a:p>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main() </a:t>
            </a:r>
            <a:br>
              <a:rPr lang="en-US" sz="2400" dirty="0" smtClean="0">
                <a:latin typeface="Courier New" pitchFamily="49" charset="0"/>
                <a:cs typeface="Courier New" pitchFamily="49" charset="0"/>
              </a:rPr>
            </a:br>
            <a:r>
              <a:rPr lang="en-US" sz="2400" dirty="0" smtClean="0">
                <a:latin typeface="Courier New" pitchFamily="49" charset="0"/>
                <a:cs typeface="Courier New" pitchFamily="49" charset="0"/>
              </a:rPr>
              <a:t>{</a:t>
            </a:r>
          </a:p>
          <a:p>
            <a:r>
              <a:rPr lang="en-US" sz="2400" dirty="0" smtClean="0">
                <a:latin typeface="Courier New" pitchFamily="49" charset="0"/>
                <a:cs typeface="Courier New" pitchFamily="49" charset="0"/>
              </a:rPr>
              <a:t>  add(2,3);</a:t>
            </a:r>
          </a:p>
          <a:p>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return 0; </a:t>
            </a:r>
          </a:p>
          <a:p>
            <a:r>
              <a:rPr lang="en-US" sz="2400" dirty="0" smtClean="0">
                <a:latin typeface="Courier New" pitchFamily="49" charset="0"/>
                <a:cs typeface="Courier New" pitchFamily="49" charset="0"/>
              </a:rPr>
              <a:t>}</a:t>
            </a:r>
          </a:p>
        </p:txBody>
      </p:sp>
      <p:sp>
        <p:nvSpPr>
          <p:cNvPr id="5" name="Rectangle 4"/>
          <p:cNvSpPr/>
          <p:nvPr/>
        </p:nvSpPr>
        <p:spPr>
          <a:xfrm>
            <a:off x="3727238" y="5429042"/>
            <a:ext cx="4452705"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lvl="0"/>
            <a:r>
              <a:rPr lang="en-US" altLang="zh-CN" sz="2400" dirty="0" smtClean="0"/>
              <a:t>In C++, the </a:t>
            </a:r>
            <a:r>
              <a:rPr lang="en-US" altLang="zh-CN" sz="2400" b="1" dirty="0" smtClean="0">
                <a:solidFill>
                  <a:srgbClr val="0000FF"/>
                </a:solidFill>
              </a:rPr>
              <a:t>preprocessor</a:t>
            </a:r>
            <a:r>
              <a:rPr lang="en-US" altLang="zh-CN" sz="2400" dirty="0" smtClean="0"/>
              <a:t> </a:t>
            </a:r>
            <a:r>
              <a:rPr lang="en-US" altLang="zh-CN" sz="2400" dirty="0">
                <a:solidFill>
                  <a:schemeClr val="tx1"/>
                </a:solidFill>
              </a:rPr>
              <a:t>replaces</a:t>
            </a:r>
            <a:r>
              <a:rPr lang="en-US" altLang="zh-CN" sz="2400" dirty="0">
                <a:solidFill>
                  <a:srgbClr val="0000FF"/>
                </a:solidFill>
              </a:rPr>
              <a:t> </a:t>
            </a:r>
            <a:r>
              <a:rPr lang="en-US" altLang="zh-CN" sz="2400" dirty="0"/>
              <a:t>each </a:t>
            </a:r>
            <a:r>
              <a:rPr lang="en-US" altLang="zh-CN" sz="2400" dirty="0">
                <a:solidFill>
                  <a:srgbClr val="C00000"/>
                </a:solidFill>
              </a:rPr>
              <a:t>#include</a:t>
            </a:r>
            <a:r>
              <a:rPr lang="en-US" altLang="zh-CN" sz="2400" dirty="0"/>
              <a:t> by the contents of the specified file</a:t>
            </a:r>
            <a:r>
              <a:rPr lang="en-US" altLang="zh-CN" sz="2400" dirty="0" smtClean="0"/>
              <a:t>. </a:t>
            </a:r>
            <a:endParaRPr lang="en-US" altLang="zh-CN" sz="2400" dirty="0"/>
          </a:p>
        </p:txBody>
      </p:sp>
    </p:spTree>
    <p:extLst>
      <p:ext uri="{BB962C8B-B14F-4D97-AF65-F5344CB8AC3E}">
        <p14:creationId xmlns:p14="http://schemas.microsoft.com/office/powerpoint/2010/main" val="146803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Headers Often Need Other Headers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8</a:t>
            </a:fld>
            <a:endParaRPr lang="en-US"/>
          </a:p>
        </p:txBody>
      </p:sp>
      <p:sp>
        <p:nvSpPr>
          <p:cNvPr id="4" name="Content Placeholder 3"/>
          <p:cNvSpPr>
            <a:spLocks noGrp="1"/>
          </p:cNvSpPr>
          <p:nvPr>
            <p:ph sz="quarter" idx="1"/>
          </p:nvPr>
        </p:nvSpPr>
        <p:spPr>
          <a:xfrm>
            <a:off x="4495800" y="1539240"/>
            <a:ext cx="4267200" cy="4572000"/>
          </a:xfrm>
        </p:spPr>
        <p:txBody>
          <a:bodyPr/>
          <a:lstStyle/>
          <a:p>
            <a:r>
              <a:rPr lang="en-US" u="sng" dirty="0" smtClean="0"/>
              <a:t>Consequence</a:t>
            </a:r>
            <a:r>
              <a:rPr lang="en-US" dirty="0" smtClean="0"/>
              <a:t>: </a:t>
            </a:r>
            <a:r>
              <a:rPr lang="en-US" dirty="0"/>
              <a:t>A header file may be included more than once in a single source file</a:t>
            </a:r>
          </a:p>
          <a:p>
            <a:pPr lvl="1"/>
            <a:r>
              <a:rPr lang="en-US" dirty="0" smtClean="0"/>
              <a:t>E.g., in </a:t>
            </a:r>
            <a:r>
              <a:rPr lang="en-US" dirty="0" err="1" smtClean="0">
                <a:latin typeface="Courier New" panose="02070309020205020404" pitchFamily="49" charset="0"/>
                <a:cs typeface="Courier New" panose="02070309020205020404" pitchFamily="49" charset="0"/>
              </a:rPr>
              <a:t>drawing.h</a:t>
            </a:r>
            <a:r>
              <a:rPr lang="en-US" dirty="0" smtClean="0"/>
              <a:t>, we include </a:t>
            </a:r>
            <a:r>
              <a:rPr lang="en-US" dirty="0" err="1">
                <a:latin typeface="Courier New" panose="02070309020205020404" pitchFamily="49" charset="0"/>
                <a:cs typeface="Courier New" panose="02070309020205020404" pitchFamily="49" charset="0"/>
              </a:rPr>
              <a:t>point.h</a:t>
            </a:r>
            <a:r>
              <a:rPr lang="en-US" dirty="0"/>
              <a:t> twice</a:t>
            </a:r>
          </a:p>
          <a:p>
            <a:pPr lvl="1"/>
            <a:endParaRPr lang="en-US" dirty="0"/>
          </a:p>
        </p:txBody>
      </p:sp>
      <p:sp>
        <p:nvSpPr>
          <p:cNvPr id="5" name="TextBox 4"/>
          <p:cNvSpPr txBox="1"/>
          <p:nvPr/>
        </p:nvSpPr>
        <p:spPr>
          <a:xfrm>
            <a:off x="762000" y="1943126"/>
            <a:ext cx="3502882" cy="830997"/>
          </a:xfrm>
          <a:prstGeom prst="rect">
            <a:avLst/>
          </a:prstGeom>
          <a:noFill/>
          <a:ln>
            <a:solidFill>
              <a:schemeClr val="tx1"/>
            </a:solidFill>
          </a:ln>
        </p:spPr>
        <p:txBody>
          <a:bodyPr wrap="none" rtlCol="0">
            <a:spAutoFit/>
          </a:bodyPr>
          <a:lstStyle/>
          <a:p>
            <a:r>
              <a:rPr lang="en-US" sz="2400" dirty="0" smtClean="0">
                <a:latin typeface="Courier New" pitchFamily="49" charset="0"/>
                <a:cs typeface="Courier New" pitchFamily="49" charset="0"/>
              </a:rPr>
              <a:t>#include “</a:t>
            </a:r>
            <a:r>
              <a:rPr lang="en-US" sz="2400" dirty="0" err="1" smtClean="0">
                <a:latin typeface="Courier New" pitchFamily="49" charset="0"/>
                <a:cs typeface="Courier New" pitchFamily="49" charset="0"/>
              </a:rPr>
              <a:t>point.h</a:t>
            </a:r>
            <a:r>
              <a:rPr lang="en-US" sz="2400" dirty="0" smtClean="0">
                <a:latin typeface="Courier New" pitchFamily="49" charset="0"/>
                <a:cs typeface="Courier New" pitchFamily="49" charset="0"/>
              </a:rPr>
              <a:t>”</a:t>
            </a:r>
          </a:p>
          <a:p>
            <a:r>
              <a:rPr lang="en-US" sz="2400" dirty="0" smtClean="0">
                <a:latin typeface="Courier New" pitchFamily="49" charset="0"/>
                <a:cs typeface="Courier New" pitchFamily="49" charset="0"/>
              </a:rPr>
              <a:t>...</a:t>
            </a:r>
          </a:p>
        </p:txBody>
      </p:sp>
      <p:sp>
        <p:nvSpPr>
          <p:cNvPr id="6" name="TextBox 5"/>
          <p:cNvSpPr txBox="1"/>
          <p:nvPr/>
        </p:nvSpPr>
        <p:spPr>
          <a:xfrm>
            <a:off x="762000" y="3764340"/>
            <a:ext cx="3502882" cy="1200329"/>
          </a:xfrm>
          <a:prstGeom prst="rect">
            <a:avLst/>
          </a:prstGeom>
          <a:noFill/>
          <a:ln>
            <a:solidFill>
              <a:schemeClr val="tx1"/>
            </a:solidFill>
          </a:ln>
        </p:spPr>
        <p:txBody>
          <a:bodyPr wrap="none" rtlCol="0">
            <a:spAutoFit/>
          </a:bodyPr>
          <a:lstStyle/>
          <a:p>
            <a:r>
              <a:rPr lang="en-US" sz="2400" dirty="0" smtClean="0">
                <a:latin typeface="Courier New" pitchFamily="49" charset="0"/>
                <a:cs typeface="Courier New" pitchFamily="49" charset="0"/>
              </a:rPr>
              <a:t>#include “</a:t>
            </a:r>
            <a:r>
              <a:rPr lang="en-US" sz="2400" dirty="0" err="1" smtClean="0">
                <a:latin typeface="Courier New" pitchFamily="49" charset="0"/>
                <a:cs typeface="Courier New" pitchFamily="49" charset="0"/>
              </a:rPr>
              <a:t>point.h</a:t>
            </a:r>
            <a:r>
              <a:rPr lang="en-US" sz="2400" dirty="0" smtClean="0">
                <a:latin typeface="Courier New" pitchFamily="49" charset="0"/>
                <a:cs typeface="Courier New" pitchFamily="49" charset="0"/>
              </a:rPr>
              <a:t>”</a:t>
            </a:r>
          </a:p>
          <a:p>
            <a:r>
              <a:rPr lang="en-US" sz="2400" dirty="0" smtClean="0">
                <a:latin typeface="Courier New" pitchFamily="49" charset="0"/>
                <a:cs typeface="Courier New" pitchFamily="49" charset="0"/>
              </a:rPr>
              <a:t>#include “</a:t>
            </a:r>
            <a:r>
              <a:rPr lang="en-US" sz="2400" dirty="0" err="1" smtClean="0">
                <a:latin typeface="Courier New" pitchFamily="49" charset="0"/>
                <a:cs typeface="Courier New" pitchFamily="49" charset="0"/>
              </a:rPr>
              <a:t>line.h</a:t>
            </a:r>
            <a:r>
              <a:rPr lang="en-US" sz="2400" dirty="0" smtClean="0">
                <a:latin typeface="Courier New" pitchFamily="49" charset="0"/>
                <a:cs typeface="Courier New" pitchFamily="49" charset="0"/>
              </a:rPr>
              <a:t>”</a:t>
            </a:r>
          </a:p>
          <a:p>
            <a:r>
              <a:rPr lang="en-US" sz="2400" dirty="0" smtClean="0">
                <a:latin typeface="Courier New" pitchFamily="49" charset="0"/>
                <a:cs typeface="Courier New" pitchFamily="49" charset="0"/>
              </a:rPr>
              <a:t>...</a:t>
            </a:r>
          </a:p>
        </p:txBody>
      </p:sp>
      <p:sp>
        <p:nvSpPr>
          <p:cNvPr id="7" name="Rectangle 6"/>
          <p:cNvSpPr/>
          <p:nvPr/>
        </p:nvSpPr>
        <p:spPr>
          <a:xfrm>
            <a:off x="1828800" y="1447800"/>
            <a:ext cx="1290738" cy="461665"/>
          </a:xfrm>
          <a:prstGeom prst="rect">
            <a:avLst/>
          </a:prstGeom>
        </p:spPr>
        <p:txBody>
          <a:bodyPr wrap="none">
            <a:spAutoFit/>
          </a:bodyPr>
          <a:lstStyle/>
          <a:p>
            <a:r>
              <a:rPr lang="en-US" sz="2400" dirty="0" err="1">
                <a:solidFill>
                  <a:srgbClr val="0000FF"/>
                </a:solidFill>
                <a:latin typeface="Courier New" pitchFamily="49" charset="0"/>
                <a:cs typeface="Courier New" pitchFamily="49" charset="0"/>
              </a:rPr>
              <a:t>line.h</a:t>
            </a:r>
            <a:endParaRPr lang="en-US" sz="2400" dirty="0"/>
          </a:p>
        </p:txBody>
      </p:sp>
      <p:sp>
        <p:nvSpPr>
          <p:cNvPr id="8" name="Rectangle 7"/>
          <p:cNvSpPr/>
          <p:nvPr/>
        </p:nvSpPr>
        <p:spPr>
          <a:xfrm>
            <a:off x="1585226" y="3272135"/>
            <a:ext cx="1843774" cy="461665"/>
          </a:xfrm>
          <a:prstGeom prst="rect">
            <a:avLst/>
          </a:prstGeom>
        </p:spPr>
        <p:txBody>
          <a:bodyPr wrap="none">
            <a:spAutoFit/>
          </a:bodyPr>
          <a:lstStyle/>
          <a:p>
            <a:r>
              <a:rPr lang="en-US" sz="2400" dirty="0" err="1">
                <a:solidFill>
                  <a:srgbClr val="0000FF"/>
                </a:solidFill>
                <a:latin typeface="Courier New" pitchFamily="49" charset="0"/>
                <a:cs typeface="Courier New" pitchFamily="49" charset="0"/>
              </a:rPr>
              <a:t>drawing.h</a:t>
            </a:r>
            <a:endParaRPr lang="en-US" sz="2400" dirty="0"/>
          </a:p>
        </p:txBody>
      </p:sp>
    </p:spTree>
    <p:extLst>
      <p:ext uri="{BB962C8B-B14F-4D97-AF65-F5344CB8AC3E}">
        <p14:creationId xmlns:p14="http://schemas.microsoft.com/office/powerpoint/2010/main" val="99792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of </a:t>
            </a:r>
            <a:r>
              <a:rPr lang="en-US" dirty="0"/>
              <a:t>Multiple Inclusions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9</a:t>
            </a:fld>
            <a:endParaRPr lang="en-US"/>
          </a:p>
        </p:txBody>
      </p:sp>
      <p:sp>
        <p:nvSpPr>
          <p:cNvPr id="4" name="Content Placeholder 3"/>
          <p:cNvSpPr>
            <a:spLocks noGrp="1"/>
          </p:cNvSpPr>
          <p:nvPr>
            <p:ph sz="quarter" idx="1"/>
          </p:nvPr>
        </p:nvSpPr>
        <p:spPr>
          <a:xfrm>
            <a:off x="914400" y="1447800"/>
            <a:ext cx="7391400" cy="4953000"/>
          </a:xfrm>
        </p:spPr>
        <p:txBody>
          <a:bodyPr>
            <a:normAutofit/>
          </a:bodyPr>
          <a:lstStyle/>
          <a:p>
            <a:r>
              <a:rPr lang="en-US" dirty="0" smtClean="0"/>
              <a:t>The including of </a:t>
            </a:r>
            <a:r>
              <a:rPr lang="en-US" dirty="0"/>
              <a:t>a header file more than </a:t>
            </a:r>
            <a:r>
              <a:rPr lang="en-US" dirty="0" smtClean="0"/>
              <a:t>once may </a:t>
            </a:r>
            <a:r>
              <a:rPr lang="en-US" dirty="0"/>
              <a:t>cause </a:t>
            </a:r>
            <a:r>
              <a:rPr lang="en-US" b="1" dirty="0">
                <a:solidFill>
                  <a:srgbClr val="0000FF"/>
                </a:solidFill>
              </a:rPr>
              <a:t>multiple</a:t>
            </a:r>
            <a:r>
              <a:rPr lang="en-US" dirty="0"/>
              <a:t> definitions of the classes and </a:t>
            </a:r>
            <a:r>
              <a:rPr lang="en-US" dirty="0" smtClean="0"/>
              <a:t>functions defined in </a:t>
            </a:r>
            <a:r>
              <a:rPr lang="en-US" dirty="0"/>
              <a:t>the header </a:t>
            </a:r>
            <a:r>
              <a:rPr lang="en-US" dirty="0" smtClean="0"/>
              <a:t>file.</a:t>
            </a:r>
          </a:p>
          <a:p>
            <a:pPr lvl="1"/>
            <a:r>
              <a:rPr lang="en-US" dirty="0" smtClean="0"/>
              <a:t>Compiler complains!</a:t>
            </a:r>
          </a:p>
          <a:p>
            <a:pPr lvl="1"/>
            <a:endParaRPr lang="en-US" dirty="0" smtClean="0"/>
          </a:p>
          <a:p>
            <a:r>
              <a:rPr lang="en-US" dirty="0" smtClean="0"/>
              <a:t>Solution: </a:t>
            </a:r>
            <a:r>
              <a:rPr lang="en-US" b="1" dirty="0" smtClean="0">
                <a:solidFill>
                  <a:srgbClr val="C00000"/>
                </a:solidFill>
              </a:rPr>
              <a:t>header </a:t>
            </a:r>
            <a:r>
              <a:rPr lang="en-US" b="1" dirty="0">
                <a:solidFill>
                  <a:srgbClr val="C00000"/>
                </a:solidFill>
              </a:rPr>
              <a:t>guard</a:t>
            </a:r>
            <a:r>
              <a:rPr lang="en-US" dirty="0" smtClean="0"/>
              <a:t>.</a:t>
            </a:r>
          </a:p>
          <a:p>
            <a:pPr lvl="1"/>
            <a:r>
              <a:rPr lang="en-US" dirty="0"/>
              <a:t>It avoids </a:t>
            </a:r>
            <a:r>
              <a:rPr lang="en-US" b="1" dirty="0" smtClean="0">
                <a:solidFill>
                  <a:srgbClr val="0000FF"/>
                </a:solidFill>
              </a:rPr>
              <a:t>reprocessing</a:t>
            </a:r>
            <a:r>
              <a:rPr lang="en-US" dirty="0" smtClean="0">
                <a:solidFill>
                  <a:srgbClr val="0000FF"/>
                </a:solidFill>
              </a:rPr>
              <a:t> </a:t>
            </a:r>
            <a:r>
              <a:rPr lang="en-US" dirty="0"/>
              <a:t>the contents of a header file if the header </a:t>
            </a:r>
            <a:r>
              <a:rPr lang="en-US" dirty="0" smtClean="0"/>
              <a:t>has already </a:t>
            </a:r>
            <a:r>
              <a:rPr lang="en-US" dirty="0"/>
              <a:t>been seen.</a:t>
            </a:r>
          </a:p>
          <a:p>
            <a:pPr lvl="1"/>
            <a:endParaRPr lang="en-US" dirty="0"/>
          </a:p>
        </p:txBody>
      </p:sp>
    </p:spTree>
    <p:extLst>
      <p:ext uri="{BB962C8B-B14F-4D97-AF65-F5344CB8AC3E}">
        <p14:creationId xmlns:p14="http://schemas.microsoft.com/office/powerpoint/2010/main" val="63482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19623</TotalTime>
  <Words>1428</Words>
  <Application>Microsoft Office PowerPoint</Application>
  <PresentationFormat>On-screen Show (4:3)</PresentationFormat>
  <Paragraphs>292</Paragraphs>
  <Slides>19</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宋体</vt:lpstr>
      <vt:lpstr>幼圆</vt:lpstr>
      <vt:lpstr>Arial</vt:lpstr>
      <vt:lpstr>Calibri</vt:lpstr>
      <vt:lpstr>Courier New</vt:lpstr>
      <vt:lpstr>Franklin Gothic Book</vt:lpstr>
      <vt:lpstr>Perpetua</vt:lpstr>
      <vt:lpstr>Wingdings 2</vt:lpstr>
      <vt:lpstr>Equity</vt:lpstr>
      <vt:lpstr>Ve 280 Programming and Elementary Data Structures</vt:lpstr>
      <vt:lpstr>Basic Working Mechanism of Computer</vt:lpstr>
      <vt:lpstr>Developing a Program on Linux Single Source File</vt:lpstr>
      <vt:lpstr>Compile a Program  </vt:lpstr>
      <vt:lpstr>A large project is usually split into several source files in order to be manageable. Why?</vt:lpstr>
      <vt:lpstr>Developing Program on Linux Multiple Source Files</vt:lpstr>
      <vt:lpstr>Developing Program on Linux Multiple Source Files</vt:lpstr>
      <vt:lpstr>Headers Often Need Other Headers</vt:lpstr>
      <vt:lpstr>Problem of Multiple Inclusions</vt:lpstr>
      <vt:lpstr>Header Guard</vt:lpstr>
      <vt:lpstr>Header Guard</vt:lpstr>
      <vt:lpstr>Compiling Multiple Source Files</vt:lpstr>
      <vt:lpstr>One More Thing</vt:lpstr>
      <vt:lpstr>Another Way</vt:lpstr>
      <vt:lpstr>What are the advantages/disadvantages of compiling the cpp files separately?</vt:lpstr>
      <vt:lpstr>A Better Way: Makefile</vt:lpstr>
      <vt:lpstr>A Better Way: Makefile</vt:lpstr>
      <vt:lpstr>A Better Way: Makefile</vt:lpstr>
      <vt:lpstr>References</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CAEN</dc:creator>
  <cp:lastModifiedBy>Qian Weikang</cp:lastModifiedBy>
  <cp:revision>553</cp:revision>
  <dcterms:created xsi:type="dcterms:W3CDTF">2008-09-02T17:19:50Z</dcterms:created>
  <dcterms:modified xsi:type="dcterms:W3CDTF">2018-05-22T05:30:44Z</dcterms:modified>
</cp:coreProperties>
</file>