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88" r:id="rId1"/>
  </p:sldMasterIdLst>
  <p:notesMasterIdLst>
    <p:notesMasterId r:id="rId24"/>
  </p:notesMasterIdLst>
  <p:handoutMasterIdLst>
    <p:handoutMasterId r:id="rId25"/>
  </p:handoutMasterIdLst>
  <p:sldIdLst>
    <p:sldId id="256" r:id="rId2"/>
    <p:sldId id="437" r:id="rId3"/>
    <p:sldId id="438" r:id="rId4"/>
    <p:sldId id="439" r:id="rId5"/>
    <p:sldId id="446" r:id="rId6"/>
    <p:sldId id="440" r:id="rId7"/>
    <p:sldId id="441" r:id="rId8"/>
    <p:sldId id="442" r:id="rId9"/>
    <p:sldId id="443" r:id="rId10"/>
    <p:sldId id="444" r:id="rId11"/>
    <p:sldId id="447" r:id="rId12"/>
    <p:sldId id="429" r:id="rId13"/>
    <p:sldId id="430" r:id="rId14"/>
    <p:sldId id="431" r:id="rId15"/>
    <p:sldId id="432" r:id="rId16"/>
    <p:sldId id="449" r:id="rId17"/>
    <p:sldId id="403" r:id="rId18"/>
    <p:sldId id="404" r:id="rId19"/>
    <p:sldId id="405" r:id="rId20"/>
    <p:sldId id="406" r:id="rId21"/>
    <p:sldId id="407" r:id="rId22"/>
    <p:sldId id="382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 autoAdjust="0"/>
    <p:restoredTop sz="90146" autoAdjust="0"/>
  </p:normalViewPr>
  <p:slideViewPr>
    <p:cSldViewPr>
      <p:cViewPr varScale="1">
        <p:scale>
          <a:sx n="64" d="100"/>
          <a:sy n="64" d="100"/>
        </p:scale>
        <p:origin x="151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A6FCC-A2D9-49BA-8B34-8B4B1F26D475}" type="datetimeFigureOut">
              <a:rPr lang="en-US" smtClean="0"/>
              <a:pPr/>
              <a:t>5/22/2018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11D48-85F6-42D5-9AA1-D6D7C3FC03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05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5/22/2018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89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“using</a:t>
            </a:r>
            <a:r>
              <a:rPr lang="en-US" baseline="0" dirty="0" smtClean="0"/>
              <a:t> namespace </a:t>
            </a:r>
            <a:r>
              <a:rPr lang="en-US" baseline="0" dirty="0" err="1" smtClean="0"/>
              <a:t>std</a:t>
            </a:r>
            <a:r>
              <a:rPr lang="en-US" dirty="0" smtClean="0"/>
              <a:t>”? Because some keywords like “</a:t>
            </a:r>
            <a:r>
              <a:rPr lang="en-US" dirty="0" err="1" smtClean="0"/>
              <a:t>cout</a:t>
            </a:r>
            <a:r>
              <a:rPr lang="en-US" dirty="0" smtClean="0"/>
              <a:t>”</a:t>
            </a:r>
            <a:r>
              <a:rPr lang="en-US" baseline="0" dirty="0" smtClean="0"/>
              <a:t> and “</a:t>
            </a:r>
            <a:r>
              <a:rPr lang="en-US" baseline="0" dirty="0" err="1" smtClean="0"/>
              <a:t>cin</a:t>
            </a:r>
            <a:r>
              <a:rPr lang="en-US" baseline="0" dirty="0" smtClean="0"/>
              <a:t>” are defined under this namespace.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However, </a:t>
            </a:r>
            <a:r>
              <a:rPr lang="en-US" dirty="0" smtClean="0"/>
              <a:t>“using</a:t>
            </a:r>
            <a:r>
              <a:rPr lang="en-US" baseline="0" dirty="0" smtClean="0"/>
              <a:t> namespace </a:t>
            </a:r>
            <a:r>
              <a:rPr lang="en-US" baseline="0" dirty="0" err="1" smtClean="0"/>
              <a:t>std</a:t>
            </a:r>
            <a:r>
              <a:rPr lang="en-US" dirty="0" smtClean="0"/>
              <a:t>” is sometimes considered bad practice, because it contains a lot of names.</a:t>
            </a:r>
            <a:r>
              <a:rPr lang="en-US" baseline="0" dirty="0" smtClean="0"/>
              <a:t> So in big projects, one may want to avoid it to avoid conflicts.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634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Last statement means:</a:t>
            </a:r>
            <a:r>
              <a:rPr lang="en-US" baseline="0" dirty="0" smtClean="0"/>
              <a:t> change the value of </a:t>
            </a:r>
            <a:r>
              <a:rPr lang="en-US" baseline="0" dirty="0" err="1" smtClean="0"/>
              <a:t>iVal</a:t>
            </a:r>
            <a:r>
              <a:rPr lang="en-US" baseline="0" dirty="0" smtClean="0"/>
              <a:t> to iVal2.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5602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Correct answers:</a:t>
            </a:r>
            <a:r>
              <a:rPr lang="en-US" baseline="0" dirty="0" smtClean="0"/>
              <a:t> A</a:t>
            </a:r>
          </a:p>
          <a:p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For the right block, should be </a:t>
            </a:r>
            <a:r>
              <a:rPr lang="en-US" altLang="zh-CN" sz="1200" dirty="0" smtClean="0"/>
              <a:t>x = 0, y = 2, *p = 2</a:t>
            </a: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312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They provide a convenient mechanism to work with arrays:</a:t>
            </a:r>
            <a:r>
              <a:rPr lang="en-US" altLang="zh-CN" baseline="0" dirty="0" smtClean="0"/>
              <a:t> </a:t>
            </a:r>
            <a:r>
              <a:rPr lang="en-US" altLang="zh-CN" baseline="0" smtClean="0"/>
              <a:t>Next slide</a:t>
            </a:r>
            <a:endParaRPr lang="en-US" altLang="zh-CN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3565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841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alice</a:t>
            </a:r>
            <a:r>
              <a:rPr lang="en-US" dirty="0" smtClean="0"/>
              <a:t> in lower case for an</a:t>
            </a:r>
            <a:r>
              <a:rPr lang="en-US" baseline="0" dirty="0" smtClean="0"/>
              <a:t> instance</a:t>
            </a:r>
          </a:p>
          <a:p>
            <a:r>
              <a:rPr lang="en-US" baseline="0" dirty="0" smtClean="0"/>
              <a:t>Uppercase reserved for types like Grades or classes.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817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Correct answers:</a:t>
            </a:r>
            <a:r>
              <a:rPr lang="en-US" baseline="0" dirty="0" smtClean="0"/>
              <a:t> E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31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A</a:t>
            </a:r>
            <a:r>
              <a:rPr lang="en-US" baseline="0" dirty="0" smtClean="0"/>
              <a:t>n important component of C++ is function</a:t>
            </a:r>
            <a:endParaRPr lang="en-US" dirty="0" smtClean="0"/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1AE2FC2-9192-4EC1-B2F7-D5DE091F6AF2}" type="slidenum">
              <a:rPr lang="en-CA" sz="1200">
                <a:latin typeface="Tahoma" pitchFamily="34" charset="0"/>
              </a:rPr>
              <a:pPr eaLnBrk="1" hangingPunct="1"/>
              <a:t>6</a:t>
            </a:fld>
            <a:endParaRPr lang="en-CA" sz="120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262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239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8D4F61C-44CA-4D07-AC57-E790ACAA7336}" type="slidenum">
              <a:rPr lang="en-CA" sz="1200">
                <a:latin typeface="Tahoma" pitchFamily="34" charset="0"/>
              </a:rPr>
              <a:pPr eaLnBrk="1" hangingPunct="1"/>
              <a:t>7</a:t>
            </a:fld>
            <a:endParaRPr lang="en-CA" sz="120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278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1249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B960318-759A-4F34-A8D1-8717DAB94411}" type="slidenum">
              <a:rPr lang="en-CA" sz="1200">
                <a:latin typeface="Tahoma" pitchFamily="34" charset="0"/>
              </a:rPr>
              <a:pPr eaLnBrk="1" hangingPunct="1"/>
              <a:t>8</a:t>
            </a:fld>
            <a:endParaRPr lang="en-CA" sz="120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690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Memory</a:t>
            </a:r>
            <a:r>
              <a:rPr lang="en-US" altLang="zh-CN" baseline="0" dirty="0" smtClean="0"/>
              <a:t> relation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39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Correct answers:</a:t>
            </a:r>
            <a:r>
              <a:rPr lang="en-US" baseline="0" dirty="0" smtClean="0"/>
              <a:t> C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31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&amp; operates</a:t>
            </a:r>
            <a:r>
              <a:rPr lang="en-US" altLang="zh-CN" baseline="0" dirty="0" smtClean="0"/>
              <a:t> on </a:t>
            </a:r>
            <a:r>
              <a:rPr lang="en-US" altLang="zh-CN" baseline="0" dirty="0" err="1" smtClean="0"/>
              <a:t>lvalue</a:t>
            </a:r>
            <a:r>
              <a:rPr lang="en-US" altLang="zh-CN" baseline="0" dirty="0" smtClean="0"/>
              <a:t>, such as a, a[</a:t>
            </a:r>
            <a:r>
              <a:rPr lang="en-US" altLang="zh-CN" baseline="0" dirty="0" err="1" smtClean="0"/>
              <a:t>i</a:t>
            </a:r>
            <a:r>
              <a:rPr lang="en-US" altLang="zh-CN" baseline="0" dirty="0" smtClean="0"/>
              <a:t>]</a:t>
            </a:r>
            <a:endParaRPr lang="en-US" altLang="zh-CN" dirty="0" smtClean="0"/>
          </a:p>
          <a:p>
            <a:r>
              <a:rPr lang="en-US" altLang="zh-CN" dirty="0" smtClean="0"/>
              <a:t>*bar is an </a:t>
            </a:r>
            <a:r>
              <a:rPr lang="en-US" altLang="zh-CN" dirty="0" err="1" smtClean="0"/>
              <a:t>lvalue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46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cannot initialize reference</a:t>
            </a:r>
            <a:r>
              <a:rPr lang="en-US" baseline="0" dirty="0" smtClean="0"/>
              <a:t> using </a:t>
            </a:r>
            <a:r>
              <a:rPr lang="en-US" baseline="0" dirty="0" err="1" smtClean="0"/>
              <a:t>rvalue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423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88D4-CCFF-40BD-A521-451ACFC7DD9F}" type="datetime1">
              <a:rPr lang="en-US" smtClean="0"/>
              <a:t>5/22/2018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E4F2-D4FD-4373-B890-9E0296049FCC}" type="datetime1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3908-2D63-44C2-97FA-9B8D87DB5086}" type="datetime1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CCD9C-AF97-49F0-B424-828B720FB69F}" type="datetime1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545B-DA34-4D7B-8ECF-17DD580E96F0}" type="datetime1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A986B-A999-46D8-9F19-B37FAC2CD754}" type="datetime1">
              <a:rPr lang="en-US" smtClean="0"/>
              <a:t>5/22/2018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F352B-162F-4444-A79C-FDC146DC2E91}" type="datetime1">
              <a:rPr lang="en-US" smtClean="0"/>
              <a:t>5/22/2018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14ED-20B4-48B9-BA0E-8551A90C58B8}" type="datetime1">
              <a:rPr lang="en-US" smtClean="0"/>
              <a:t>5/22/2018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2007-0B87-4F73-A042-660FB947B311}" type="datetime1">
              <a:rPr lang="en-US" smtClean="0"/>
              <a:t>5/22/2018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B3FF-B53A-4548-AEB7-674051D41095}" type="datetime1">
              <a:rPr lang="en-US" smtClean="0"/>
              <a:t>5/22/2018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B3F0-86CC-452E-9D18-D687B61B7FC3}" type="datetime1">
              <a:rPr lang="en-US" smtClean="0"/>
              <a:t>5/22/2018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A1F4BCA-8657-4D29-94F1-E7CC79061E3C}" type="datetime1">
              <a:rPr lang="en-US" smtClean="0"/>
              <a:t>5/22/2018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36576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Review of C++ Basics</a:t>
            </a:r>
          </a:p>
          <a:p>
            <a:pPr algn="just"/>
            <a:r>
              <a:rPr lang="en-US" b="1" dirty="0" smtClean="0"/>
              <a:t>Learning Objectives:</a:t>
            </a:r>
          </a:p>
          <a:p>
            <a:pPr algn="just"/>
            <a:r>
              <a:rPr lang="en-US" dirty="0" smtClean="0">
                <a:solidFill>
                  <a:srgbClr val="000000"/>
                </a:solidFill>
              </a:rPr>
              <a:t>Freshen your memory of basics C++ (</a:t>
            </a:r>
            <a:r>
              <a:rPr lang="en-US" dirty="0" err="1" smtClean="0">
                <a:solidFill>
                  <a:srgbClr val="000000"/>
                </a:solidFill>
              </a:rPr>
              <a:t>lvalue</a:t>
            </a:r>
            <a:r>
              <a:rPr lang="en-US" dirty="0" smtClean="0">
                <a:solidFill>
                  <a:srgbClr val="000000"/>
                </a:solidFill>
              </a:rPr>
              <a:t>/</a:t>
            </a:r>
            <a:r>
              <a:rPr lang="en-US" dirty="0" err="1" smtClean="0">
                <a:solidFill>
                  <a:srgbClr val="000000"/>
                </a:solidFill>
              </a:rPr>
              <a:t>rvalue</a:t>
            </a:r>
            <a:r>
              <a:rPr lang="en-US" dirty="0" smtClean="0">
                <a:solidFill>
                  <a:srgbClr val="000000"/>
                </a:solidFill>
              </a:rPr>
              <a:t>, function declaration </a:t>
            </a:r>
            <a:r>
              <a:rPr lang="en-US" dirty="0" err="1" smtClean="0">
                <a:solidFill>
                  <a:srgbClr val="000000"/>
                </a:solidFill>
              </a:rPr>
              <a:t>vs</a:t>
            </a:r>
            <a:r>
              <a:rPr lang="en-US" dirty="0" smtClean="0">
                <a:solidFill>
                  <a:srgbClr val="000000"/>
                </a:solidFill>
              </a:rPr>
              <a:t> definition, function call mechanism, array, pointer </a:t>
            </a:r>
            <a:r>
              <a:rPr lang="en-US" dirty="0" err="1" smtClean="0">
                <a:solidFill>
                  <a:srgbClr val="000000"/>
                </a:solidFill>
              </a:rPr>
              <a:t>vs</a:t>
            </a:r>
            <a:r>
              <a:rPr lang="en-US" dirty="0" smtClean="0">
                <a:solidFill>
                  <a:srgbClr val="000000"/>
                </a:solidFill>
              </a:rPr>
              <a:t> reference, </a:t>
            </a:r>
            <a:r>
              <a:rPr lang="en-US" dirty="0" err="1" smtClean="0">
                <a:solidFill>
                  <a:srgbClr val="000000"/>
                </a:solidFill>
              </a:rPr>
              <a:t>struct</a:t>
            </a:r>
            <a:r>
              <a:rPr lang="mr-IN" dirty="0" smtClean="0">
                <a:solidFill>
                  <a:srgbClr val="000000"/>
                </a:solidFill>
              </a:rPr>
              <a:t>…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</a:p>
          <a:p>
            <a:pPr algn="just"/>
            <a:endParaRPr lang="en-US" b="1" dirty="0" smtClean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 err="1" smtClean="0"/>
              <a:t>Ve</a:t>
            </a:r>
            <a:r>
              <a:rPr dirty="0" smtClean="0"/>
              <a:t> 280</a:t>
            </a:r>
            <a:br>
              <a:rPr dirty="0" smtClean="0"/>
            </a:br>
            <a:r>
              <a:rPr sz="2200" dirty="0" smtClean="0"/>
              <a:t>Programming and Elementary Data Structures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 array is a fixed-sized, </a:t>
            </a:r>
            <a:r>
              <a:rPr lang="en-US" dirty="0" smtClean="0"/>
              <a:t>indexed data </a:t>
            </a:r>
            <a:r>
              <a:rPr lang="en-US" dirty="0"/>
              <a:t>type </a:t>
            </a:r>
            <a:r>
              <a:rPr lang="en-US" dirty="0" smtClean="0"/>
              <a:t>that stores a </a:t>
            </a:r>
            <a:r>
              <a:rPr lang="en-US" dirty="0"/>
              <a:t>collection of items, all of the same type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Declaration: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b[4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dirty="0" smtClean="0"/>
              <a:t>Accessing </a:t>
            </a:r>
            <a:r>
              <a:rPr lang="en-US" dirty="0"/>
              <a:t>array elements using </a:t>
            </a:r>
            <a:r>
              <a:rPr lang="en-US" dirty="0" smtClean="0"/>
              <a:t>index: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  <a:endParaRPr lang="en-US" dirty="0"/>
          </a:p>
          <a:p>
            <a:r>
              <a:rPr lang="en-US" altLang="zh-CN" dirty="0"/>
              <a:t>C++ arrays can be passed as arguments to a function.</a:t>
            </a:r>
          </a:p>
          <a:p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altLang="zh-CN" sz="2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200" dirty="0">
                <a:latin typeface="Courier New" pitchFamily="49" charset="0"/>
                <a:cs typeface="Courier New" pitchFamily="49" charset="0"/>
              </a:rPr>
              <a:t> sum(</a:t>
            </a:r>
            <a:r>
              <a:rPr lang="en-US" altLang="zh-CN" sz="2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200" dirty="0">
                <a:latin typeface="Courier New" pitchFamily="49" charset="0"/>
                <a:cs typeface="Courier New" pitchFamily="49" charset="0"/>
              </a:rPr>
              <a:t> a[], unsigned </a:t>
            </a:r>
            <a:r>
              <a:rPr lang="en-US" altLang="zh-CN" sz="2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200" dirty="0">
                <a:latin typeface="Courier New" pitchFamily="49" charset="0"/>
                <a:cs typeface="Courier New" pitchFamily="49" charset="0"/>
              </a:rPr>
              <a:t> size);</a:t>
            </a:r>
          </a:p>
          <a:p>
            <a:pPr lvl="1">
              <a:buNone/>
            </a:pPr>
            <a:r>
              <a:rPr lang="en-US" altLang="zh-CN" sz="2200" dirty="0">
                <a:latin typeface="Courier New" pitchFamily="49" charset="0"/>
                <a:cs typeface="Courier New" pitchFamily="49" charset="0"/>
              </a:rPr>
              <a:t>  // Returns the sum of the first</a:t>
            </a:r>
          </a:p>
          <a:p>
            <a:pPr lvl="1">
              <a:buNone/>
            </a:pPr>
            <a:r>
              <a:rPr lang="en-US" altLang="zh-CN" sz="2200" dirty="0">
                <a:latin typeface="Courier New" pitchFamily="49" charset="0"/>
                <a:cs typeface="Courier New" pitchFamily="49" charset="0"/>
              </a:rPr>
              <a:t>  // size elements of array a[]</a:t>
            </a:r>
            <a:endParaRPr lang="en-US" altLang="zh-CN" sz="22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71600" y="5498668"/>
            <a:ext cx="4114800" cy="523220"/>
          </a:xfrm>
          <a:prstGeom prst="rect">
            <a:avLst/>
          </a:prstGeom>
          <a:solidFill>
            <a:srgbClr val="FFFF99"/>
          </a:solidFill>
          <a:ln w="28575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 smtClean="0"/>
              <a:t>Array is passed </a:t>
            </a:r>
            <a:r>
              <a:rPr lang="en-US" sz="2800" dirty="0"/>
              <a:t>by </a:t>
            </a:r>
            <a:r>
              <a:rPr lang="en-US" sz="2800" b="1" dirty="0"/>
              <a:t>reference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7635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 as Function Argument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7" name="Content Placeholder 6" descr="icons8-help-48.png"/>
          <p:cNvPicPr>
            <a:picLocks noGrp="1" noChangeAspect="1"/>
          </p:cNvPicPr>
          <p:nvPr>
            <p:ph sz="quarter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" t="1" r="-876" b="-1130"/>
          <a:stretch/>
        </p:blipFill>
        <p:spPr>
          <a:xfrm>
            <a:off x="168835" y="152400"/>
            <a:ext cx="821765" cy="776941"/>
          </a:xfr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914400" y="1447800"/>
            <a:ext cx="8001000" cy="5410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Using the values below, what would the contents of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/>
              <a:t>be after calling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add_one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(b, 4)</a:t>
            </a:r>
            <a:r>
              <a:rPr lang="en-US" dirty="0" smtClean="0"/>
              <a:t>?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add_one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a[], unsigned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size) {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unsigned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&lt;size;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a[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]++;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400" dirty="0"/>
          </a:p>
          <a:p>
            <a:r>
              <a:rPr lang="en-US" b="1" dirty="0" smtClean="0"/>
              <a:t>A. </a:t>
            </a:r>
            <a:r>
              <a:rPr lang="en-US" dirty="0"/>
              <a:t>8</a:t>
            </a:r>
            <a:r>
              <a:rPr lang="en-US" smtClean="0"/>
              <a:t>, </a:t>
            </a:r>
            <a:r>
              <a:rPr lang="en-US" dirty="0"/>
              <a:t>8</a:t>
            </a:r>
            <a:r>
              <a:rPr lang="en-US" smtClean="0"/>
              <a:t>, </a:t>
            </a:r>
            <a:r>
              <a:rPr lang="en-US" dirty="0"/>
              <a:t>4</a:t>
            </a:r>
            <a:r>
              <a:rPr lang="en-US" smtClean="0"/>
              <a:t>, </a:t>
            </a:r>
            <a:r>
              <a:rPr lang="en-US" dirty="0"/>
              <a:t>4</a:t>
            </a:r>
            <a:r>
              <a:rPr lang="en-US" smtClean="0"/>
              <a:t>   </a:t>
            </a:r>
            <a:r>
              <a:rPr lang="en-US" b="1" dirty="0" smtClean="0"/>
              <a:t>B. </a:t>
            </a:r>
            <a:r>
              <a:rPr lang="en-US" dirty="0" smtClean="0"/>
              <a:t>7, 7, 3, 4</a:t>
            </a:r>
            <a:r>
              <a:rPr lang="en-US" b="1" dirty="0" smtClean="0"/>
              <a:t> </a:t>
            </a:r>
            <a:endParaRPr lang="en-US" dirty="0" smtClean="0">
              <a:solidFill>
                <a:srgbClr val="0000FF"/>
              </a:solidFill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b="1" dirty="0" smtClean="0"/>
              <a:t>C.  </a:t>
            </a:r>
            <a:r>
              <a:rPr lang="en-US" sz="2600" dirty="0" smtClean="0"/>
              <a:t>8, 8, 4, 5	  </a:t>
            </a:r>
            <a:r>
              <a:rPr lang="en-US" sz="2600" b="1" dirty="0" smtClean="0"/>
              <a:t>D. </a:t>
            </a:r>
            <a:r>
              <a:rPr lang="en-US" sz="2600" dirty="0" smtClean="0"/>
              <a:t>None of the above.</a:t>
            </a:r>
            <a:endParaRPr lang="en-US" sz="2600" b="1" dirty="0" smtClean="0"/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endParaRPr lang="en-US" altLang="zh-CN" sz="2600" dirty="0"/>
          </a:p>
        </p:txBody>
      </p:sp>
      <p:sp>
        <p:nvSpPr>
          <p:cNvPr id="6" name="Rectangle 5"/>
          <p:cNvSpPr/>
          <p:nvPr/>
        </p:nvSpPr>
        <p:spPr>
          <a:xfrm>
            <a:off x="6324600" y="2743200"/>
            <a:ext cx="2209800" cy="2362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477000" y="28956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05600" y="396240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b: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Left Brace 10"/>
          <p:cNvSpPr/>
          <p:nvPr/>
        </p:nvSpPr>
        <p:spPr>
          <a:xfrm>
            <a:off x="7391400" y="3429000"/>
            <a:ext cx="381000" cy="1524000"/>
          </a:xfrm>
          <a:prstGeom prst="leftBrace">
            <a:avLst>
              <a:gd name="adj1" fmla="val 8333"/>
              <a:gd name="adj2" fmla="val 4818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848600" y="2895600"/>
            <a:ext cx="533400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7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48600" y="4572000"/>
            <a:ext cx="533400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4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48600" y="4191000"/>
            <a:ext cx="533400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3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48600" y="3810000"/>
            <a:ext cx="533400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7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48600" y="3429000"/>
            <a:ext cx="533400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7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050" name="Picture 2" descr="Preview of your QR Co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926" y="5146097"/>
            <a:ext cx="1588531" cy="1588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72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Pointers: Working with Addresses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foo = 1;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*bar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   // Define a pointer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bar = &amp;foo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 // addressing operation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*bar = 2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   // dereference operation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828209" y="3733800"/>
            <a:ext cx="7248991" cy="2209800"/>
            <a:chOff x="828209" y="3733800"/>
            <a:chExt cx="7248991" cy="2209800"/>
          </a:xfrm>
        </p:grpSpPr>
        <p:sp>
          <p:nvSpPr>
            <p:cNvPr id="6" name="Rectangle 5"/>
            <p:cNvSpPr/>
            <p:nvPr/>
          </p:nvSpPr>
          <p:spPr>
            <a:xfrm>
              <a:off x="838200" y="3733800"/>
              <a:ext cx="7239000" cy="2209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916982" y="3912632"/>
              <a:ext cx="3779217" cy="77366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28209" y="4038600"/>
              <a:ext cx="31341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0x804240c0  </a:t>
              </a:r>
              <a:r>
                <a:rPr lang="en-US" sz="2400" b="1" dirty="0" err="1" smtClean="0">
                  <a:latin typeface="Courier New" pitchFamily="49" charset="0"/>
                  <a:cs typeface="Courier New" pitchFamily="49" charset="0"/>
                </a:rPr>
                <a:t>foo</a:t>
              </a:r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: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38200" y="5100935"/>
              <a:ext cx="31341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0x804240e4  bar: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16982" y="4865132"/>
              <a:ext cx="3779217" cy="77366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3007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Reference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is an </a:t>
            </a:r>
            <a:r>
              <a:rPr lang="en-US" b="1" dirty="0" smtClean="0">
                <a:solidFill>
                  <a:srgbClr val="0000FF"/>
                </a:solidFill>
              </a:rPr>
              <a:t>alternative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name for an object.</a:t>
            </a:r>
          </a:p>
          <a:p>
            <a:pPr marL="274320" lvl="1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iVal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1024;</a:t>
            </a:r>
          </a:p>
          <a:p>
            <a:pPr marL="274320" lvl="1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refVal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iVal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/>
              <a:t>refVal</a:t>
            </a:r>
            <a:r>
              <a:rPr lang="en-US" dirty="0" smtClean="0"/>
              <a:t> is a reference to </a:t>
            </a:r>
            <a:r>
              <a:rPr lang="en-US" dirty="0" err="1" smtClean="0"/>
              <a:t>iVal</a:t>
            </a:r>
            <a:r>
              <a:rPr lang="en-US" dirty="0" smtClean="0"/>
              <a:t>. We can change </a:t>
            </a:r>
            <a:r>
              <a:rPr lang="en-US" dirty="0" err="1" smtClean="0"/>
              <a:t>iVal</a:t>
            </a:r>
            <a:r>
              <a:rPr lang="en-US" dirty="0" smtClean="0"/>
              <a:t> through </a:t>
            </a:r>
            <a:r>
              <a:rPr lang="en-US" dirty="0" err="1" smtClean="0"/>
              <a:t>refVal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Reference </a:t>
            </a:r>
            <a:r>
              <a:rPr lang="en-US" b="1" dirty="0" smtClean="0">
                <a:solidFill>
                  <a:srgbClr val="C00000"/>
                </a:solidFill>
              </a:rPr>
              <a:t>must be initialized</a:t>
            </a:r>
            <a:r>
              <a:rPr lang="en-US" dirty="0" smtClean="0"/>
              <a:t> using a </a:t>
            </a:r>
            <a:r>
              <a:rPr lang="en-US" b="1" dirty="0" smtClean="0">
                <a:solidFill>
                  <a:srgbClr val="0000FF"/>
                </a:solidFill>
              </a:rPr>
              <a:t>variable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of the same type.</a:t>
            </a:r>
          </a:p>
          <a:p>
            <a:pPr marL="320040" lvl="1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&amp;refVal2; // Error: not initialized</a:t>
            </a:r>
          </a:p>
          <a:p>
            <a:pPr marL="320040" lvl="1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&amp;refVal3 = 10; // Error: 10 is not 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// a variable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876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There is </a:t>
            </a:r>
            <a:r>
              <a:rPr lang="en-US" b="1" dirty="0">
                <a:solidFill>
                  <a:srgbClr val="0000FF"/>
                </a:solidFill>
              </a:rPr>
              <a:t>no way to rebind </a:t>
            </a:r>
            <a:r>
              <a:rPr lang="en-US" dirty="0"/>
              <a:t>a reference to a different object after initialization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274320" lvl="1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1024;</a:t>
            </a:r>
          </a:p>
          <a:p>
            <a:pPr marL="274320" lvl="1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74320" lvl="1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iVal2 = 10;</a:t>
            </a:r>
          </a:p>
          <a:p>
            <a:pPr marL="274320" lvl="1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refVal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iVal2;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refVal</a:t>
            </a:r>
            <a:r>
              <a:rPr lang="en-US" dirty="0" smtClean="0"/>
              <a:t> still binds to </a:t>
            </a:r>
            <a:r>
              <a:rPr lang="en-US" dirty="0" err="1" smtClean="0"/>
              <a:t>iVal</a:t>
            </a:r>
            <a:r>
              <a:rPr lang="en-US" dirty="0" smtClean="0"/>
              <a:t>, not iVal2.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87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Pointers Versus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dirty="0" smtClean="0"/>
              <a:t>Both pointers and references </a:t>
            </a:r>
            <a:r>
              <a:rPr lang="en-US" dirty="0"/>
              <a:t>allow you to pass objects by reference</a:t>
            </a:r>
            <a:r>
              <a:rPr lang="en-US" dirty="0" smtClean="0"/>
              <a:t>.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dirty="0"/>
          </a:p>
          <a:p>
            <a:r>
              <a:rPr lang="en-US" dirty="0" smtClean="0"/>
              <a:t>Any differences between pointers and references?</a:t>
            </a:r>
          </a:p>
          <a:p>
            <a:pPr lvl="1"/>
            <a:r>
              <a:rPr lang="en-US" dirty="0" smtClean="0"/>
              <a:t>Pointers require some extra syntax at calling time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dirty="0" smtClean="0"/>
              <a:t>), in the argument list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/>
              <a:t>), and with each use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/>
              <a:t>); references only require extra syntax in the argument list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You can change the object to which a pointer points, but you cannot change the object to which a reference refers.</a:t>
            </a:r>
          </a:p>
          <a:p>
            <a:pPr lvl="2"/>
            <a:r>
              <a:rPr lang="en-US" sz="2400" dirty="0" smtClean="0"/>
              <a:t>In this sense, pointer is </a:t>
            </a:r>
            <a:r>
              <a:rPr lang="en-US" sz="2400" b="1" dirty="0" smtClean="0">
                <a:solidFill>
                  <a:srgbClr val="C00000"/>
                </a:solidFill>
              </a:rPr>
              <a:t>more flexible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81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are </a:t>
            </a:r>
            <a:r>
              <a:rPr lang="en-US" dirty="0"/>
              <a:t>the final </a:t>
            </a:r>
            <a:r>
              <a:rPr lang="en-US" dirty="0" smtClean="0"/>
              <a:t>values?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7" name="Content Placeholder 6" descr="icons8-help-48.png"/>
          <p:cNvPicPr>
            <a:picLocks noGrp="1" noChangeAspect="1"/>
          </p:cNvPicPr>
          <p:nvPr>
            <p:ph sz="quarter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" t="1" r="-876" b="-1130"/>
          <a:stretch/>
        </p:blipFill>
        <p:spPr>
          <a:xfrm>
            <a:off x="168835" y="152400"/>
            <a:ext cx="821765" cy="776941"/>
          </a:xfr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914400" y="1447800"/>
            <a:ext cx="8001000" cy="5410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Select all the correct answers. </a:t>
            </a:r>
            <a:r>
              <a:rPr lang="en-US" dirty="0" smtClean="0"/>
              <a:t>A and C correspond to the left example, while B and D to the right one.</a:t>
            </a:r>
          </a:p>
          <a:p>
            <a:endParaRPr lang="en-US" sz="2800" b="1" dirty="0"/>
          </a:p>
          <a:p>
            <a:endParaRPr lang="en-US" sz="2800" b="1" dirty="0" smtClean="0"/>
          </a:p>
          <a:p>
            <a:endParaRPr lang="en-US" sz="2800" b="1" dirty="0"/>
          </a:p>
          <a:p>
            <a:endParaRPr lang="en-US" sz="2800" b="1" dirty="0" smtClean="0"/>
          </a:p>
          <a:p>
            <a:endParaRPr lang="en-US" sz="2800" b="1" dirty="0" smtClean="0"/>
          </a:p>
          <a:p>
            <a:r>
              <a:rPr lang="en-US" sz="2400" b="1" dirty="0" smtClean="0"/>
              <a:t>A. </a:t>
            </a:r>
            <a:r>
              <a:rPr lang="en-US" sz="2400" dirty="0"/>
              <a:t>x = 2, y = 1, r = </a:t>
            </a:r>
            <a:r>
              <a:rPr lang="en-US" sz="2400" dirty="0" smtClean="0"/>
              <a:t>2	</a:t>
            </a:r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b="1" dirty="0" smtClean="0"/>
              <a:t>B. </a:t>
            </a:r>
            <a:r>
              <a:rPr lang="en-US" sz="2400" dirty="0"/>
              <a:t>x = 0, y = </a:t>
            </a:r>
            <a:r>
              <a:rPr lang="en-US" sz="2400" dirty="0" smtClean="0"/>
              <a:t>1, </a:t>
            </a:r>
            <a:r>
              <a:rPr lang="en-US" sz="2400" dirty="0"/>
              <a:t>*p = </a:t>
            </a:r>
            <a:r>
              <a:rPr lang="en-US" sz="2400" dirty="0" smtClean="0"/>
              <a:t>2</a:t>
            </a:r>
            <a:endParaRPr lang="en-US" sz="2400" dirty="0" smtClean="0">
              <a:solidFill>
                <a:srgbClr val="0000FF"/>
              </a:solidFill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b="1" dirty="0" smtClean="0"/>
              <a:t>C.  </a:t>
            </a:r>
            <a:r>
              <a:rPr lang="en-US" dirty="0" smtClean="0"/>
              <a:t>x </a:t>
            </a:r>
            <a:r>
              <a:rPr lang="en-US" dirty="0"/>
              <a:t>= </a:t>
            </a:r>
            <a:r>
              <a:rPr lang="en-US" dirty="0" smtClean="0"/>
              <a:t>0, </a:t>
            </a:r>
            <a:r>
              <a:rPr lang="en-US" dirty="0"/>
              <a:t>y = 1, r = </a:t>
            </a:r>
            <a:r>
              <a:rPr lang="en-US" dirty="0" smtClean="0"/>
              <a:t>2  </a:t>
            </a:r>
            <a:r>
              <a:rPr lang="en-US" b="1" dirty="0" smtClean="0"/>
              <a:t>D. </a:t>
            </a:r>
            <a:r>
              <a:rPr lang="en-US" dirty="0"/>
              <a:t>x = </a:t>
            </a:r>
            <a:r>
              <a:rPr lang="en-US" dirty="0" smtClean="0"/>
              <a:t>2, </a:t>
            </a:r>
            <a:r>
              <a:rPr lang="en-US" dirty="0"/>
              <a:t>y = 2, *p = 2</a:t>
            </a:r>
            <a:endParaRPr lang="en-US" b="1" dirty="0" smtClean="0"/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endParaRPr lang="en-US" altLang="zh-CN" sz="2600" dirty="0"/>
          </a:p>
        </p:txBody>
      </p:sp>
      <p:sp>
        <p:nvSpPr>
          <p:cNvPr id="17" name="TextBox 16"/>
          <p:cNvSpPr txBox="1"/>
          <p:nvPr/>
        </p:nvSpPr>
        <p:spPr>
          <a:xfrm>
            <a:off x="990600" y="2590800"/>
            <a:ext cx="3124200" cy="193899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x = 0;</a:t>
            </a:r>
          </a:p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 x;</a:t>
            </a:r>
          </a:p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y =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1;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 y;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2;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76800" y="2590800"/>
            <a:ext cx="3124200" cy="193899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x = 0;</a:t>
            </a:r>
          </a:p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*p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&amp;x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y =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1;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p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&amp;y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*p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2;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076" name="Picture 4" descr="Preview of your QR Co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720291"/>
            <a:ext cx="1905000" cy="190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132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Pointers</a:t>
            </a:r>
            <a:br>
              <a:rPr lang="en-US" dirty="0" smtClean="0"/>
            </a:br>
            <a:r>
              <a:rPr lang="en-US" sz="2200" dirty="0" smtClean="0"/>
              <a:t>Why use them?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</a:t>
            </a:r>
            <a:r>
              <a:rPr lang="en-US" dirty="0"/>
              <a:t>might wonder why you’d ever want to use pointers, since </a:t>
            </a:r>
            <a:r>
              <a:rPr lang="en-US" dirty="0" smtClean="0"/>
              <a:t>they require </a:t>
            </a:r>
            <a:r>
              <a:rPr lang="en-US" dirty="0"/>
              <a:t>extra typing, and </a:t>
            </a:r>
            <a:r>
              <a:rPr lang="en-US" dirty="0" smtClean="0"/>
              <a:t>is error-prone.</a:t>
            </a:r>
          </a:p>
          <a:p>
            <a:endParaRPr lang="en-US" dirty="0"/>
          </a:p>
          <a:p>
            <a:r>
              <a:rPr lang="en-US" dirty="0" smtClean="0"/>
              <a:t>There are (at least) two reasons to use pointers:</a:t>
            </a:r>
          </a:p>
          <a:p>
            <a:pPr lvl="1"/>
            <a:endParaRPr lang="en-US" dirty="0" smtClean="0"/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They provide a convenient mechanism to work with arrays.</a:t>
            </a:r>
          </a:p>
          <a:p>
            <a:pPr marL="1051560" lvl="2" indent="-457200">
              <a:buFont typeface="+mj-lt"/>
              <a:buAutoNum type="arabicPeriod"/>
            </a:pPr>
            <a:endParaRPr lang="en-US" dirty="0" smtClean="0"/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They allow us to create structures (unlike arrays) whose size is not known in advance</a:t>
            </a:r>
            <a:r>
              <a:rPr lang="en-US" dirty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45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If you look at the </a:t>
            </a:r>
            <a:r>
              <a:rPr lang="en-US" b="1" dirty="0" smtClean="0">
                <a:solidFill>
                  <a:srgbClr val="C00000"/>
                </a:solidFill>
              </a:rPr>
              <a:t>value</a:t>
            </a:r>
            <a:r>
              <a:rPr lang="en-US" dirty="0" smtClean="0"/>
              <a:t> of the variable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array</a:t>
            </a:r>
            <a:r>
              <a:rPr lang="en-US" dirty="0" smtClean="0"/>
              <a:t> (not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array[0]</a:t>
            </a:r>
            <a:r>
              <a:rPr lang="en-US" dirty="0" smtClean="0"/>
              <a:t>) </a:t>
            </a:r>
            <a:r>
              <a:rPr lang="en-US" smtClean="0"/>
              <a:t>you would </a:t>
            </a:r>
            <a:r>
              <a:rPr lang="en-US" dirty="0" smtClean="0"/>
              <a:t>find that it would be exactly the same as the </a:t>
            </a:r>
            <a:r>
              <a:rPr lang="en-US" b="1" dirty="0" smtClean="0">
                <a:solidFill>
                  <a:srgbClr val="C00000"/>
                </a:solidFill>
              </a:rPr>
              <a:t>address</a:t>
            </a:r>
            <a:r>
              <a:rPr lang="en-US" dirty="0" smtClean="0"/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array[0]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other words,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 array == &amp;array[0]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505200" y="4648200"/>
            <a:ext cx="2133600" cy="1828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953000" y="51816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953000" y="59436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953000" y="55626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953000" y="48006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581400" y="480060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array: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3" name="Straight Arrow Connector 32"/>
          <p:cNvCxnSpPr>
            <a:stCxn id="32" idx="3"/>
            <a:endCxn id="31" idx="1"/>
          </p:cNvCxnSpPr>
          <p:nvPr/>
        </p:nvCxnSpPr>
        <p:spPr>
          <a:xfrm>
            <a:off x="4593215" y="4985266"/>
            <a:ext cx="359785" cy="5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Pointers and Arrays</a:t>
            </a:r>
            <a:endParaRPr lang="en-US" sz="2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7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Structs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371600"/>
            <a:ext cx="7848600" cy="5029200"/>
          </a:xfrm>
        </p:spPr>
        <p:txBody>
          <a:bodyPr>
            <a:normAutofit/>
          </a:bodyPr>
          <a:lstStyle/>
          <a:p>
            <a:r>
              <a:rPr lang="en-US" dirty="0" smtClean="0">
                <a:ea typeface="Cambria Math" panose="02040503050406030204" pitchFamily="18" charset="0"/>
                <a:cs typeface="Courier New" pitchFamily="49" charset="0"/>
              </a:rPr>
              <a:t>Declare a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/>
              <a:t> type that holds grades.</a:t>
            </a:r>
          </a:p>
          <a:p>
            <a:r>
              <a:rPr lang="en-US" dirty="0" smtClean="0"/>
              <a:t>Why </a:t>
            </a:r>
            <a:r>
              <a:rPr lang="en-US" dirty="0" err="1" smtClean="0"/>
              <a:t>struct</a:t>
            </a:r>
            <a:r>
              <a:rPr lang="en-US" dirty="0" smtClean="0"/>
              <a:t>? To create a </a:t>
            </a:r>
            <a:r>
              <a:rPr lang="en-US" b="1" dirty="0" smtClean="0">
                <a:solidFill>
                  <a:srgbClr val="0000FF"/>
                </a:solidFill>
              </a:rPr>
              <a:t>compound type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This statement declares the </a:t>
            </a:r>
            <a:r>
              <a:rPr lang="en-US" b="1" dirty="0" smtClean="0">
                <a:solidFill>
                  <a:srgbClr val="C00000"/>
                </a:solidFill>
              </a:rPr>
              <a:t>type</a:t>
            </a:r>
            <a:r>
              <a:rPr lang="en-US" dirty="0" smtClean="0"/>
              <a:t> “</a:t>
            </a:r>
            <a:r>
              <a:rPr lang="en-US" dirty="0" err="1" smtClean="0"/>
              <a:t>struct</a:t>
            </a:r>
            <a:r>
              <a:rPr lang="en-US" dirty="0" smtClean="0"/>
              <a:t> grades”, but does not declare any </a:t>
            </a:r>
            <a:r>
              <a:rPr lang="en-US" b="1" dirty="0" smtClean="0">
                <a:solidFill>
                  <a:srgbClr val="0070C0"/>
                </a:solidFill>
              </a:rPr>
              <a:t>objects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of that type.</a:t>
            </a:r>
          </a:p>
          <a:p>
            <a:r>
              <a:rPr lang="en-US" dirty="0" smtClean="0"/>
              <a:t>We can define single objects of this type as follows: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Grades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66800" y="2362200"/>
            <a:ext cx="2971799" cy="163121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Grades {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char name[9];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midterm;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final;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191000" y="2362200"/>
            <a:ext cx="4495800" cy="1676400"/>
            <a:chOff x="4191000" y="1447800"/>
            <a:chExt cx="4495800" cy="1676400"/>
          </a:xfrm>
        </p:grpSpPr>
        <p:sp>
          <p:nvSpPr>
            <p:cNvPr id="8" name="Rectangle 7"/>
            <p:cNvSpPr/>
            <p:nvPr/>
          </p:nvSpPr>
          <p:spPr>
            <a:xfrm>
              <a:off x="4191000" y="1447800"/>
              <a:ext cx="4495800" cy="1676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38800" y="1600200"/>
              <a:ext cx="3048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91000" y="1600200"/>
              <a:ext cx="873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name: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43600" y="1600200"/>
              <a:ext cx="3048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48400" y="1600200"/>
              <a:ext cx="3048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53200" y="1600200"/>
              <a:ext cx="3048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858000" y="1600200"/>
              <a:ext cx="3048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162800" y="1600200"/>
              <a:ext cx="3048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467600" y="1600200"/>
              <a:ext cx="3048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772400" y="1600200"/>
              <a:ext cx="3048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077200" y="1600200"/>
              <a:ext cx="4572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191000" y="2133600"/>
              <a:ext cx="1287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midterm: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191000" y="2667000"/>
              <a:ext cx="1011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final: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638800" y="2133600"/>
              <a:ext cx="12192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638800" y="2667000"/>
              <a:ext cx="12192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295400" y="3581400"/>
            <a:ext cx="304800" cy="533400"/>
          </a:xfrm>
          <a:prstGeom prst="ellipse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026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Very Basic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  <a:p>
            <a:r>
              <a:rPr lang="en-US" dirty="0"/>
              <a:t>Built-in data types,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, etc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Input and output,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Operators</a:t>
            </a:r>
            <a:endParaRPr lang="en-US" dirty="0"/>
          </a:p>
          <a:p>
            <a:pPr lvl="1"/>
            <a:r>
              <a:rPr lang="en-US" dirty="0" smtClean="0"/>
              <a:t>Arithmetic: +, </a:t>
            </a:r>
            <a:r>
              <a:rPr lang="en-US" dirty="0"/>
              <a:t>-, </a:t>
            </a:r>
            <a:r>
              <a:rPr lang="en-US" dirty="0" smtClean="0"/>
              <a:t>*, </a:t>
            </a:r>
            <a:r>
              <a:rPr lang="en-US" dirty="0"/>
              <a:t>etc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Comparison: &lt;, &gt;, ==, etc.</a:t>
            </a:r>
          </a:p>
          <a:p>
            <a:pPr lvl="1"/>
            <a:r>
              <a:rPr lang="en-US" dirty="0" smtClean="0"/>
              <a:t>x++ versus ++x</a:t>
            </a:r>
            <a:endParaRPr lang="en-US" dirty="0"/>
          </a:p>
          <a:p>
            <a:r>
              <a:rPr lang="en-US" dirty="0"/>
              <a:t>Flow of </a:t>
            </a:r>
            <a:r>
              <a:rPr lang="en-US" dirty="0" smtClean="0"/>
              <a:t>controls</a:t>
            </a:r>
          </a:p>
          <a:p>
            <a:pPr lvl="1"/>
            <a:r>
              <a:rPr lang="en-US" dirty="0" smtClean="0"/>
              <a:t>Branch: if/else, switch/case</a:t>
            </a:r>
          </a:p>
          <a:p>
            <a:pPr lvl="1"/>
            <a:r>
              <a:rPr lang="en-US" dirty="0" smtClean="0"/>
              <a:t>Loop: while</a:t>
            </a:r>
            <a:r>
              <a:rPr lang="en-US" dirty="0"/>
              <a:t>, </a:t>
            </a:r>
            <a:r>
              <a:rPr lang="en-US" dirty="0" smtClean="0"/>
              <a:t>for, etc.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09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Structs</a:t>
            </a:r>
            <a:endParaRPr 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1066800" y="1447800"/>
            <a:ext cx="2971799" cy="163121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Grades {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char name[9];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midterm;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final;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91000" y="1447800"/>
            <a:ext cx="4495800" cy="1676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38800" y="1600200"/>
            <a:ext cx="3048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91000" y="1600200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name: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43600" y="1600200"/>
            <a:ext cx="3048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48400" y="1600200"/>
            <a:ext cx="3048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553200" y="1600200"/>
            <a:ext cx="3048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58000" y="1600200"/>
            <a:ext cx="3048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162800" y="1600200"/>
            <a:ext cx="4572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\0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620000" y="1600200"/>
            <a:ext cx="3048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924800" y="1600200"/>
            <a:ext cx="3048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229600" y="1600200"/>
            <a:ext cx="3048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91000" y="213360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midterm: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91000" y="266700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final: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638800" y="2133600"/>
            <a:ext cx="12192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60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638800" y="2667000"/>
            <a:ext cx="12192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85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3200400"/>
            <a:ext cx="7848600" cy="3429000"/>
          </a:xfrm>
        </p:spPr>
        <p:txBody>
          <a:bodyPr>
            <a:normAutofit/>
          </a:bodyPr>
          <a:lstStyle/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We </a:t>
            </a:r>
            <a:r>
              <a:rPr lang="en-US" dirty="0"/>
              <a:t>can </a:t>
            </a:r>
            <a:r>
              <a:rPr lang="en-US" dirty="0" smtClean="0"/>
              <a:t>initialize </a:t>
            </a:r>
            <a:r>
              <a:rPr lang="en-US" dirty="0"/>
              <a:t>them </a:t>
            </a:r>
            <a:r>
              <a:rPr lang="en-US" dirty="0" smtClean="0"/>
              <a:t>in the following way:</a:t>
            </a:r>
            <a:br>
              <a:rPr lang="en-US" dirty="0" smtClean="0"/>
            </a:b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Grades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lice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 {“Alice”,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60, 85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}; </a:t>
            </a:r>
          </a:p>
          <a:p>
            <a:pPr>
              <a:buNone/>
            </a:pP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78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Structs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3200400"/>
            <a:ext cx="7848600" cy="3429000"/>
          </a:xfrm>
        </p:spPr>
        <p:txBody>
          <a:bodyPr>
            <a:normAutofit/>
          </a:bodyPr>
          <a:lstStyle/>
          <a:p>
            <a:r>
              <a:rPr lang="en-US" dirty="0" smtClean="0"/>
              <a:t>Once we have a </a:t>
            </a:r>
            <a:r>
              <a:rPr lang="en-US" dirty="0" err="1" smtClean="0"/>
              <a:t>struct</a:t>
            </a:r>
            <a:r>
              <a:rPr lang="en-US" dirty="0" smtClean="0"/>
              <a:t>, we can access its individual components using the “dot” operator: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lice.midterm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65;</a:t>
            </a:r>
          </a:p>
          <a:p>
            <a:pPr lvl="1"/>
            <a:r>
              <a:rPr lang="en-US" dirty="0" smtClean="0"/>
              <a:t>This changes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midterm</a:t>
            </a:r>
            <a:r>
              <a:rPr lang="en-US" dirty="0" smtClean="0"/>
              <a:t> element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to 65</a:t>
            </a:r>
          </a:p>
          <a:p>
            <a:r>
              <a:rPr lang="en-US" dirty="0" smtClean="0"/>
              <a:t>If you have a pointer to </a:t>
            </a:r>
            <a:r>
              <a:rPr lang="en-US" dirty="0" err="1" smtClean="0"/>
              <a:t>struct</a:t>
            </a:r>
            <a:r>
              <a:rPr lang="en-US" dirty="0" smtClean="0"/>
              <a:t>, visit component using “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dirty="0" smtClean="0"/>
              <a:t>”</a:t>
            </a:r>
          </a:p>
          <a:p>
            <a:pPr marL="320040" lvl="1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Grades *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gPtr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20040" lvl="1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gPtr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-&gt;final = 90;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6800" y="1447800"/>
            <a:ext cx="2971799" cy="163121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Grades {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char name[9];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midterm;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final;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91000" y="1447800"/>
            <a:ext cx="4495800" cy="1676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191000" y="1600200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name: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91000" y="213360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midterm: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91000" y="266700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final: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638800" y="2133600"/>
            <a:ext cx="1219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65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638800" y="2667000"/>
            <a:ext cx="12192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85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638800" y="1600200"/>
            <a:ext cx="3048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943600" y="1600200"/>
            <a:ext cx="3048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248400" y="1600200"/>
            <a:ext cx="3048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553200" y="1600200"/>
            <a:ext cx="3048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858000" y="1600200"/>
            <a:ext cx="3048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162800" y="1600200"/>
            <a:ext cx="4572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\0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620000" y="1600200"/>
            <a:ext cx="3048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924800" y="1600200"/>
            <a:ext cx="3048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229600" y="1600200"/>
            <a:ext cx="3048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75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Pointers</a:t>
            </a:r>
          </a:p>
          <a:p>
            <a:pPr lvl="1"/>
            <a:r>
              <a:rPr lang="en-US" altLang="zh-CN" dirty="0" smtClean="0"/>
              <a:t>Problem Solving with C++, 8</a:t>
            </a:r>
            <a:r>
              <a:rPr lang="en-US" altLang="zh-CN" baseline="30000" dirty="0" smtClean="0"/>
              <a:t>th</a:t>
            </a:r>
            <a:r>
              <a:rPr lang="en-US" altLang="zh-CN" dirty="0" smtClean="0"/>
              <a:t> Edition, Chapter 9.1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 smtClean="0">
                <a:solidFill>
                  <a:srgbClr val="C00000"/>
                </a:solidFill>
              </a:rPr>
              <a:t>References</a:t>
            </a:r>
          </a:p>
          <a:p>
            <a:pPr lvl="1"/>
            <a:r>
              <a:rPr lang="en-US" altLang="zh-CN" dirty="0"/>
              <a:t>C</a:t>
            </a:r>
            <a:r>
              <a:rPr lang="en-US" altLang="zh-CN" dirty="0" smtClean="0"/>
              <a:t>++ Primer, 4</a:t>
            </a:r>
            <a:r>
              <a:rPr lang="en-US" altLang="zh-CN" baseline="30000" dirty="0" smtClean="0"/>
              <a:t>th</a:t>
            </a:r>
            <a:r>
              <a:rPr lang="en-US" altLang="zh-CN" dirty="0" smtClean="0"/>
              <a:t> Edition, </a:t>
            </a:r>
            <a:r>
              <a:rPr lang="en-US" altLang="zh-CN" smtClean="0"/>
              <a:t>Chapter 2.9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5699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// Calculating the area of a square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length, area;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&gt;&gt; length;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if(length &gt; 0)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area = length * length;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“area is ” &lt;&lt; area &lt;&lt;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“negative length!” &lt;&lt;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792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lvalue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rvalue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Two kinds of expressions in C++</a:t>
            </a:r>
          </a:p>
          <a:p>
            <a:pPr lvl="1"/>
            <a:r>
              <a:rPr lang="en-US" altLang="zh-CN" b="1" dirty="0" err="1">
                <a:solidFill>
                  <a:srgbClr val="C00000"/>
                </a:solidFill>
              </a:rPr>
              <a:t>lvalue</a:t>
            </a:r>
            <a:r>
              <a:rPr lang="en-US" altLang="zh-CN" dirty="0"/>
              <a:t>: An expression </a:t>
            </a:r>
            <a:r>
              <a:rPr lang="en-US" altLang="zh-CN" dirty="0" smtClean="0"/>
              <a:t>which may </a:t>
            </a:r>
            <a:r>
              <a:rPr lang="en-US" altLang="zh-CN" dirty="0"/>
              <a:t>appear </a:t>
            </a:r>
            <a:r>
              <a:rPr lang="en-US" altLang="zh-CN" dirty="0" smtClean="0"/>
              <a:t>as either </a:t>
            </a:r>
            <a:r>
              <a:rPr lang="en-US" altLang="zh-CN" dirty="0"/>
              <a:t>the left-hand or right-hand side of an </a:t>
            </a:r>
            <a:r>
              <a:rPr lang="en-US" altLang="zh-CN" dirty="0" smtClean="0"/>
              <a:t>assignment</a:t>
            </a:r>
          </a:p>
          <a:p>
            <a:pPr lvl="1"/>
            <a:r>
              <a:rPr lang="en-US" altLang="zh-CN" b="1" dirty="0" err="1">
                <a:solidFill>
                  <a:srgbClr val="C00000"/>
                </a:solidFill>
              </a:rPr>
              <a:t>rvalue</a:t>
            </a:r>
            <a:r>
              <a:rPr lang="en-US" altLang="zh-CN" dirty="0"/>
              <a:t>: An expression </a:t>
            </a:r>
            <a:r>
              <a:rPr lang="en-US" altLang="zh-CN" dirty="0" smtClean="0"/>
              <a:t>which </a:t>
            </a:r>
            <a:r>
              <a:rPr lang="en-US" altLang="zh-CN" dirty="0"/>
              <a:t>may appear </a:t>
            </a:r>
            <a:r>
              <a:rPr lang="en-US" altLang="zh-CN" dirty="0" smtClean="0"/>
              <a:t>on the </a:t>
            </a:r>
            <a:r>
              <a:rPr lang="en-US" altLang="zh-CN" dirty="0"/>
              <a:t>right- but not left-hand side of an </a:t>
            </a:r>
            <a:r>
              <a:rPr lang="en-US" altLang="zh-CN" dirty="0" smtClean="0"/>
              <a:t>assignment</a:t>
            </a:r>
          </a:p>
          <a:p>
            <a:pPr lvl="1"/>
            <a:endParaRPr lang="en-US" altLang="zh-CN" dirty="0"/>
          </a:p>
          <a:p>
            <a:r>
              <a:rPr lang="en-US" altLang="zh-CN" dirty="0" smtClean="0"/>
              <a:t>E.g., any non-constant variable is an </a:t>
            </a:r>
            <a:r>
              <a:rPr lang="en-US" altLang="zh-CN" dirty="0" err="1" smtClean="0"/>
              <a:t>lvalue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Any constant is an </a:t>
            </a:r>
            <a:r>
              <a:rPr lang="en-US" altLang="zh-CN" dirty="0" err="1" smtClean="0"/>
              <a:t>rvalue</a:t>
            </a:r>
            <a:r>
              <a:rPr lang="en-US" altLang="zh-CN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100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Which statements are correct?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Content Placeholder 6" descr="icons8-help-48.png"/>
          <p:cNvPicPr>
            <a:picLocks noGrp="1" noChangeAspect="1"/>
          </p:cNvPicPr>
          <p:nvPr>
            <p:ph sz="quarter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" t="1" r="-876" b="-1130"/>
          <a:stretch/>
        </p:blipFill>
        <p:spPr>
          <a:xfrm>
            <a:off x="168835" y="152400"/>
            <a:ext cx="821765" cy="776941"/>
          </a:xfr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Select all the correct answers. Variables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 and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smtClean="0"/>
              <a:t> are of type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/>
              <a:t> is an array.</a:t>
            </a:r>
          </a:p>
          <a:p>
            <a:r>
              <a:rPr lang="en-US" b="1" dirty="0" smtClean="0"/>
              <a:t>A.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 </a:t>
            </a:r>
            <a:r>
              <a:rPr lang="en-US" dirty="0"/>
              <a:t>is an </a:t>
            </a:r>
            <a:r>
              <a:rPr lang="en-US" dirty="0" err="1"/>
              <a:t>lvalue</a:t>
            </a:r>
            <a:r>
              <a:rPr lang="en-US" dirty="0"/>
              <a:t>.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b="1" dirty="0" smtClean="0"/>
              <a:t>B. </a:t>
            </a:r>
            <a:r>
              <a:rPr lang="en-US" altLang="zh-CN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a+1 </a:t>
            </a:r>
            <a:r>
              <a:rPr lang="en-US" sz="2600" dirty="0"/>
              <a:t>is an </a:t>
            </a:r>
            <a:r>
              <a:rPr lang="en-US" sz="2600" dirty="0" err="1"/>
              <a:t>lvalue</a:t>
            </a:r>
            <a:r>
              <a:rPr lang="en-US" sz="2600" dirty="0"/>
              <a:t>.</a:t>
            </a:r>
            <a:endParaRPr lang="en-US" sz="2600" dirty="0" smtClean="0">
              <a:solidFill>
                <a:srgbClr val="0000FF"/>
              </a:solidFill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b="1" dirty="0" smtClean="0"/>
              <a:t>C. </a:t>
            </a:r>
            <a:r>
              <a:rPr lang="en-US" altLang="zh-CN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</a:t>
            </a:r>
            <a:r>
              <a:rPr lang="en-US" altLang="zh-CN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zh-CN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smtClean="0"/>
              <a:t>is </a:t>
            </a:r>
            <a:r>
              <a:rPr lang="en-US" sz="2600" dirty="0"/>
              <a:t>an </a:t>
            </a:r>
            <a:r>
              <a:rPr lang="en-US" sz="2600" dirty="0" err="1"/>
              <a:t>lvalue</a:t>
            </a:r>
            <a:r>
              <a:rPr lang="en-US" sz="2600" dirty="0"/>
              <a:t>.</a:t>
            </a:r>
            <a:endParaRPr lang="en-US" sz="2600" b="1" dirty="0" smtClean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b="1" dirty="0" smtClean="0"/>
              <a:t>D.</a:t>
            </a:r>
            <a:r>
              <a:rPr lang="en-US" sz="2600" dirty="0" smtClean="0"/>
              <a:t> </a:t>
            </a:r>
            <a:r>
              <a:rPr lang="en-US" altLang="zh-CN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c[</a:t>
            </a:r>
            <a:r>
              <a:rPr lang="en-US" altLang="zh-CN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2*</a:t>
            </a:r>
            <a:r>
              <a:rPr lang="en-US" altLang="zh-CN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3]</a:t>
            </a:r>
            <a:r>
              <a:rPr lang="en-US" sz="2600" dirty="0"/>
              <a:t> </a:t>
            </a:r>
            <a:r>
              <a:rPr lang="en-US" sz="2600" dirty="0" smtClean="0"/>
              <a:t>is an </a:t>
            </a:r>
            <a:r>
              <a:rPr lang="en-US" sz="2600" dirty="0" err="1" smtClean="0"/>
              <a:t>rvalue</a:t>
            </a:r>
            <a:r>
              <a:rPr lang="en-US" sz="2600" dirty="0" smtClean="0"/>
              <a:t>.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CN" sz="2600" b="1" dirty="0" smtClean="0"/>
              <a:t>E.</a:t>
            </a:r>
            <a:r>
              <a:rPr lang="en-US" altLang="zh-CN" sz="2600" dirty="0" smtClean="0"/>
              <a:t> None of the above.</a:t>
            </a:r>
            <a:endParaRPr lang="en-US" altLang="zh-CN" sz="2600" dirty="0"/>
          </a:p>
        </p:txBody>
      </p:sp>
      <p:pic>
        <p:nvPicPr>
          <p:cNvPr id="1026" name="Picture 2" descr="Preview of your QR Co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733800"/>
            <a:ext cx="209550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924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Function Declarations vs. Definitions</a:t>
            </a:r>
            <a:endParaRPr lang="en-US" sz="2000" dirty="0" smtClean="0"/>
          </a:p>
        </p:txBody>
      </p:sp>
      <p:sp>
        <p:nvSpPr>
          <p:cNvPr id="22531" name="Rectangle 7"/>
          <p:cNvSpPr>
            <a:spLocks noGrp="1" noChangeArrowheads="1"/>
          </p:cNvSpPr>
          <p:nvPr>
            <p:ph idx="1"/>
          </p:nvPr>
        </p:nvSpPr>
        <p:spPr>
          <a:xfrm>
            <a:off x="914400" y="1371600"/>
            <a:ext cx="7772400" cy="45720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Function</a:t>
            </a:r>
            <a:r>
              <a:rPr lang="en-US" sz="2400" dirty="0" smtClean="0">
                <a:solidFill>
                  <a:srgbClr val="0000FF"/>
                </a:solidFill>
              </a:rPr>
              <a:t> declaration </a:t>
            </a:r>
            <a:r>
              <a:rPr lang="en-US" sz="2400" dirty="0" smtClean="0"/>
              <a:t>(or </a:t>
            </a:r>
            <a:r>
              <a:rPr lang="en-US" sz="2400" dirty="0" smtClean="0">
                <a:solidFill>
                  <a:srgbClr val="0000FF"/>
                </a:solidFill>
              </a:rPr>
              <a:t>function prototype</a:t>
            </a:r>
            <a:r>
              <a:rPr lang="en-US" sz="2400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Shows how the function is called.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Must appear in the code before the function can be called.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Syntax:</a:t>
            </a:r>
            <a:br>
              <a:rPr lang="en-US" dirty="0" smtClean="0"/>
            </a:b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Return_Type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Function_Name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Parameter_List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//Comment describing what function does</a:t>
            </a:r>
            <a:endParaRPr lang="en-US" sz="20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Function </a:t>
            </a:r>
            <a:r>
              <a:rPr lang="en-US" sz="2400" dirty="0" smtClean="0">
                <a:solidFill>
                  <a:srgbClr val="FF0000"/>
                </a:solidFill>
              </a:rPr>
              <a:t>definition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Describes how the function does its task.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Can appear before or after the function is called.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Syntax: </a:t>
            </a:r>
            <a:br>
              <a:rPr lang="en-US" dirty="0" smtClean="0"/>
            </a:b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Return_Type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Function_Name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Parameter_List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//function code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Oval 1"/>
          <p:cNvSpPr/>
          <p:nvPr/>
        </p:nvSpPr>
        <p:spPr>
          <a:xfrm>
            <a:off x="7772400" y="2819400"/>
            <a:ext cx="228600" cy="4572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048000" y="3439498"/>
            <a:ext cx="5109091" cy="40011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pPr marL="0" lvl="1"/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add(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a,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b); //Comment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81704" y="5695025"/>
            <a:ext cx="3724096" cy="1015663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pPr marL="0" lvl="1"/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add(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a,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b) {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(a + b);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13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Function Declaration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Tells: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return type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how many arguments are needed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types of the arguments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name </a:t>
            </a:r>
            <a:r>
              <a:rPr lang="en-US" dirty="0"/>
              <a:t>of the function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rgbClr val="0000FF"/>
                </a:solidFill>
              </a:rPr>
              <a:t>formal parameter</a:t>
            </a:r>
            <a:r>
              <a:rPr lang="en-US" dirty="0" smtClean="0"/>
              <a:t> names</a:t>
            </a:r>
          </a:p>
          <a:p>
            <a:pPr lvl="1" eaLnBrk="1" hangingPunct="1">
              <a:lnSpc>
                <a:spcPct val="90000"/>
              </a:lnSpc>
            </a:pPr>
            <a:endParaRPr lang="en-US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Example:</a:t>
            </a:r>
            <a:br>
              <a:rPr lang="en-US" sz="2400" dirty="0" smtClean="0"/>
            </a:br>
            <a:r>
              <a:rPr lang="en-US" sz="2400" dirty="0" smtClean="0"/>
              <a:t>double </a:t>
            </a:r>
            <a:r>
              <a:rPr lang="en-US" sz="2400" dirty="0" err="1" smtClean="0"/>
              <a:t>total_cost</a:t>
            </a:r>
            <a:r>
              <a:rPr lang="en-US" sz="2400" dirty="0" smtClean="0"/>
              <a:t>(</a:t>
            </a:r>
            <a:r>
              <a:rPr lang="en-US" sz="2400" dirty="0" err="1" smtClean="0"/>
              <a:t>int</a:t>
            </a:r>
            <a:r>
              <a:rPr lang="en-US" sz="2400" dirty="0" smtClean="0"/>
              <a:t> number, double price);</a:t>
            </a:r>
            <a:br>
              <a:rPr lang="en-US" sz="2400" dirty="0" smtClean="0"/>
            </a:br>
            <a:r>
              <a:rPr lang="en-US" sz="2400" dirty="0" smtClean="0"/>
              <a:t>// Compute total cost including 5% sales tax on</a:t>
            </a:r>
            <a:br>
              <a:rPr lang="en-US" sz="2400" dirty="0" smtClean="0"/>
            </a:br>
            <a:r>
              <a:rPr lang="en-US" sz="2400" dirty="0" smtClean="0"/>
              <a:t>// number items at cost of price each</a:t>
            </a:r>
          </a:p>
        </p:txBody>
      </p:sp>
      <p:sp>
        <p:nvSpPr>
          <p:cNvPr id="2" name="Oval 1"/>
          <p:cNvSpPr/>
          <p:nvPr/>
        </p:nvSpPr>
        <p:spPr>
          <a:xfrm>
            <a:off x="3581400" y="4495800"/>
            <a:ext cx="990600" cy="4572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410200" y="4495800"/>
            <a:ext cx="714015" cy="4572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916014" y="3962400"/>
            <a:ext cx="3161186" cy="430887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bg1"/>
                </a:solidFill>
              </a:rPr>
              <a:t>Formal Parameter Names</a:t>
            </a:r>
            <a:endParaRPr lang="en-US" sz="2200" b="1" dirty="0">
              <a:solidFill>
                <a:schemeClr val="bg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410200" y="2009674"/>
            <a:ext cx="2590800" cy="1066800"/>
            <a:chOff x="5486400" y="1524000"/>
            <a:chExt cx="2590800" cy="1066800"/>
          </a:xfrm>
        </p:grpSpPr>
        <p:sp>
          <p:nvSpPr>
            <p:cNvPr id="4" name="Right Brace 3"/>
            <p:cNvSpPr/>
            <p:nvPr/>
          </p:nvSpPr>
          <p:spPr>
            <a:xfrm>
              <a:off x="5486400" y="1524000"/>
              <a:ext cx="304800" cy="1066800"/>
            </a:xfrm>
            <a:prstGeom prst="rightBrace">
              <a:avLst>
                <a:gd name="adj1" fmla="val 40372"/>
                <a:gd name="adj2" fmla="val 50000"/>
              </a:avLst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971815" y="1824335"/>
              <a:ext cx="2105385" cy="461665"/>
            </a:xfrm>
            <a:prstGeom prst="rect">
              <a:avLst/>
            </a:prstGeom>
            <a:solidFill>
              <a:srgbClr val="0000FF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Type Signature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0" name="Straight Connector 9"/>
          <p:cNvCxnSpPr/>
          <p:nvPr/>
        </p:nvCxnSpPr>
        <p:spPr>
          <a:xfrm>
            <a:off x="1524000" y="2205335"/>
            <a:ext cx="12954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524000" y="2655137"/>
            <a:ext cx="36576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524000" y="3048000"/>
            <a:ext cx="36576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10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Function Definition</a:t>
            </a:r>
          </a:p>
        </p:txBody>
      </p:sp>
      <p:sp>
        <p:nvSpPr>
          <p:cNvPr id="24579" name="Rectangle 10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Provides the same information as the declaration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Describes how the function does its task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Example: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double </a:t>
            </a:r>
            <a:r>
              <a:rPr lang="en-US" sz="2400" dirty="0" err="1" smtClean="0"/>
              <a:t>total_cost</a:t>
            </a:r>
            <a:r>
              <a:rPr lang="en-US" sz="2400" dirty="0" smtClean="0"/>
              <a:t>(</a:t>
            </a:r>
            <a:r>
              <a:rPr lang="en-US" sz="2400" dirty="0" err="1" smtClean="0"/>
              <a:t>int</a:t>
            </a:r>
            <a:r>
              <a:rPr lang="en-US" sz="2400" dirty="0" smtClean="0"/>
              <a:t> number, double price)</a:t>
            </a:r>
            <a:br>
              <a:rPr lang="en-US" sz="2400" dirty="0" smtClean="0"/>
            </a:br>
            <a:r>
              <a:rPr lang="en-US" sz="2400" dirty="0" smtClean="0"/>
              <a:t>{</a:t>
            </a:r>
            <a:br>
              <a:rPr lang="en-US" sz="2400" dirty="0" smtClean="0"/>
            </a:br>
            <a:r>
              <a:rPr lang="en-US" sz="2400" dirty="0" smtClean="0"/>
              <a:t>    double TAX_RATE = 0.05; //5% tax</a:t>
            </a:r>
            <a:br>
              <a:rPr lang="en-US" sz="2400" dirty="0" smtClean="0"/>
            </a:br>
            <a:r>
              <a:rPr lang="en-US" sz="2400" dirty="0" smtClean="0"/>
              <a:t>    double subtotal;</a:t>
            </a:r>
            <a:br>
              <a:rPr lang="en-US" sz="2400" dirty="0" smtClean="0"/>
            </a:br>
            <a:r>
              <a:rPr lang="en-US" sz="2400" dirty="0" smtClean="0"/>
              <a:t>    subtotal = price * number;</a:t>
            </a:r>
            <a:br>
              <a:rPr lang="en-US" sz="2400" dirty="0" smtClean="0"/>
            </a:br>
            <a:r>
              <a:rPr lang="en-US" sz="2400" dirty="0" smtClean="0"/>
              <a:t>    return (subtotal + subtotal * TAX_RATE);</a:t>
            </a:r>
            <a:br>
              <a:rPr lang="en-US" sz="2400" dirty="0" smtClean="0"/>
            </a:br>
            <a:r>
              <a:rPr lang="en-US" sz="2400" dirty="0" smtClean="0"/>
              <a:t>}</a:t>
            </a:r>
          </a:p>
        </p:txBody>
      </p:sp>
      <p:sp>
        <p:nvSpPr>
          <p:cNvPr id="529410" name="Text Box 2"/>
          <p:cNvSpPr txBox="1">
            <a:spLocks noChangeArrowheads="1"/>
          </p:cNvSpPr>
          <p:nvPr/>
        </p:nvSpPr>
        <p:spPr bwMode="auto">
          <a:xfrm>
            <a:off x="5334000" y="2667000"/>
            <a:ext cx="2308644" cy="4616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function header</a:t>
            </a:r>
          </a:p>
        </p:txBody>
      </p:sp>
      <p:sp>
        <p:nvSpPr>
          <p:cNvPr id="529413" name="Text Box 5"/>
          <p:cNvSpPr txBox="1">
            <a:spLocks noChangeArrowheads="1"/>
          </p:cNvSpPr>
          <p:nvPr/>
        </p:nvSpPr>
        <p:spPr bwMode="auto">
          <a:xfrm>
            <a:off x="7127101" y="4722167"/>
            <a:ext cx="2016899" cy="461665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latin typeface="Arial" charset="0"/>
              </a:defRPr>
            </a:lvl2pPr>
            <a:lvl3pPr marL="1143000" indent="-228600" eaLnBrk="0" hangingPunct="0">
              <a:defRPr sz="2400">
                <a:latin typeface="Arial" charset="0"/>
              </a:defRPr>
            </a:lvl3pPr>
            <a:lvl4pPr marL="1600200" indent="-228600" eaLnBrk="0" hangingPunct="0">
              <a:defRPr sz="2400">
                <a:latin typeface="Arial" charset="0"/>
              </a:defRPr>
            </a:lvl4pPr>
            <a:lvl5pPr marL="2057400" indent="-228600" eaLnBrk="0" hangingPunct="0">
              <a:defRPr sz="2400"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</a:defRPr>
            </a:lvl9pPr>
          </a:lstStyle>
          <a:p>
            <a:r>
              <a:rPr lang="en-US" dirty="0"/>
              <a:t>function body</a:t>
            </a:r>
          </a:p>
        </p:txBody>
      </p:sp>
      <p:sp>
        <p:nvSpPr>
          <p:cNvPr id="2" name="Rectangle 1"/>
          <p:cNvSpPr/>
          <p:nvPr/>
        </p:nvSpPr>
        <p:spPr>
          <a:xfrm>
            <a:off x="1219200" y="3200400"/>
            <a:ext cx="5943600" cy="52893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219200" y="3810000"/>
            <a:ext cx="5943600" cy="228600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86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529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29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410" grpId="0" animBg="1"/>
      <p:bldP spid="529413" grpId="0" animBg="1"/>
      <p:bldP spid="2" grpId="0" animBg="1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Call Mechanisms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Two mechanisms:</a:t>
            </a:r>
          </a:p>
          <a:p>
            <a:pPr lvl="1"/>
            <a:r>
              <a:rPr lang="en-US" dirty="0" smtClean="0"/>
              <a:t>Call-by-Value</a:t>
            </a:r>
          </a:p>
          <a:p>
            <a:pPr lvl="1"/>
            <a:r>
              <a:rPr lang="en-US" dirty="0" smtClean="0"/>
              <a:t>Call-by-Reference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11433" y="2971800"/>
            <a:ext cx="2028119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a=4;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f(a);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98685" y="2895600"/>
            <a:ext cx="258115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void f(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x)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x *= 2;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98685" y="4849187"/>
            <a:ext cx="2765501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void f(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x)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x *= 2;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ight Arrow 9"/>
          <p:cNvSpPr/>
          <p:nvPr/>
        </p:nvSpPr>
        <p:spPr>
          <a:xfrm rot="2161128">
            <a:off x="4180610" y="3697191"/>
            <a:ext cx="914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ight Arrow 10"/>
          <p:cNvSpPr/>
          <p:nvPr/>
        </p:nvSpPr>
        <p:spPr>
          <a:xfrm rot="19294920">
            <a:off x="4211140" y="5127367"/>
            <a:ext cx="914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296257" y="5943600"/>
            <a:ext cx="1973810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will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400" dirty="0" smtClean="0"/>
              <a:t> be?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9615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21663</TotalTime>
  <Words>1427</Words>
  <Application>Microsoft Office PowerPoint</Application>
  <PresentationFormat>On-screen Show (4:3)</PresentationFormat>
  <Paragraphs>303</Paragraphs>
  <Slides>22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6" baseType="lpstr">
      <vt:lpstr>宋体</vt:lpstr>
      <vt:lpstr>幼圆</vt:lpstr>
      <vt:lpstr>Arial</vt:lpstr>
      <vt:lpstr>Calibri</vt:lpstr>
      <vt:lpstr>Cambria Math</vt:lpstr>
      <vt:lpstr>Courier New</vt:lpstr>
      <vt:lpstr>Franklin Gothic Book</vt:lpstr>
      <vt:lpstr>Mangal</vt:lpstr>
      <vt:lpstr>Perpetua</vt:lpstr>
      <vt:lpstr>Tahoma</vt:lpstr>
      <vt:lpstr>Times New Roman</vt:lpstr>
      <vt:lpstr>Wingdings</vt:lpstr>
      <vt:lpstr>Wingdings 2</vt:lpstr>
      <vt:lpstr>Equity</vt:lpstr>
      <vt:lpstr>Ve 280 Programming and Elementary Data Structures</vt:lpstr>
      <vt:lpstr>Very Basic Concepts</vt:lpstr>
      <vt:lpstr>An Example</vt:lpstr>
      <vt:lpstr>lvalue and rvalue</vt:lpstr>
      <vt:lpstr>Which statements are correct?</vt:lpstr>
      <vt:lpstr>Function Declarations vs. Definitions</vt:lpstr>
      <vt:lpstr>Function Declaration</vt:lpstr>
      <vt:lpstr>Function Definition</vt:lpstr>
      <vt:lpstr>Function Call Mechanisms</vt:lpstr>
      <vt:lpstr>Array</vt:lpstr>
      <vt:lpstr>Array as Function Argument</vt:lpstr>
      <vt:lpstr>Pointers: Working with Addresses</vt:lpstr>
      <vt:lpstr>References</vt:lpstr>
      <vt:lpstr>References</vt:lpstr>
      <vt:lpstr>Pointers Versus References</vt:lpstr>
      <vt:lpstr>What are the final values?</vt:lpstr>
      <vt:lpstr>Pointers Why use them?</vt:lpstr>
      <vt:lpstr>Pointers and Arrays</vt:lpstr>
      <vt:lpstr>Structs</vt:lpstr>
      <vt:lpstr>Structs</vt:lpstr>
      <vt:lpstr>Structs</vt:lpstr>
      <vt:lpstr>Reference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Qian Weikang</cp:lastModifiedBy>
  <cp:revision>731</cp:revision>
  <dcterms:created xsi:type="dcterms:W3CDTF">2008-09-02T17:19:50Z</dcterms:created>
  <dcterms:modified xsi:type="dcterms:W3CDTF">2018-05-22T05:56:51Z</dcterms:modified>
</cp:coreProperties>
</file>