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52" r:id="rId13"/>
    <p:sldId id="421" r:id="rId14"/>
    <p:sldId id="422" r:id="rId15"/>
    <p:sldId id="423" r:id="rId16"/>
    <p:sldId id="424" r:id="rId17"/>
    <p:sldId id="451" r:id="rId18"/>
    <p:sldId id="3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9234" autoAdjust="0"/>
  </p:normalViewPr>
  <p:slideViewPr>
    <p:cSldViewPr>
      <p:cViewPr varScale="1">
        <p:scale>
          <a:sx n="65" d="100"/>
          <a:sy n="65" d="100"/>
        </p:scale>
        <p:origin x="15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difference with #define?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</a:t>
            </a:r>
            <a:r>
              <a:rPr lang="en-US" altLang="zh-CN" baseline="0" dirty="0" smtClean="0"/>
              <a:t> the demo: foo(</a:t>
            </a:r>
            <a:r>
              <a:rPr lang="en-US" altLang="zh-CN" baseline="0" dirty="0" err="1" smtClean="0"/>
              <a:t>in_str</a:t>
            </a:r>
            <a:r>
              <a:rPr lang="en-US" altLang="zh-CN" baseline="0" dirty="0" smtClean="0"/>
              <a:t>); foo(“Hello world!”)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answers:</a:t>
            </a:r>
            <a:r>
              <a:rPr lang="en-US" baseline="0" dirty="0" smtClean="0"/>
              <a:t> B and 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9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the previous example, we won’t change the string in the caller.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04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Do</a:t>
            </a:r>
            <a:r>
              <a:rPr lang="en-US" altLang="zh-CN" baseline="0" dirty="0" smtClean="0"/>
              <a:t> the demo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A,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C, D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1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88D4-CCFF-40BD-A521-451ACFC7DD9F}" type="datetime1">
              <a:rPr lang="en-US" smtClean="0"/>
              <a:t>5/21/2018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E4F2-D4FD-4373-B890-9E0296049FCC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3908-2D63-44C2-97FA-9B8D87DB5086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CD9C-AF97-49F0-B424-828B720FB69F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45B-DA34-4D7B-8ECF-17DD580E96F0}" type="datetime1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986B-A999-46D8-9F19-B37FAC2CD754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352B-162F-4444-A79C-FDC146DC2E91}" type="datetime1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14ED-20B4-48B9-BA0E-8551A90C58B8}" type="datetime1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2007-0B87-4F73-A042-660FB947B311}" type="datetime1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3FF-B53A-4548-AEB7-674051D41095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B3F0-86CC-452E-9D18-D687B61B7FC3}" type="datetime1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A1F4BCA-8657-4D29-94F1-E7CC79061E3C}" type="datetime1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dirty="0" err="1" smtClean="0">
                <a:solidFill>
                  <a:schemeClr val="tx1"/>
                </a:solidFill>
              </a:rPr>
              <a:t>onst</a:t>
            </a:r>
            <a:r>
              <a:rPr lang="en-US" b="1" dirty="0" smtClean="0">
                <a:solidFill>
                  <a:schemeClr val="tx1"/>
                </a:solidFill>
              </a:rPr>
              <a:t> Qualifier</a:t>
            </a:r>
          </a:p>
          <a:p>
            <a:pPr algn="just"/>
            <a:r>
              <a:rPr lang="en-US" b="1" dirty="0" smtClean="0"/>
              <a:t>Learning Objectives: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when to use the </a:t>
            </a:r>
            <a:r>
              <a:rPr lang="en-US" dirty="0" err="1" smtClean="0">
                <a:solidFill>
                  <a:srgbClr val="000000"/>
                </a:solidFill>
              </a:rPr>
              <a:t>const</a:t>
            </a:r>
            <a:r>
              <a:rPr lang="en-US" dirty="0" smtClean="0">
                <a:solidFill>
                  <a:srgbClr val="000000"/>
                </a:solidFill>
              </a:rPr>
              <a:t> qualifier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Know what a </a:t>
            </a:r>
            <a:r>
              <a:rPr lang="en-US" dirty="0" err="1">
                <a:solidFill>
                  <a:srgbClr val="000000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reference </a:t>
            </a:r>
            <a:r>
              <a:rPr lang="en-US" dirty="0" smtClean="0">
                <a:solidFill>
                  <a:srgbClr val="000000"/>
                </a:solidFill>
              </a:rPr>
              <a:t>is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the difference between a </a:t>
            </a:r>
            <a:r>
              <a:rPr lang="en-US" dirty="0" err="1" smtClean="0">
                <a:solidFill>
                  <a:srgbClr val="000000"/>
                </a:solidFill>
              </a:rPr>
              <a:t>const</a:t>
            </a:r>
            <a:r>
              <a:rPr lang="en-US" dirty="0" smtClean="0">
                <a:solidFill>
                  <a:srgbClr val="000000"/>
                </a:solidFill>
              </a:rPr>
              <a:t> pointer and a pointer to a </a:t>
            </a:r>
            <a:r>
              <a:rPr lang="en-US" dirty="0" err="1" smtClean="0">
                <a:solidFill>
                  <a:srgbClr val="000000"/>
                </a:solidFill>
              </a:rPr>
              <a:t>const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Know how to use </a:t>
            </a:r>
            <a:r>
              <a:rPr lang="en-US" dirty="0" err="1" smtClean="0">
                <a:solidFill>
                  <a:srgbClr val="000000"/>
                </a:solidFill>
              </a:rPr>
              <a:t>typedef</a:t>
            </a:r>
            <a:endParaRPr lang="en-US" dirty="0" smtClean="0">
              <a:solidFill>
                <a:srgbClr val="000000"/>
              </a:solidFill>
            </a:endParaRPr>
          </a:p>
          <a:p>
            <a:pPr algn="just"/>
            <a:endParaRPr lang="en-US" b="1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/>
              <a:t>Ve</a:t>
            </a:r>
            <a:r>
              <a:rPr dirty="0" smtClean="0"/>
              <a:t> 280</a:t>
            </a:r>
            <a:br>
              <a:rPr dirty="0" smtClean="0"/>
            </a:br>
            <a:r>
              <a:rPr sz="2200" dirty="0" smtClean="0"/>
              <a:t>Programming and Elementary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const</a:t>
            </a:r>
            <a:r>
              <a:rPr lang="en-US" dirty="0" smtClean="0"/>
              <a:t> Pointers</a:t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53;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initialization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change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underlying object.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= 39;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cannot change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of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a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pointer.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3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Define </a:t>
            </a:r>
            <a:r>
              <a:rPr lang="en-US" altLang="zh-CN" dirty="0"/>
              <a:t>Pointers to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Using </a:t>
            </a:r>
            <a:r>
              <a:rPr lang="en-US" altLang="zh-CN" dirty="0" err="1" smtClean="0"/>
              <a:t>typedef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Recall 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: gives </a:t>
            </a:r>
            <a:r>
              <a:rPr lang="en-US" altLang="zh-CN" dirty="0"/>
              <a:t>an alias to the existing types:</a:t>
            </a:r>
            <a:br>
              <a:rPr lang="en-US" altLang="zh-CN" dirty="0"/>
            </a:br>
            <a:r>
              <a:rPr lang="en-US" altLang="zh-CN" dirty="0" smtClean="0"/>
              <a:t>    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existing_type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alias_name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Example: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intptr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20040" lvl="1" indent="0">
              <a:buNone/>
            </a:pPr>
            <a:r>
              <a:rPr lang="en-US" altLang="zh-CN" dirty="0" smtClean="0"/>
              <a:t>    Then we can use it: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intptr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/>
          </a:p>
          <a:p>
            <a:r>
              <a:rPr lang="en-US" altLang="zh-CN" dirty="0"/>
              <a:t>Use </a:t>
            </a:r>
            <a:r>
              <a:rPr lang="en-US" altLang="zh-CN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solidFill>
                  <a:srgbClr val="009900"/>
                </a:solidFill>
              </a:rPr>
              <a:t> </a:t>
            </a:r>
            <a:r>
              <a:rPr lang="en-US" altLang="zh-CN" dirty="0" smtClean="0"/>
              <a:t>to define pointer to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constT_t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zh-CN" dirty="0">
                <a:latin typeface="Courier New" pitchFamily="49" charset="0"/>
                <a:cs typeface="Courier New" pitchFamily="49" charset="0"/>
              </a:rPr>
            </a:br>
            <a:r>
              <a:rPr lang="en-US" altLang="zh-CN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constT_t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ptr_constT_t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altLang="zh-CN" dirty="0"/>
              <a:t>Now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ptr_constT_t</a:t>
            </a:r>
            <a:r>
              <a:rPr lang="en-US" altLang="zh-CN" dirty="0"/>
              <a:t> is an alias for the type of </a:t>
            </a:r>
            <a:br>
              <a:rPr lang="en-US" altLang="zh-CN" dirty="0"/>
            </a:b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T *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5257800"/>
            <a:ext cx="19543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pointer to </a:t>
            </a:r>
            <a:r>
              <a:rPr lang="en-US" sz="2400" dirty="0" err="1" smtClean="0"/>
              <a:t>const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3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use </a:t>
            </a:r>
            <a:r>
              <a:rPr lang="en-US" sz="36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3600" dirty="0">
                <a:solidFill>
                  <a:srgbClr val="009900"/>
                </a:solidFill>
              </a:rPr>
              <a:t> </a:t>
            </a:r>
            <a:r>
              <a:rPr lang="en-US" dirty="0"/>
              <a:t>to rename the type </a:t>
            </a:r>
            <a:r>
              <a:rPr lang="en-US" dirty="0" smtClean="0"/>
              <a:t>of 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sz="3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9717" y="1417638"/>
            <a:ext cx="7772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Select all the correct answers. </a:t>
            </a:r>
          </a:p>
          <a:p>
            <a:r>
              <a:rPr lang="en-US" sz="2800" b="1" dirty="0" smtClean="0"/>
              <a:t>A. </a:t>
            </a:r>
            <a:r>
              <a:rPr lang="en-US" altLang="zh-CN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const_t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const_t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smtClean="0">
                <a:latin typeface="Courier New" pitchFamily="49" charset="0"/>
                <a:cs typeface="Courier New" pitchFamily="49" charset="0"/>
              </a:rPr>
              <a:t>* constptrT_t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B. </a:t>
            </a:r>
            <a:r>
              <a:rPr lang="en-US" altLang="zh-CN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ptrT_t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ptrT_t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constptrT_t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C. </a:t>
            </a:r>
            <a:r>
              <a:rPr lang="en-US" altLang="zh-CN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constptr_t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dirty="0" err="1" smtClean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constptr_t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constptrT_t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 smtClean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 smtClean="0"/>
              <a:t>D.</a:t>
            </a:r>
            <a:r>
              <a:rPr lang="en-US" sz="2600" dirty="0" smtClean="0"/>
              <a:t> </a:t>
            </a:r>
            <a:r>
              <a:rPr lang="en-US" altLang="zh-CN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T * 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constptrT_t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838200"/>
            <a:ext cx="165462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const</a:t>
            </a:r>
            <a:r>
              <a:rPr lang="en-US" sz="2400" dirty="0" smtClean="0"/>
              <a:t> pointer</a:t>
            </a:r>
            <a:endParaRPr lang="en-US" sz="2400" dirty="0"/>
          </a:p>
        </p:txBody>
      </p:sp>
      <p:pic>
        <p:nvPicPr>
          <p:cNvPr id="10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19035"/>
            <a:ext cx="1848465" cy="184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2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Use of Pointer to </a:t>
            </a:r>
            <a:r>
              <a:rPr lang="en-US" dirty="0" err="1" smtClean="0"/>
              <a:t>const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4953000" y="1447800"/>
            <a:ext cx="10668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, const char *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is a NULL-terminated string.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is big enough to hold a copy of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// The function place a copy of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is not changed.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{ ... 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Strictly speaking, we don’t </a:t>
            </a:r>
            <a:r>
              <a:rPr lang="en-US" b="1" dirty="0" smtClean="0"/>
              <a:t>need</a:t>
            </a:r>
            <a:r>
              <a:rPr lang="en-US" dirty="0" smtClean="0"/>
              <a:t> to include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/>
              <a:t> qualifier here </a:t>
            </a:r>
            <a:r>
              <a:rPr lang="en-US" dirty="0" smtClean="0">
                <a:solidFill>
                  <a:srgbClr val="0000FF"/>
                </a:solidFill>
              </a:rPr>
              <a:t>since the comment promises that we won't modify the source string</a:t>
            </a:r>
            <a:endParaRPr lang="en-US" dirty="0" smtClean="0"/>
          </a:p>
          <a:p>
            <a:r>
              <a:rPr lang="en-US" dirty="0" smtClean="0"/>
              <a:t>So, why include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Use of Pointer to </a:t>
            </a:r>
            <a:r>
              <a:rPr lang="en-US" dirty="0" err="1"/>
              <a:t>const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include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Because once you add it, you CANNOT change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dirty="0" smtClean="0"/>
              <a:t>, even if you do so by mistake.</a:t>
            </a:r>
          </a:p>
          <a:p>
            <a:r>
              <a:rPr lang="en-US" sz="2800" u="sng" dirty="0" smtClean="0"/>
              <a:t>Such a mistake will be caught by the </a:t>
            </a:r>
            <a:r>
              <a:rPr lang="en-US" sz="2800" b="1" u="sng" dirty="0" smtClean="0"/>
              <a:t>compiler</a:t>
            </a:r>
            <a:r>
              <a:rPr lang="en-US" sz="2800" u="sng" dirty="0" smtClean="0"/>
              <a:t>.</a:t>
            </a:r>
          </a:p>
          <a:p>
            <a:pPr lvl="1"/>
            <a:r>
              <a:rPr lang="en-US" dirty="0" smtClean="0"/>
              <a:t>Bugs that are detected at compile time are among the easiest bugs to fix – those are the kinds of bugs we want.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General guideline</a:t>
            </a:r>
            <a:r>
              <a:rPr lang="en-US" dirty="0" smtClean="0"/>
              <a:t>: </a:t>
            </a: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/>
              <a:t> for things that are passed by reference, but won't be changed.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 to </a:t>
            </a:r>
            <a:r>
              <a:rPr lang="en-US" dirty="0" err="1" smtClean="0"/>
              <a:t>const</a:t>
            </a:r>
            <a:r>
              <a:rPr lang="en-US" dirty="0" smtClean="0"/>
              <a:t> versus Normal Pointer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Pointers-to-const-T are </a:t>
            </a:r>
            <a:r>
              <a:rPr lang="en-US" dirty="0" smtClean="0">
                <a:solidFill>
                  <a:srgbClr val="FF0000"/>
                </a:solidFill>
              </a:rPr>
              <a:t>not the same </a:t>
            </a:r>
            <a:r>
              <a:rPr lang="en-US" dirty="0" smtClean="0">
                <a:solidFill>
                  <a:srgbClr val="0000FF"/>
                </a:solidFill>
              </a:rPr>
              <a:t>type as pointers-to-T.</a:t>
            </a:r>
          </a:p>
          <a:p>
            <a:r>
              <a:rPr lang="en-US" dirty="0" smtClean="0"/>
              <a:t>You can use a pointer-to-T anywhere you expect a pointer-to-const-T, but NOT vice versa.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845" y="2971800"/>
            <a:ext cx="4182555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4020" y="2971800"/>
            <a:ext cx="3768980" cy="313932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0;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 = &amp;a;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nonconst_ptr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4541460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7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58978" y="4419600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5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to </a:t>
            </a:r>
            <a:r>
              <a:rPr lang="en-US" dirty="0" err="1"/>
              <a:t>const</a:t>
            </a:r>
            <a:r>
              <a:rPr lang="en-US" dirty="0"/>
              <a:t> versus Normal Pointer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Why can you </a:t>
            </a:r>
            <a:r>
              <a:rPr lang="en-US" dirty="0"/>
              <a:t>use a pointer-to-T anywhere you expect a </a:t>
            </a:r>
            <a:r>
              <a:rPr lang="en-US" dirty="0" smtClean="0"/>
              <a:t>pointer-to-</a:t>
            </a:r>
            <a:r>
              <a:rPr lang="en-US" dirty="0" err="1" smtClean="0"/>
              <a:t>const</a:t>
            </a:r>
            <a:r>
              <a:rPr lang="en-US" dirty="0" smtClean="0"/>
              <a:t>-T?</a:t>
            </a:r>
            <a:endParaRPr lang="en-US" dirty="0"/>
          </a:p>
          <a:p>
            <a:pPr lvl="1"/>
            <a:r>
              <a:rPr lang="en-US" dirty="0" smtClean="0"/>
              <a:t>Code that expects a pointer-to-</a:t>
            </a:r>
            <a:r>
              <a:rPr lang="en-US" dirty="0" err="1" smtClean="0"/>
              <a:t>const</a:t>
            </a:r>
            <a:r>
              <a:rPr lang="en-US" dirty="0" smtClean="0"/>
              <a:t>-T will work perfectly well for a pointer-to-T; it's just guaranteed not to try to change it.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b="1" dirty="0" smtClean="0"/>
              <a:t>cannot</a:t>
            </a:r>
            <a:r>
              <a:rPr lang="en-US" dirty="0" smtClean="0"/>
              <a:t> you </a:t>
            </a:r>
            <a:r>
              <a:rPr lang="en-US" dirty="0"/>
              <a:t>use a </a:t>
            </a:r>
            <a:r>
              <a:rPr lang="en-US" dirty="0" smtClean="0"/>
              <a:t>pointer-to-</a:t>
            </a:r>
            <a:r>
              <a:rPr lang="en-US" dirty="0" err="1" smtClean="0"/>
              <a:t>const</a:t>
            </a:r>
            <a:r>
              <a:rPr lang="en-US" dirty="0" smtClean="0"/>
              <a:t>-T </a:t>
            </a:r>
            <a:r>
              <a:rPr lang="en-US" dirty="0"/>
              <a:t>anywhere you expect a </a:t>
            </a:r>
            <a:r>
              <a:rPr lang="en-US" dirty="0" smtClean="0"/>
              <a:t>pointer-to-T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Code </a:t>
            </a:r>
            <a:r>
              <a:rPr lang="en-US" dirty="0"/>
              <a:t>that expects a pointer-to-T might try to change the T, but this is illegal for a </a:t>
            </a:r>
            <a:r>
              <a:rPr lang="en-US" dirty="0" smtClean="0"/>
              <a:t>pointer-to-</a:t>
            </a:r>
            <a:r>
              <a:rPr lang="en-US" dirty="0" err="1" smtClean="0"/>
              <a:t>const</a:t>
            </a:r>
            <a:r>
              <a:rPr lang="en-US" dirty="0" smtClean="0"/>
              <a:t>-T!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6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 Code Snippets Are Wrong?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Select all </a:t>
            </a:r>
            <a:r>
              <a:rPr lang="en-US" altLang="zh-CN" dirty="0" smtClean="0"/>
              <a:t>wrong code snippets.</a:t>
            </a:r>
          </a:p>
          <a:p>
            <a:r>
              <a:rPr lang="en-US" altLang="zh-CN" b="1" dirty="0" smtClean="0"/>
              <a:t>A.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altLang="zh-CN" b="1" dirty="0" smtClean="0"/>
              <a:t>B.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r>
              <a:rPr lang="en-US" altLang="zh-CN" b="1" dirty="0" smtClean="0"/>
              <a:t>C.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&amp;ref = 10;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/>
              <a:t>D.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  <a:endParaRPr lang="zh-CN" altLang="en-US" b="1" dirty="0"/>
          </a:p>
        </p:txBody>
      </p:sp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5" name="Picture 2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80951"/>
            <a:ext cx="23241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9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Qualifier</a:t>
            </a:r>
            <a:endParaRPr lang="en-US" altLang="zh-CN" dirty="0"/>
          </a:p>
          <a:p>
            <a:pPr lvl="1"/>
            <a:r>
              <a:rPr lang="en-US" altLang="zh-CN" dirty="0"/>
              <a:t>C++ Primer, 4</a:t>
            </a:r>
            <a:r>
              <a:rPr lang="en-US" altLang="zh-CN" baseline="30000" dirty="0"/>
              <a:t>th</a:t>
            </a:r>
            <a:r>
              <a:rPr lang="en-US" altLang="zh-CN" dirty="0"/>
              <a:t> Edition, </a:t>
            </a:r>
            <a:r>
              <a:rPr lang="en-US" altLang="zh-CN" dirty="0" smtClean="0"/>
              <a:t>Chapter </a:t>
            </a:r>
            <a:r>
              <a:rPr lang="en-US" altLang="zh-CN" dirty="0"/>
              <a:t>2.4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const</a:t>
            </a:r>
            <a:r>
              <a:rPr lang="en-US" altLang="zh-CN" dirty="0" smtClean="0">
                <a:solidFill>
                  <a:srgbClr val="C00000"/>
                </a:solidFill>
              </a:rPr>
              <a:t> Pointers</a:t>
            </a:r>
          </a:p>
          <a:p>
            <a:pPr lvl="1"/>
            <a:r>
              <a:rPr lang="en-US" altLang="zh-CN" dirty="0" smtClean="0"/>
              <a:t>C</a:t>
            </a:r>
            <a:r>
              <a:rPr lang="en-US" altLang="zh-CN" dirty="0"/>
              <a:t>++ Primer, 4</a:t>
            </a:r>
            <a:r>
              <a:rPr lang="en-US" altLang="zh-CN" baseline="30000" dirty="0"/>
              <a:t>th</a:t>
            </a:r>
            <a:r>
              <a:rPr lang="en-US" altLang="zh-CN" dirty="0"/>
              <a:t> Edition, </a:t>
            </a:r>
            <a:r>
              <a:rPr lang="en-US" altLang="zh-CN" dirty="0" smtClean="0"/>
              <a:t>Chapter </a:t>
            </a:r>
            <a:r>
              <a:rPr lang="en-US" altLang="zh-CN" dirty="0"/>
              <a:t>4.2.5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>
                <a:solidFill>
                  <a:srgbClr val="C00000"/>
                </a:solidFill>
              </a:rPr>
              <a:t>const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References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C++ Primer, 4</a:t>
            </a:r>
            <a:r>
              <a:rPr lang="en-US" altLang="zh-CN" baseline="30000" dirty="0"/>
              <a:t>th</a:t>
            </a:r>
            <a:r>
              <a:rPr lang="en-US" altLang="zh-CN" dirty="0"/>
              <a:t> Edition, Chapter </a:t>
            </a:r>
            <a:r>
              <a:rPr lang="en-US" altLang="zh-CN" dirty="0" smtClean="0"/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10569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696464"/>
                </a:solidFill>
              </a:rPr>
              <a:t>const</a:t>
            </a:r>
            <a:r>
              <a:rPr lang="en-US" dirty="0" smtClean="0">
                <a:solidFill>
                  <a:srgbClr val="696464"/>
                </a:solidFill>
              </a:rPr>
              <a:t> Qualifier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772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Often, a numerical value in a program could have some valid meaning.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name[256];</a:t>
            </a:r>
          </a:p>
          <a:p>
            <a:endParaRPr lang="en-US" dirty="0" smtClean="0"/>
          </a:p>
          <a:p>
            <a:r>
              <a:rPr lang="en-US" dirty="0" smtClean="0"/>
              <a:t>Also, that value with the same meaning may appear many times in the program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256;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...</a:t>
            </a:r>
          </a:p>
          <a:p>
            <a:r>
              <a:rPr lang="en-US" dirty="0" smtClean="0"/>
              <a:t>If we only use 256, it has two drawbacks</a:t>
            </a:r>
          </a:p>
          <a:p>
            <a:pPr lvl="1"/>
            <a:r>
              <a:rPr lang="en-US" sz="2600" dirty="0" smtClean="0"/>
              <a:t>The readability is bad.</a:t>
            </a:r>
          </a:p>
          <a:p>
            <a:pPr lvl="1"/>
            <a:r>
              <a:rPr lang="en-US" sz="2600" dirty="0" smtClean="0"/>
              <a:t>If we need to update max size of a name string from 256 to 512, we need to examine each 256 (some may have other meanings) and update the corresponding ones.</a:t>
            </a:r>
          </a:p>
          <a:p>
            <a:pPr lvl="2"/>
            <a:r>
              <a:rPr lang="en-US" sz="2600" dirty="0" smtClean="0"/>
              <a:t>It takes time and is error-prone!</a:t>
            </a:r>
          </a:p>
          <a:p>
            <a:pPr marL="32004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251460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57600" y="2514600"/>
            <a:ext cx="3802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The max size of name string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25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696464"/>
                </a:solidFill>
              </a:rPr>
              <a:t>const</a:t>
            </a:r>
            <a:r>
              <a:rPr lang="en-US" dirty="0">
                <a:solidFill>
                  <a:srgbClr val="696464"/>
                </a:solidFill>
              </a:rPr>
              <a:t> </a:t>
            </a:r>
            <a:r>
              <a:rPr lang="en-US" dirty="0" smtClean="0">
                <a:solidFill>
                  <a:srgbClr val="696464"/>
                </a:solidFill>
              </a:rPr>
              <a:t>Qualifier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just using 256, define a constant, and use the constant: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MAXSIZE = 256;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name[MAXSIZE];</a:t>
            </a:r>
          </a:p>
          <a:p>
            <a:r>
              <a:rPr lang="en-US" u="sng" dirty="0" smtClean="0"/>
              <a:t>Usually, constant is defined as a global variable.</a:t>
            </a:r>
          </a:p>
          <a:p>
            <a:r>
              <a:rPr lang="en-US" dirty="0" smtClean="0"/>
              <a:t>Property</a:t>
            </a:r>
          </a:p>
          <a:p>
            <a:pPr lvl="1"/>
            <a:r>
              <a:rPr lang="en-US" dirty="0" smtClean="0"/>
              <a:t>Cannot be modified later on</a:t>
            </a:r>
          </a:p>
          <a:p>
            <a:pPr lvl="1"/>
            <a:r>
              <a:rPr lang="en-US" dirty="0" smtClean="0"/>
              <a:t>Must be initialized </a:t>
            </a:r>
            <a:r>
              <a:rPr lang="en-US" altLang="zh-CN" dirty="0"/>
              <a:t>when it is defined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5181601"/>
            <a:ext cx="3130296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 = 10;</a:t>
            </a:r>
            <a:b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= 11; // 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5181600"/>
            <a:ext cx="2590800" cy="7694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2496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onst</a:t>
            </a:r>
            <a:r>
              <a:rPr lang="en-US" altLang="zh-CN" dirty="0" smtClean="0"/>
              <a:t> Reference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Furthermore,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 can be initialized to an </a:t>
            </a:r>
            <a:r>
              <a:rPr lang="en-US" altLang="zh-CN" dirty="0" err="1" smtClean="0"/>
              <a:t>rvalue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&amp;ref = 10; //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&amp;ref = iVal+10; // </a:t>
            </a:r>
            <a:r>
              <a:rPr lang="en-US" altLang="zh-CN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altLang="zh-CN" dirty="0" smtClean="0"/>
              <a:t>In contrast, </a:t>
            </a:r>
            <a:r>
              <a:rPr lang="en-US" altLang="zh-CN" dirty="0" err="1" smtClean="0"/>
              <a:t>nonconst</a:t>
            </a:r>
            <a:r>
              <a:rPr lang="en-US" altLang="zh-CN" dirty="0" smtClean="0"/>
              <a:t> reference</a:t>
            </a:r>
            <a:r>
              <a:rPr lang="en-US" altLang="zh-CN" dirty="0"/>
              <a:t> </a:t>
            </a:r>
            <a:r>
              <a:rPr lang="en-US" altLang="zh-CN" dirty="0" smtClean="0"/>
              <a:t>cannot </a:t>
            </a:r>
            <a:r>
              <a:rPr lang="en-US" altLang="zh-CN" dirty="0"/>
              <a:t>be initialized to an </a:t>
            </a:r>
            <a:r>
              <a:rPr lang="en-US" altLang="zh-CN" dirty="0" err="1"/>
              <a:t>rvalue</a:t>
            </a:r>
            <a:endParaRPr lang="en-US" altLang="zh-CN" dirty="0" smtClean="0"/>
          </a:p>
          <a:p>
            <a:pPr marL="0" lvl="0" indent="0">
              <a:buClr>
                <a:srgbClr val="D34817"/>
              </a:buCl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&amp;ref = 10; //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D34817"/>
              </a:buCl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&amp;ref = iVal+10; //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Use of </a:t>
            </a:r>
            <a:r>
              <a:rPr lang="en-US" altLang="zh-CN" dirty="0" err="1"/>
              <a:t>const</a:t>
            </a:r>
            <a:r>
              <a:rPr lang="en-US" altLang="zh-CN" dirty="0"/>
              <a:t> Reference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One popular use of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reference: pass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/class as the function argument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gr){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gr.midterm+gr.final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US" altLang="zh-CN" b="1" dirty="0" smtClean="0"/>
          </a:p>
          <a:p>
            <a:r>
              <a:rPr lang="en-US" altLang="zh-CN" dirty="0" smtClean="0"/>
              <a:t>In comparison:</a:t>
            </a:r>
          </a:p>
          <a:p>
            <a:pPr marL="320040" lvl="1" indent="0">
              <a:buNone/>
            </a:pPr>
            <a:r>
              <a:rPr lang="en-US" altLang="zh-CN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altLang="zh-CN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Grades </a:t>
            </a:r>
            <a:r>
              <a:rPr lang="en-US" altLang="zh-CN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gr) {...}</a:t>
            </a:r>
          </a:p>
          <a:p>
            <a:pPr marL="320040" lvl="1" indent="0">
              <a:buNone/>
            </a:pPr>
            <a:endParaRPr lang="en-US" altLang="zh-CN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20040" lvl="1" indent="0"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altLang="zh-CN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zh-CN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{...}</a:t>
            </a:r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4495800"/>
            <a:ext cx="1401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Problem?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4495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Pass-by-value </a:t>
            </a:r>
            <a:r>
              <a:rPr lang="en-US" altLang="zh-CN" sz="2400" dirty="0"/>
              <a:t>can be </a:t>
            </a:r>
            <a:r>
              <a:rPr lang="en-US" altLang="zh-CN" sz="2400" b="1" dirty="0">
                <a:solidFill>
                  <a:srgbClr val="0070C0"/>
                </a:solidFill>
              </a:rPr>
              <a:t>expensive</a:t>
            </a:r>
            <a:r>
              <a:rPr lang="en-US" altLang="zh-CN" sz="2400" dirty="0"/>
              <a:t>, particularly for large structures.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715000"/>
            <a:ext cx="1401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Problem?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571500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It </a:t>
            </a:r>
            <a:r>
              <a:rPr lang="en-US" altLang="zh-CN" sz="2400" dirty="0"/>
              <a:t>allows for the possibility of (mistakenly) changing the contents of the </a:t>
            </a:r>
            <a:r>
              <a:rPr lang="en-US" altLang="zh-CN" sz="2400" b="1" dirty="0"/>
              <a:t>caller’s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gr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7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Use of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One popular use of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reference: pass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/class as the function argument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avg_exam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Grades 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gr){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altLang="zh-CN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gr.midterm+gr.final</a:t>
            </a: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)/2;</a:t>
            </a:r>
          </a:p>
          <a:p>
            <a:pPr lvl="0">
              <a:buClr>
                <a:srgbClr val="D34817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sz="2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Advantages </a:t>
            </a:r>
            <a:r>
              <a:rPr lang="en-US" altLang="zh-CN" dirty="0"/>
              <a:t>of using </a:t>
            </a:r>
            <a:r>
              <a:rPr lang="en-US" altLang="zh-CN" dirty="0" err="1"/>
              <a:t>const</a:t>
            </a:r>
            <a:r>
              <a:rPr lang="en-US" altLang="zh-CN" dirty="0"/>
              <a:t> reference as argument</a:t>
            </a:r>
          </a:p>
          <a:p>
            <a:pPr lvl="1"/>
            <a:r>
              <a:rPr lang="en-US" altLang="zh-CN" dirty="0"/>
              <a:t>We don't have the expense of a copy.</a:t>
            </a:r>
          </a:p>
          <a:p>
            <a:pPr lvl="1"/>
            <a:r>
              <a:rPr lang="en-US" altLang="zh-CN" dirty="0"/>
              <a:t>We have the safety guarantee that the function cannot change the caller's state.</a:t>
            </a:r>
          </a:p>
        </p:txBody>
      </p:sp>
    </p:spTree>
    <p:extLst>
      <p:ext uri="{BB962C8B-B14F-4D97-AF65-F5344CB8AC3E}">
        <p14:creationId xmlns:p14="http://schemas.microsoft.com/office/powerpoint/2010/main" val="16010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Use of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Compared with non-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reference, another advantage is function call with </a:t>
            </a:r>
            <a:r>
              <a:rPr lang="en-US" altLang="zh-CN" dirty="0" err="1" smtClean="0"/>
              <a:t>consts</a:t>
            </a:r>
            <a:r>
              <a:rPr lang="en-US" altLang="zh-CN" dirty="0" smtClean="0"/>
              <a:t> or expressions is OK</a:t>
            </a:r>
          </a:p>
          <a:p>
            <a:pPr lvl="1"/>
            <a:r>
              <a:rPr lang="en-US" altLang="zh-CN" dirty="0" smtClean="0"/>
              <a:t>In contrast, for non-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reference, function call with </a:t>
            </a:r>
            <a:r>
              <a:rPr lang="en-US" altLang="zh-CN" dirty="0" err="1"/>
              <a:t>consts</a:t>
            </a:r>
            <a:r>
              <a:rPr lang="en-US" altLang="zh-CN" dirty="0"/>
              <a:t> or </a:t>
            </a:r>
            <a:r>
              <a:rPr lang="en-US" altLang="zh-CN" dirty="0" smtClean="0"/>
              <a:t>expressions is not OK</a:t>
            </a:r>
          </a:p>
          <a:p>
            <a:pPr lvl="1"/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foo(“Hello world!”)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foo(string &amp; 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versus</a:t>
            </a:r>
          </a:p>
          <a:p>
            <a:pPr marL="320040" lvl="1" indent="0">
              <a:buNone/>
            </a:pP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&amp;</a:t>
            </a:r>
            <a:r>
              <a:rPr lang="en-US" altLang="zh-CN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const</a:t>
            </a:r>
            <a:r>
              <a:rPr lang="en-US" dirty="0" smtClean="0"/>
              <a:t>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you have pointers, there are two things you might</a:t>
            </a:r>
            <a:br>
              <a:rPr lang="en-US" dirty="0" smtClean="0"/>
            </a:br>
            <a:r>
              <a:rPr lang="en-US" dirty="0" smtClean="0"/>
              <a:t>change: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value of the pointer.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 value of the object to which the pointer points.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Either (or both) can be made unchangeable: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 T *p;  // "T" (the pointed-to object)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// cannot be changed by pointer p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T *const p;  // "p" (the pointer) cannot be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         // changed</a:t>
            </a:r>
          </a:p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const T *const p; // neither can be 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799" y="4495800"/>
            <a:ext cx="1954381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pointer to </a:t>
            </a:r>
            <a:r>
              <a:rPr lang="en-US" sz="2400" dirty="0" err="1" smtClean="0"/>
              <a:t>const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66799" y="5257800"/>
            <a:ext cx="165462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 smtClean="0"/>
              <a:t>const</a:t>
            </a:r>
            <a:r>
              <a:rPr lang="en-US" sz="2400" dirty="0" smtClean="0"/>
              <a:t> pointer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48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const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53;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 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pointer to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can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assigned the address of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nonconst</a:t>
            </a:r>
            <a:r>
              <a:rPr lang="en-US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altLang="zh-C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We cannot use a pointer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change 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underlying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object.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28 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39;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cptr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&amp;b; //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the value in the pointer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// can be 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21630</TotalTime>
  <Words>948</Words>
  <Application>Microsoft Office PowerPoint</Application>
  <PresentationFormat>On-screen Show (4:3)</PresentationFormat>
  <Paragraphs>211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宋体</vt:lpstr>
      <vt:lpstr>幼圆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Ve 280 Programming and Elementary Data Structures</vt:lpstr>
      <vt:lpstr>const Qualifier</vt:lpstr>
      <vt:lpstr>const Qualifier</vt:lpstr>
      <vt:lpstr>const Reference</vt:lpstr>
      <vt:lpstr>Practical Use of const Reference</vt:lpstr>
      <vt:lpstr>Practical Use of const Reference</vt:lpstr>
      <vt:lpstr>Practical Use of const Reference</vt:lpstr>
      <vt:lpstr>const Pointers</vt:lpstr>
      <vt:lpstr>Pointers to const Example</vt:lpstr>
      <vt:lpstr>const Pointers Example</vt:lpstr>
      <vt:lpstr>Define Pointers to const Using typedef</vt:lpstr>
      <vt:lpstr>How do we use typedef to rename the type of T *const?</vt:lpstr>
      <vt:lpstr>Practical Use of Pointer to const Example</vt:lpstr>
      <vt:lpstr>Practical Use of Pointer to const Example</vt:lpstr>
      <vt:lpstr>Pointer to const versus Normal Pointer</vt:lpstr>
      <vt:lpstr>Pointer to const versus Normal Pointer</vt:lpstr>
      <vt:lpstr>Which Code Snippets Are Wrong?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732</cp:revision>
  <dcterms:created xsi:type="dcterms:W3CDTF">2008-09-02T17:19:50Z</dcterms:created>
  <dcterms:modified xsi:type="dcterms:W3CDTF">2018-05-20T23:51:48Z</dcterms:modified>
</cp:coreProperties>
</file>