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20"/>
  </p:notesMasterIdLst>
  <p:handoutMasterIdLst>
    <p:handoutMasterId r:id="rId21"/>
  </p:handoutMasterIdLst>
  <p:sldIdLst>
    <p:sldId id="256" r:id="rId2"/>
    <p:sldId id="437" r:id="rId3"/>
    <p:sldId id="438" r:id="rId4"/>
    <p:sldId id="439" r:id="rId5"/>
    <p:sldId id="440" r:id="rId6"/>
    <p:sldId id="441" r:id="rId7"/>
    <p:sldId id="442" r:id="rId8"/>
    <p:sldId id="443" r:id="rId9"/>
    <p:sldId id="444" r:id="rId10"/>
    <p:sldId id="445" r:id="rId11"/>
    <p:sldId id="446" r:id="rId12"/>
    <p:sldId id="447" r:id="rId13"/>
    <p:sldId id="448" r:id="rId14"/>
    <p:sldId id="449" r:id="rId15"/>
    <p:sldId id="450" r:id="rId16"/>
    <p:sldId id="451" r:id="rId17"/>
    <p:sldId id="452" r:id="rId18"/>
    <p:sldId id="38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 autoAdjust="0"/>
    <p:restoredTop sz="83126" autoAdjust="0"/>
  </p:normalViewPr>
  <p:slideViewPr>
    <p:cSldViewPr>
      <p:cViewPr varScale="1">
        <p:scale>
          <a:sx n="59" d="100"/>
          <a:sy n="59" d="100"/>
        </p:scale>
        <p:origin x="166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A6FCC-A2D9-49BA-8B34-8B4B1F26D475}" type="datetimeFigureOut">
              <a:rPr lang="en-US" smtClean="0"/>
              <a:pPr/>
              <a:t>5/25/2018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11D48-85F6-42D5-9AA1-D6D7C3FC03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05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5/25/2018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89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Abstraction can</a:t>
            </a:r>
            <a:r>
              <a:rPr lang="en-US" baseline="0" dirty="0" smtClean="0"/>
              <a:t> be understood through </a:t>
            </a:r>
            <a:r>
              <a:rPr lang="en-US" baseline="0" dirty="0" err="1" smtClean="0"/>
              <a:t>blackbox</a:t>
            </a:r>
            <a:r>
              <a:rPr lang="en-US" baseline="0" dirty="0" smtClean="0"/>
              <a:t> analogy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1758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Factorial promises to compute n! correctly for non-negative integers only.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CDADD-4EB8-4E33-AA91-B8DC8446D80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14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Whenever possible, it is much better to write complete functions than partial ones,</a:t>
            </a:r>
            <a:r>
              <a:rPr lang="en-US" baseline="0" dirty="0" smtClean="0"/>
              <a:t> since with partial functions the caller does need to take care of the validity of the inputs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5104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4242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Correct answers:</a:t>
            </a:r>
            <a:r>
              <a:rPr lang="en-US" baseline="0" dirty="0" smtClean="0"/>
              <a:t> C and D</a:t>
            </a:r>
          </a:p>
          <a:p>
            <a:endParaRPr lang="en-US" baseline="0" dirty="0" smtClean="0"/>
          </a:p>
          <a:p>
            <a:r>
              <a:rPr lang="en-US" baseline="0" dirty="0" smtClean="0"/>
              <a:t>Stack s may be empty or not. So no need of any </a:t>
            </a:r>
            <a:r>
              <a:rPr lang="en-US" baseline="0" smtClean="0"/>
              <a:t>comment for “REQUIRES”</a:t>
            </a: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31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procedure</a:t>
            </a:r>
            <a:r>
              <a:rPr lang="en-US" baseline="0" dirty="0" smtClean="0"/>
              <a:t> abstraction: given some inputs, do some processing, get the outputs. In a procedural abstraction, you don’t know how to exactly get the outputs. You only know given such inputs, it will generate corresponding outputs.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data abstraction: like double. You don’t need to worry</a:t>
            </a:r>
            <a:r>
              <a:rPr lang="en-US" baseline="0" dirty="0" smtClean="0"/>
              <a:t> how a double value is represented (mantissa + exponent).</a:t>
            </a:r>
          </a:p>
          <a:p>
            <a:r>
              <a:rPr lang="en-US" baseline="0" dirty="0" smtClean="0"/>
              <a:t>like integer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53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</a:t>
            </a:r>
            <a:r>
              <a:rPr lang="en-US" baseline="0" dirty="0" smtClean="0"/>
              <a:t> call the function of multi, don’t need to know the details of it.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56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Client</a:t>
            </a:r>
            <a:r>
              <a:rPr lang="en-US" baseline="0" dirty="0" smtClean="0"/>
              <a:t> and Producer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681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To realize an implementation, you only need to focus locally:</a:t>
            </a:r>
            <a:r>
              <a:rPr lang="en-US" sz="2400" baseline="0" dirty="0" smtClean="0"/>
              <a:t> you worry about how to realize square(), but not about how to realize multi().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111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</a:t>
            </a:r>
            <a:r>
              <a:rPr lang="en-US" baseline="0" dirty="0" smtClean="0"/>
              <a:t> abstraction cannot replace another abstraction.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</a:t>
            </a:r>
            <a:r>
              <a:rPr lang="en-US" baseline="0" dirty="0" smtClean="0"/>
              <a:t> need to add dividing by 2 to the square function.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No locality: change</a:t>
            </a:r>
            <a:r>
              <a:rPr lang="en-US" altLang="zh-CN" baseline="0" dirty="0" smtClean="0"/>
              <a:t> of abstraction will result the caller also be changed. No substitutability: you cannot substitute an abstraction with another. For example, you cannot substitute multiplication with addition.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55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879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the</a:t>
            </a:r>
            <a:r>
              <a:rPr lang="en-US" baseline="0" dirty="0" smtClean="0"/>
              <a:t> specifications, a</a:t>
            </a:r>
            <a:r>
              <a:rPr lang="en-US" dirty="0" smtClean="0"/>
              <a:t>lso called</a:t>
            </a:r>
            <a:r>
              <a:rPr lang="en-US" baseline="0" dirty="0" smtClean="0"/>
              <a:t> design/programming by contract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592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implicit could be global variable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752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88D4-CCFF-40BD-A521-451ACFC7DD9F}" type="datetime1">
              <a:rPr lang="en-US" smtClean="0"/>
              <a:t>5/25/2018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E4F2-D4FD-4373-B890-9E0296049FCC}" type="datetime1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3908-2D63-44C2-97FA-9B8D87DB5086}" type="datetime1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CD9C-AF97-49F0-B424-828B720FB69F}" type="datetime1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45B-DA34-4D7B-8ECF-17DD580E96F0}" type="datetime1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A986B-A999-46D8-9F19-B37FAC2CD754}" type="datetime1">
              <a:rPr lang="en-US" smtClean="0"/>
              <a:t>5/25/2018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F352B-162F-4444-A79C-FDC146DC2E91}" type="datetime1">
              <a:rPr lang="en-US" smtClean="0"/>
              <a:t>5/25/2018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14ED-20B4-48B9-BA0E-8551A90C58B8}" type="datetime1">
              <a:rPr lang="en-US" smtClean="0"/>
              <a:t>5/25/2018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2007-0B87-4F73-A042-660FB947B311}" type="datetime1">
              <a:rPr lang="en-US" smtClean="0"/>
              <a:t>5/25/2018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B3FF-B53A-4548-AEB7-674051D41095}" type="datetime1">
              <a:rPr lang="en-US" smtClean="0"/>
              <a:t>5/25/2018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B3F0-86CC-452E-9D18-D687B61B7FC3}" type="datetime1">
              <a:rPr lang="en-US" smtClean="0"/>
              <a:t>5/25/2018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A1F4BCA-8657-4D29-94F1-E7CC79061E3C}" type="datetime1">
              <a:rPr lang="en-US" smtClean="0"/>
              <a:t>5/25/2018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33528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Procedural Abstraction</a:t>
            </a:r>
          </a:p>
          <a:p>
            <a:pPr algn="just"/>
            <a:r>
              <a:rPr lang="en-US" b="1" dirty="0"/>
              <a:t>Learning Objectives:</a:t>
            </a:r>
          </a:p>
          <a:p>
            <a:pPr algn="just"/>
            <a:r>
              <a:rPr lang="en-US" dirty="0" smtClean="0">
                <a:solidFill>
                  <a:srgbClr val="000000"/>
                </a:solidFill>
              </a:rPr>
              <a:t>Understand abstraction, procedural abstraction and their importance</a:t>
            </a:r>
          </a:p>
          <a:p>
            <a:pPr algn="just"/>
            <a:r>
              <a:rPr lang="en-US" dirty="0" smtClean="0">
                <a:solidFill>
                  <a:srgbClr val="000000"/>
                </a:solidFill>
              </a:rPr>
              <a:t>Know how to describe procedural abstraction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 err="1" smtClean="0"/>
              <a:t>Ve</a:t>
            </a:r>
            <a:r>
              <a:rPr dirty="0" smtClean="0"/>
              <a:t> 280</a:t>
            </a:r>
            <a:br>
              <a:rPr dirty="0" smtClean="0"/>
            </a:br>
            <a:r>
              <a:rPr sz="2200" dirty="0" smtClean="0"/>
              <a:t>Programming and Elementary Data Structures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Procedural Abstraction</a:t>
            </a:r>
            <a:br>
              <a:rPr lang="en-US" dirty="0" smtClean="0"/>
            </a:br>
            <a:r>
              <a:rPr lang="en-US" sz="2200" dirty="0" smtClean="0"/>
              <a:t>Specifications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describe procedural abstraction by specification. It answers three questions:</a:t>
            </a:r>
          </a:p>
          <a:p>
            <a:pPr lvl="1"/>
            <a:r>
              <a:rPr lang="en-US" dirty="0" smtClean="0"/>
              <a:t>What pre-conditions must hold to use the function?</a:t>
            </a:r>
          </a:p>
          <a:p>
            <a:pPr lvl="1"/>
            <a:r>
              <a:rPr lang="en-US" dirty="0" smtClean="0"/>
              <a:t>Does the function change any inputs (even implicit ones, e.g., a global variable)?  If so, how?</a:t>
            </a:r>
          </a:p>
          <a:p>
            <a:pPr lvl="1"/>
            <a:r>
              <a:rPr lang="en-US" dirty="0" smtClean="0"/>
              <a:t>What does the procedure actually do?</a:t>
            </a:r>
          </a:p>
          <a:p>
            <a:r>
              <a:rPr lang="en-US" dirty="0" smtClean="0"/>
              <a:t>We answer each of these three questions in a </a:t>
            </a:r>
            <a:r>
              <a:rPr lang="en-US" b="1" dirty="0" smtClean="0">
                <a:solidFill>
                  <a:srgbClr val="00B050"/>
                </a:solidFill>
              </a:rPr>
              <a:t>specification comment</a:t>
            </a:r>
            <a:r>
              <a:rPr lang="en-US" dirty="0" smtClean="0"/>
              <a:t>, and we </a:t>
            </a:r>
            <a:r>
              <a:rPr lang="en-US" b="1" dirty="0" smtClean="0">
                <a:solidFill>
                  <a:srgbClr val="0000FF"/>
                </a:solidFill>
              </a:rPr>
              <a:t>always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include one with a </a:t>
            </a:r>
            <a:r>
              <a:rPr lang="en-US" b="1" dirty="0" smtClean="0">
                <a:solidFill>
                  <a:srgbClr val="0000FF"/>
                </a:solidFill>
              </a:rPr>
              <a:t>function declaration</a:t>
            </a:r>
            <a:r>
              <a:rPr lang="en-US" dirty="0" smtClean="0"/>
              <a:t> (or function definition in case we don’t have a declaration)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124200" y="5333997"/>
            <a:ext cx="4419600" cy="1200329"/>
            <a:chOff x="2667000" y="5333999"/>
            <a:chExt cx="4419600" cy="1200329"/>
          </a:xfrm>
        </p:grpSpPr>
        <p:sp>
          <p:nvSpPr>
            <p:cNvPr id="5" name="TextBox 4"/>
            <p:cNvSpPr txBox="1"/>
            <p:nvPr/>
          </p:nvSpPr>
          <p:spPr>
            <a:xfrm>
              <a:off x="2667000" y="5333999"/>
              <a:ext cx="4419600" cy="1200329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prstClr val="black"/>
                  </a:solidFill>
                </a:rPr>
                <a:t>…</a:t>
              </a:r>
            </a:p>
            <a:p>
              <a:endParaRPr lang="en-US" sz="2400" dirty="0" smtClean="0">
                <a:solidFill>
                  <a:prstClr val="black"/>
                </a:solidFill>
              </a:endParaRPr>
            </a:p>
            <a:p>
              <a:r>
                <a:rPr lang="en-US" sz="2400" dirty="0" err="1" smtClean="0">
                  <a:solidFill>
                    <a:prstClr val="black"/>
                  </a:solidFill>
                </a:rPr>
                <a:t>int</a:t>
              </a:r>
              <a:r>
                <a:rPr lang="en-US" sz="2400" dirty="0" smtClean="0">
                  <a:solidFill>
                    <a:prstClr val="black"/>
                  </a:solidFill>
                </a:rPr>
                <a:t> add(</a:t>
              </a:r>
              <a:r>
                <a:rPr lang="en-US" sz="2400" dirty="0" err="1" smtClean="0">
                  <a:solidFill>
                    <a:prstClr val="black"/>
                  </a:solidFill>
                </a:rPr>
                <a:t>int</a:t>
              </a:r>
              <a:r>
                <a:rPr lang="en-US" sz="2400" dirty="0" smtClean="0">
                  <a:solidFill>
                    <a:prstClr val="black"/>
                  </a:solidFill>
                </a:rPr>
                <a:t> a, </a:t>
              </a:r>
              <a:r>
                <a:rPr lang="en-US" sz="2400" dirty="0" err="1" smtClean="0">
                  <a:solidFill>
                    <a:prstClr val="black"/>
                  </a:solidFill>
                </a:rPr>
                <a:t>int</a:t>
              </a:r>
              <a:r>
                <a:rPr lang="en-US" sz="2400" dirty="0" smtClean="0">
                  <a:solidFill>
                    <a:prstClr val="black"/>
                  </a:solidFill>
                </a:rPr>
                <a:t> b);</a:t>
              </a:r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667000" y="5703330"/>
              <a:ext cx="4260525" cy="461665"/>
            </a:xfrm>
            <a:prstGeom prst="rect">
              <a:avLst/>
            </a:prstGeom>
            <a:solidFill>
              <a:srgbClr val="00B050"/>
            </a:solidFill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prstClr val="white"/>
                  </a:solidFill>
                </a:rPr>
                <a:t>// SPECIFICATION COMMENT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553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Procedural Abstraction</a:t>
            </a:r>
            <a:br>
              <a:rPr lang="en-US" dirty="0" smtClean="0"/>
            </a:br>
            <a:r>
              <a:rPr lang="en-US" sz="2200" dirty="0" smtClean="0"/>
              <a:t>Specification Comments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three clauses to the specification: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REQUIRES</a:t>
            </a:r>
            <a:r>
              <a:rPr lang="en-US" dirty="0" smtClean="0"/>
              <a:t>: the pre-conditions that must hold, </a:t>
            </a:r>
            <a:r>
              <a:rPr lang="en-US" dirty="0" smtClean="0">
                <a:solidFill>
                  <a:srgbClr val="FF0000"/>
                </a:solidFill>
              </a:rPr>
              <a:t>if any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MODIFIES</a:t>
            </a:r>
            <a:r>
              <a:rPr lang="en-US" dirty="0" smtClean="0"/>
              <a:t>: how inputs are modified, </a:t>
            </a:r>
            <a:r>
              <a:rPr lang="en-US" dirty="0" smtClean="0">
                <a:solidFill>
                  <a:srgbClr val="FF0000"/>
                </a:solidFill>
              </a:rPr>
              <a:t>if any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EFFECTS</a:t>
            </a:r>
            <a:r>
              <a:rPr lang="en-US" dirty="0" smtClean="0"/>
              <a:t>: what the procedure computes given legal inputs.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Note that the first two clauses have an “</a:t>
            </a:r>
            <a:r>
              <a:rPr lang="en-US" dirty="0" smtClean="0">
                <a:solidFill>
                  <a:srgbClr val="FF0000"/>
                </a:solidFill>
              </a:rPr>
              <a:t>if any</a:t>
            </a:r>
            <a:r>
              <a:rPr lang="en-US" dirty="0" smtClean="0"/>
              <a:t>”, which means they may be empty, in which case you may omit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7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Procedural Abstraction</a:t>
            </a:r>
            <a:br>
              <a:rPr lang="en-US" dirty="0" smtClean="0"/>
            </a:br>
            <a:r>
              <a:rPr lang="en-US" sz="2200" dirty="0" smtClean="0"/>
              <a:t>Specification Comment Example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isEven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n);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// EFFECTS: returns true if n is even,</a:t>
            </a:r>
            <a:b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// false otherwise</a:t>
            </a:r>
          </a:p>
          <a:p>
            <a:endParaRPr lang="en-US" dirty="0" smtClean="0"/>
          </a:p>
          <a:p>
            <a:r>
              <a:rPr lang="en-US" dirty="0" smtClean="0"/>
              <a:t>This function returns true if and only if its argument is an even number.  </a:t>
            </a:r>
          </a:p>
          <a:p>
            <a:r>
              <a:rPr lang="en-US" dirty="0" smtClean="0"/>
              <a:t>Since the function </a:t>
            </a:r>
            <a:r>
              <a:rPr lang="en-US" dirty="0" err="1" smtClean="0"/>
              <a:t>isEven</a:t>
            </a:r>
            <a:r>
              <a:rPr lang="en-US" dirty="0" smtClean="0"/>
              <a:t> is well-defined over all inputs (every possible integer is either even or odd) there needs be no REQUIRES clause.</a:t>
            </a:r>
          </a:p>
          <a:p>
            <a:r>
              <a:rPr lang="en-US" dirty="0" smtClean="0"/>
              <a:t>Since </a:t>
            </a:r>
            <a:r>
              <a:rPr lang="en-US" dirty="0" err="1" smtClean="0"/>
              <a:t>isEven</a:t>
            </a:r>
            <a:r>
              <a:rPr lang="en-US" dirty="0" smtClean="0"/>
              <a:t> modifies no (implicit or explicit) arguments, there needs be no MODIFIES clause.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15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Procedural Abstraction</a:t>
            </a:r>
            <a:br>
              <a:rPr lang="en-US" dirty="0" smtClean="0"/>
            </a:br>
            <a:r>
              <a:rPr lang="en-US" sz="2200" dirty="0" smtClean="0"/>
              <a:t>Specification Comment Example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factorial(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n);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// REQUIRES: n &gt;= 0</a:t>
            </a:r>
            <a:b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// EFFECTS: returns n!</a:t>
            </a:r>
          </a:p>
          <a:p>
            <a:endParaRPr lang="en-US" dirty="0" smtClean="0"/>
          </a:p>
          <a:p>
            <a:r>
              <a:rPr lang="en-US" sz="2400" dirty="0" smtClean="0"/>
              <a:t>The mathematical abstraction of factorial is only defined for non-negative integers.  So, there is a </a:t>
            </a:r>
            <a:r>
              <a:rPr lang="en-US" sz="2400" b="1" dirty="0" smtClean="0">
                <a:solidFill>
                  <a:srgbClr val="00B050"/>
                </a:solidFill>
              </a:rPr>
              <a:t>REQUIRES</a:t>
            </a:r>
            <a:r>
              <a:rPr lang="en-US" sz="2400" dirty="0" smtClean="0"/>
              <a:t> clause.</a:t>
            </a:r>
          </a:p>
          <a:p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00B050"/>
                </a:solidFill>
              </a:rPr>
              <a:t>EFFECTS</a:t>
            </a:r>
            <a:r>
              <a:rPr lang="en-US" sz="2400" dirty="0" smtClean="0"/>
              <a:t> clause is only valid for inputs satisfying the </a:t>
            </a:r>
            <a:r>
              <a:rPr lang="en-US" sz="2400" b="1" dirty="0" smtClean="0">
                <a:solidFill>
                  <a:srgbClr val="00B050"/>
                </a:solidFill>
              </a:rPr>
              <a:t>REQUIRES</a:t>
            </a:r>
            <a:r>
              <a:rPr lang="en-US" sz="2400" dirty="0" smtClean="0"/>
              <a:t> clause.</a:t>
            </a:r>
          </a:p>
          <a:p>
            <a:r>
              <a:rPr lang="en-US" sz="2400" dirty="0" smtClean="0"/>
              <a:t>Importantly, this means that the implementation of factorial DOES NOT HAVE  TO CHECK if n &lt; 0!  The function specification tells the caller that s/he </a:t>
            </a:r>
            <a:r>
              <a:rPr lang="en-US" sz="2400" b="1" dirty="0" smtClean="0"/>
              <a:t>must</a:t>
            </a:r>
            <a:r>
              <a:rPr lang="en-US" sz="2400" dirty="0" smtClean="0"/>
              <a:t> pass a non-negative integer.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70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Procedural Abstraction</a:t>
            </a:r>
            <a:br>
              <a:rPr lang="en-US" dirty="0" smtClean="0"/>
            </a:br>
            <a:r>
              <a:rPr lang="en-US" sz="2200" dirty="0" smtClean="0"/>
              <a:t>More Function Details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Functions without REQUIRES clauses are considered </a:t>
            </a:r>
            <a:r>
              <a:rPr lang="en-US" b="1" dirty="0" smtClean="0">
                <a:solidFill>
                  <a:srgbClr val="C00000"/>
                </a:solidFill>
              </a:rPr>
              <a:t>complete</a:t>
            </a:r>
            <a:r>
              <a:rPr lang="en-US" dirty="0" smtClean="0"/>
              <a:t>; they are valid for all input.</a:t>
            </a:r>
          </a:p>
          <a:p>
            <a:r>
              <a:rPr lang="en-US" dirty="0" smtClean="0"/>
              <a:t>Functions with REQUIRES clauses are considered </a:t>
            </a:r>
            <a:r>
              <a:rPr lang="en-US" b="1" dirty="0" smtClean="0">
                <a:solidFill>
                  <a:srgbClr val="C00000"/>
                </a:solidFill>
              </a:rPr>
              <a:t>partial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 smtClean="0"/>
              <a:t> Some arguments that are "legal" with respect to the type (e.g., </a:t>
            </a:r>
            <a:r>
              <a:rPr lang="en-US" dirty="0" err="1" smtClean="0"/>
              <a:t>int</a:t>
            </a:r>
            <a:r>
              <a:rPr lang="en-US" dirty="0" smtClean="0"/>
              <a:t>) are not legal with respect to the function.</a:t>
            </a:r>
          </a:p>
          <a:p>
            <a:r>
              <a:rPr lang="en-US" dirty="0" smtClean="0"/>
              <a:t>Whenever possible, it is much better to write complete functions than partial ones.</a:t>
            </a:r>
          </a:p>
          <a:p>
            <a:endParaRPr lang="en-US" dirty="0" smtClean="0"/>
          </a:p>
          <a:p>
            <a:r>
              <a:rPr lang="en-US" dirty="0" smtClean="0"/>
              <a:t>When we discuss </a:t>
            </a:r>
            <a:r>
              <a:rPr lang="en-US" b="1" dirty="0" smtClean="0">
                <a:solidFill>
                  <a:srgbClr val="0000FF"/>
                </a:solidFill>
              </a:rPr>
              <a:t>exceptions</a:t>
            </a:r>
            <a:r>
              <a:rPr lang="en-US" dirty="0" smtClean="0"/>
              <a:t>, we will see a way to convert partial functions to complete ones.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3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Procedural Abstraction</a:t>
            </a:r>
            <a:br>
              <a:rPr lang="en-US" dirty="0" smtClean="0"/>
            </a:br>
            <a:r>
              <a:rPr lang="en-US" sz="2200" dirty="0" smtClean="0"/>
              <a:t>More Function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about the MODIFIES clause? </a:t>
            </a:r>
          </a:p>
          <a:p>
            <a:endParaRPr lang="en-US" dirty="0" smtClean="0"/>
          </a:p>
          <a:p>
            <a:r>
              <a:rPr lang="en-US" dirty="0" smtClean="0"/>
              <a:t>A MODIFIES clause identifies any function argument or global state that </a:t>
            </a:r>
            <a:r>
              <a:rPr lang="en-US" b="1" dirty="0" smtClean="0"/>
              <a:t>might</a:t>
            </a:r>
            <a:r>
              <a:rPr lang="en-US" dirty="0" smtClean="0"/>
              <a:t> change if this function is called.</a:t>
            </a:r>
          </a:p>
          <a:p>
            <a:pPr lvl="1"/>
            <a:r>
              <a:rPr lang="en-US" dirty="0" smtClean="0"/>
              <a:t>For example, it can happen with call-by-reference as opposed to call-by-value inputs.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2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Procedural Abstraction</a:t>
            </a:r>
            <a:br>
              <a:rPr lang="en-US" dirty="0" smtClean="0"/>
            </a:br>
            <a:r>
              <a:rPr lang="en-US" sz="2200" dirty="0" smtClean="0"/>
              <a:t>Specification Comment Example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&amp;x,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&amp;y);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// MODIFIES: x, y</a:t>
            </a:r>
            <a:b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// EFFECTS: exchanges the values of </a:t>
            </a:r>
            <a:b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// x and y</a:t>
            </a:r>
            <a:b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</a:br>
            <a:endParaRPr lang="en-US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NOTE:  If the function </a:t>
            </a:r>
            <a:r>
              <a:rPr lang="en-US" b="1" dirty="0" smtClean="0"/>
              <a:t>could</a:t>
            </a:r>
            <a:r>
              <a:rPr lang="en-US" dirty="0" smtClean="0"/>
              <a:t> change a reference argument, the argument must go in the MODIFIES clause.  Leave it out only if the function can </a:t>
            </a:r>
            <a:r>
              <a:rPr lang="en-US" b="1" dirty="0" smtClean="0"/>
              <a:t>never</a:t>
            </a:r>
            <a:r>
              <a:rPr lang="en-US" dirty="0" smtClean="0"/>
              <a:t> change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01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22238"/>
            <a:ext cx="7772400" cy="1706562"/>
          </a:xfrm>
        </p:spPr>
        <p:txBody>
          <a:bodyPr>
            <a:normAutofit/>
          </a:bodyPr>
          <a:lstStyle/>
          <a:p>
            <a:r>
              <a:rPr lang="en-US" dirty="0"/>
              <a:t>Which of the following comment(s) should you include</a:t>
            </a:r>
            <a:r>
              <a:rPr lang="en-US" dirty="0" smtClean="0"/>
              <a:t>?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7" name="Content Placeholder 6" descr="icons8-help-48.png"/>
          <p:cNvPicPr>
            <a:picLocks noGrp="1" noChangeAspect="1"/>
          </p:cNvPicPr>
          <p:nvPr>
            <p:ph sz="quarter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" r="-876" b="-1130"/>
          <a:stretch/>
        </p:blipFill>
        <p:spPr>
          <a:xfrm>
            <a:off x="168835" y="152400"/>
            <a:ext cx="821765" cy="776941"/>
          </a:xfr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914400" y="1828800"/>
            <a:ext cx="7772400" cy="3886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You are implementing the function that adds an element in a stack: void push(T x, stack s).Select </a:t>
            </a:r>
            <a:r>
              <a:rPr lang="en-US" dirty="0" smtClean="0"/>
              <a:t>all the correct answers. </a:t>
            </a:r>
          </a:p>
          <a:p>
            <a:r>
              <a:rPr lang="en-US" b="1" dirty="0" smtClean="0"/>
              <a:t>A.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REQUIRES: s to be non-empty</a:t>
            </a:r>
            <a:endParaRPr lang="zh-CN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b="1" dirty="0" smtClean="0"/>
              <a:t>B. </a:t>
            </a:r>
            <a:r>
              <a:rPr lang="en-US" sz="2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// REQUIRES: s </a:t>
            </a:r>
            <a:r>
              <a:rPr lang="en-US" sz="2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may be non-empty</a:t>
            </a:r>
            <a:endParaRPr lang="en-US" sz="2600" dirty="0" smtClean="0">
              <a:solidFill>
                <a:srgbClr val="0000FF"/>
              </a:solidFill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b="1" dirty="0" smtClean="0"/>
              <a:t>C. </a:t>
            </a:r>
            <a:r>
              <a:rPr lang="en-US" sz="2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// MODIFIES: s</a:t>
            </a:r>
            <a:endParaRPr lang="en-US" sz="2600" b="1" dirty="0" smtClean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b="1" dirty="0" smtClean="0"/>
              <a:t>D.</a:t>
            </a:r>
            <a:r>
              <a:rPr lang="en-US" sz="2600" dirty="0" smtClean="0"/>
              <a:t> </a:t>
            </a:r>
            <a:r>
              <a:rPr lang="en-US" sz="2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// EFFECTS: push x in stack s</a:t>
            </a:r>
            <a:endParaRPr lang="en-US" altLang="zh-CN" sz="2600" dirty="0"/>
          </a:p>
        </p:txBody>
      </p:sp>
      <p:pic>
        <p:nvPicPr>
          <p:cNvPr id="1026" name="Picture 2" descr="Preview of your QR Co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571999"/>
            <a:ext cx="20955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244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Procedural Abstraction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en-US" altLang="zh-CN" dirty="0"/>
              <a:t>Problem Solving with C++, 8</a:t>
            </a:r>
            <a:r>
              <a:rPr lang="en-US" altLang="zh-CN" baseline="30000" dirty="0"/>
              <a:t>th</a:t>
            </a:r>
            <a:r>
              <a:rPr lang="en-US" altLang="zh-CN" dirty="0"/>
              <a:t> Edition, Chapter 4.4 and 5.3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5699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/>
          </a:bodyPr>
          <a:lstStyle/>
          <a:p>
            <a:r>
              <a:rPr lang="en-US" dirty="0"/>
              <a:t>Abstraction</a:t>
            </a:r>
          </a:p>
          <a:p>
            <a:pPr lvl="1"/>
            <a:r>
              <a:rPr lang="en-US" dirty="0"/>
              <a:t>Provides only those details that matter. </a:t>
            </a:r>
          </a:p>
          <a:p>
            <a:pPr lvl="1"/>
            <a:r>
              <a:rPr lang="en-US" dirty="0"/>
              <a:t>Eliminates unnecessary details and reduces complexity.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Abstraction is like a black box: we </a:t>
            </a:r>
            <a:r>
              <a:rPr lang="en-US" dirty="0"/>
              <a:t>know how </a:t>
            </a:r>
            <a:r>
              <a:rPr lang="en-US" dirty="0" smtClean="0"/>
              <a:t>to use a black box, </a:t>
            </a:r>
            <a:r>
              <a:rPr lang="en-US" dirty="0"/>
              <a:t>but </a:t>
            </a:r>
            <a:r>
              <a:rPr lang="en-US" dirty="0" smtClean="0"/>
              <a:t>we don’t know how it operates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 person using a black box only needs to know </a:t>
            </a:r>
            <a:r>
              <a:rPr lang="en-US" b="1" dirty="0">
                <a:solidFill>
                  <a:srgbClr val="C00000"/>
                </a:solidFill>
              </a:rPr>
              <a:t>what </a:t>
            </a:r>
            <a:r>
              <a:rPr lang="en-US" dirty="0" smtClean="0"/>
              <a:t>it </a:t>
            </a:r>
            <a:r>
              <a:rPr lang="en-US" dirty="0"/>
              <a:t>does, </a:t>
            </a:r>
            <a:r>
              <a:rPr lang="en-US" dirty="0" smtClean="0"/>
              <a:t>NOT </a:t>
            </a:r>
            <a:r>
              <a:rPr lang="en-US" b="1" dirty="0">
                <a:solidFill>
                  <a:srgbClr val="0000FF"/>
                </a:solidFill>
              </a:rPr>
              <a:t>how</a:t>
            </a:r>
            <a:r>
              <a:rPr lang="en-US" dirty="0"/>
              <a:t> it does </a:t>
            </a:r>
            <a:r>
              <a:rPr lang="en-US" dirty="0" smtClean="0"/>
              <a:t>it</a:t>
            </a:r>
          </a:p>
          <a:p>
            <a:r>
              <a:rPr lang="en-US" dirty="0"/>
              <a:t>Example: Multiplication algorithm</a:t>
            </a:r>
          </a:p>
          <a:p>
            <a:pPr lvl="1"/>
            <a:r>
              <a:rPr lang="en-US" dirty="0"/>
              <a:t>Many ways to do: table lookup, summing, etc. </a:t>
            </a:r>
          </a:p>
          <a:p>
            <a:pPr lvl="1"/>
            <a:r>
              <a:rPr lang="en-US" dirty="0"/>
              <a:t>Each looks quite different, but they do the </a:t>
            </a:r>
            <a:r>
              <a:rPr lang="en-US" b="1" dirty="0">
                <a:solidFill>
                  <a:srgbClr val="0000FF"/>
                </a:solidFill>
              </a:rPr>
              <a:t>same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thing.</a:t>
            </a:r>
          </a:p>
          <a:p>
            <a:pPr lvl="1"/>
            <a:r>
              <a:rPr lang="en-US" dirty="0"/>
              <a:t>In general, a user won’t care how it’s done, just that it multiplies</a:t>
            </a:r>
            <a:r>
              <a:rPr lang="en-US" dirty="0" smtClean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8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57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There </a:t>
            </a:r>
            <a:r>
              <a:rPr lang="en-US" sz="2800" dirty="0"/>
              <a:t>are two types of abstraction:</a:t>
            </a:r>
          </a:p>
          <a:p>
            <a:pPr lvl="1"/>
            <a:r>
              <a:rPr lang="en-US" dirty="0"/>
              <a:t>Procedural </a:t>
            </a:r>
          </a:p>
          <a:p>
            <a:pPr lvl="1"/>
            <a:r>
              <a:rPr lang="en-US" dirty="0"/>
              <a:t>Data</a:t>
            </a:r>
          </a:p>
        </p:txBody>
      </p:sp>
      <p:sp>
        <p:nvSpPr>
          <p:cNvPr id="4" name="Left Arrow 3"/>
          <p:cNvSpPr/>
          <p:nvPr/>
        </p:nvSpPr>
        <p:spPr>
          <a:xfrm>
            <a:off x="2971800" y="1995055"/>
            <a:ext cx="7620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0" y="1905000"/>
            <a:ext cx="2802947" cy="461665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prstClr val="white"/>
                </a:solidFill>
                <a:latin typeface="Franklin Gothic Book"/>
              </a:rPr>
              <a:t>Focus of this lecture</a:t>
            </a:r>
            <a:endParaRPr lang="en-US" sz="2400" dirty="0">
              <a:solidFill>
                <a:prstClr val="white"/>
              </a:solidFill>
              <a:latin typeface="Franklin Gothic Book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583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Procedural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Function</a:t>
            </a:r>
            <a:r>
              <a:rPr lang="en-US" dirty="0" smtClean="0"/>
              <a:t> is a way of providing “computational” abstractions.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2362200"/>
            <a:ext cx="2898037" cy="23083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smtClean="0"/>
              <a:t>multi(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/>
              <a:t>a,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/>
              <a:t>b)</a:t>
            </a:r>
          </a:p>
          <a:p>
            <a:r>
              <a:rPr lang="en-US" sz="2400" dirty="0" smtClean="0"/>
              <a:t>{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// An implementation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// of multiplication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…</a:t>
            </a:r>
            <a:endParaRPr lang="en-US" sz="2400" dirty="0"/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029200" y="2569857"/>
            <a:ext cx="2461379" cy="15696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smtClean="0"/>
              <a:t>square(</a:t>
            </a:r>
            <a:r>
              <a:rPr lang="en-US" sz="2400" dirty="0" err="1" smtClean="0"/>
              <a:t>int</a:t>
            </a:r>
            <a:r>
              <a:rPr lang="en-US" sz="2400" dirty="0" smtClean="0"/>
              <a:t> a)</a:t>
            </a:r>
            <a:endParaRPr lang="en-US" sz="2400" dirty="0"/>
          </a:p>
          <a:p>
            <a:r>
              <a:rPr lang="en-US" sz="2400" dirty="0" smtClean="0"/>
              <a:t>{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return </a:t>
            </a:r>
            <a:r>
              <a:rPr lang="en-US" sz="2400" b="1" dirty="0" smtClean="0">
                <a:solidFill>
                  <a:srgbClr val="C00000"/>
                </a:solidFill>
              </a:rPr>
              <a:t>multi</a:t>
            </a:r>
            <a:r>
              <a:rPr lang="en-US" sz="2400" dirty="0" smtClean="0"/>
              <a:t>(a, a);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8" name="Right Arrow 7"/>
          <p:cNvSpPr/>
          <p:nvPr/>
        </p:nvSpPr>
        <p:spPr>
          <a:xfrm>
            <a:off x="3962400" y="3234553"/>
            <a:ext cx="914400" cy="415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ular Callout 9"/>
          <p:cNvSpPr/>
          <p:nvPr/>
        </p:nvSpPr>
        <p:spPr>
          <a:xfrm>
            <a:off x="5410200" y="4635887"/>
            <a:ext cx="2362200" cy="882617"/>
          </a:xfrm>
          <a:prstGeom prst="wedgeRectCallout">
            <a:avLst>
              <a:gd name="adj1" fmla="val -3531"/>
              <a:gd name="adj2" fmla="val -15637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Using the “multi” abstraction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11706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Procedural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001000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For any function, there is a person who </a:t>
            </a:r>
            <a:r>
              <a:rPr lang="en-US" b="1" dirty="0" smtClean="0"/>
              <a:t>implements</a:t>
            </a:r>
            <a:r>
              <a:rPr lang="en-US" dirty="0" smtClean="0"/>
              <a:t> the function (</a:t>
            </a:r>
            <a:r>
              <a:rPr lang="en-US" dirty="0" smtClean="0">
                <a:solidFill>
                  <a:srgbClr val="0000FF"/>
                </a:solidFill>
              </a:rPr>
              <a:t>the author</a:t>
            </a:r>
            <a:r>
              <a:rPr lang="en-US" dirty="0" smtClean="0"/>
              <a:t>) and a person who </a:t>
            </a:r>
            <a:r>
              <a:rPr lang="en-US" b="1" dirty="0" smtClean="0"/>
              <a:t>uses</a:t>
            </a:r>
            <a:r>
              <a:rPr lang="en-US" dirty="0" smtClean="0"/>
              <a:t> the function (</a:t>
            </a:r>
            <a:r>
              <a:rPr lang="en-US" dirty="0" smtClean="0">
                <a:solidFill>
                  <a:srgbClr val="FF0000"/>
                </a:solidFill>
              </a:rPr>
              <a:t>the client</a:t>
            </a:r>
            <a:r>
              <a:rPr lang="en-US" dirty="0" smtClean="0"/>
              <a:t>).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The author </a:t>
            </a:r>
            <a:r>
              <a:rPr lang="en-US" dirty="0" smtClean="0"/>
              <a:t>needs to think carefully about </a:t>
            </a:r>
            <a:r>
              <a:rPr lang="en-US" b="1" dirty="0" smtClean="0"/>
              <a:t>what</a:t>
            </a:r>
            <a:r>
              <a:rPr lang="en-US" dirty="0" smtClean="0"/>
              <a:t> the function is supposed to do, as well as </a:t>
            </a:r>
            <a:r>
              <a:rPr lang="en-US" b="1" dirty="0" smtClean="0"/>
              <a:t>how</a:t>
            </a:r>
            <a:r>
              <a:rPr lang="en-US" dirty="0" smtClean="0"/>
              <a:t> the function is going to do it.</a:t>
            </a:r>
          </a:p>
          <a:p>
            <a:r>
              <a:rPr lang="en-US" dirty="0" smtClean="0"/>
              <a:t>In contrast, </a:t>
            </a:r>
            <a:r>
              <a:rPr lang="en-US" dirty="0" smtClean="0">
                <a:solidFill>
                  <a:srgbClr val="FF0000"/>
                </a:solidFill>
              </a:rPr>
              <a:t>the client</a:t>
            </a:r>
            <a:r>
              <a:rPr lang="en-US" dirty="0" smtClean="0"/>
              <a:t> only needs to consider the </a:t>
            </a:r>
            <a:r>
              <a:rPr lang="en-US" b="1" dirty="0" smtClean="0"/>
              <a:t>what</a:t>
            </a:r>
            <a:r>
              <a:rPr lang="en-US" dirty="0" smtClean="0"/>
              <a:t>, not the </a:t>
            </a:r>
            <a:r>
              <a:rPr lang="en-US" b="1" dirty="0" smtClean="0"/>
              <a:t>how</a:t>
            </a:r>
            <a:r>
              <a:rPr lang="en-US" dirty="0" smtClean="0"/>
              <a:t>.  </a:t>
            </a:r>
            <a:endParaRPr lang="en-US" dirty="0"/>
          </a:p>
          <a:p>
            <a:r>
              <a:rPr lang="en-US" dirty="0" smtClean="0"/>
              <a:t>Since </a:t>
            </a:r>
            <a:r>
              <a:rPr lang="en-US" b="1" dirty="0" smtClean="0"/>
              <a:t>how</a:t>
            </a:r>
            <a:r>
              <a:rPr lang="en-US" dirty="0" smtClean="0"/>
              <a:t> is much more complicated, this is a Big Win for </a:t>
            </a:r>
            <a:r>
              <a:rPr lang="en-US" dirty="0" smtClean="0">
                <a:solidFill>
                  <a:srgbClr val="FF0000"/>
                </a:solidFill>
              </a:rPr>
              <a:t>the client</a:t>
            </a:r>
            <a:r>
              <a:rPr lang="en-US" dirty="0" smtClean="0"/>
              <a:t>!</a:t>
            </a:r>
          </a:p>
          <a:p>
            <a:r>
              <a:rPr lang="en-US" dirty="0" smtClean="0"/>
              <a:t>In individual programming, you will often be the author and the client.  Sometimes it is to your advantage to “forget the details” and only concentrate on abstraction.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16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Procedural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0010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Procedural abstractions, done properly, have two important properties: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Local</a:t>
            </a:r>
            <a:r>
              <a:rPr lang="en-US" dirty="0" smtClean="0"/>
              <a:t>:  the </a:t>
            </a:r>
            <a:r>
              <a:rPr lang="en-US" b="1" dirty="0" smtClean="0"/>
              <a:t>implementation</a:t>
            </a:r>
            <a:r>
              <a:rPr lang="en-US" dirty="0" smtClean="0"/>
              <a:t> of an abstraction does not depend on any other abstraction </a:t>
            </a:r>
            <a:r>
              <a:rPr lang="en-US" b="1" dirty="0" smtClean="0"/>
              <a:t>implementation</a:t>
            </a:r>
            <a:r>
              <a:rPr lang="en-US" dirty="0" smtClean="0"/>
              <a:t>.</a:t>
            </a:r>
          </a:p>
          <a:p>
            <a:pPr lvl="2"/>
            <a:r>
              <a:rPr lang="en-US" sz="2400" dirty="0" smtClean="0"/>
              <a:t>To realize an implementation, you only need to focus </a:t>
            </a:r>
            <a:r>
              <a:rPr lang="en-US" sz="2400" b="1" u="sng" dirty="0" smtClean="0"/>
              <a:t>locally</a:t>
            </a:r>
            <a:r>
              <a:rPr lang="en-US" sz="2400" dirty="0" smtClean="0"/>
              <a:t>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Substitutable</a:t>
            </a:r>
            <a:r>
              <a:rPr lang="en-US" dirty="0" smtClean="0"/>
              <a:t>:  you can replace one (correct) </a:t>
            </a:r>
            <a:r>
              <a:rPr lang="en-US" b="1" dirty="0" smtClean="0"/>
              <a:t>implementation</a:t>
            </a:r>
            <a:r>
              <a:rPr lang="en-US" dirty="0" smtClean="0"/>
              <a:t> of an abstraction with another (correct) one, and no callers of that abstraction will need to be modified.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43043" y="4876800"/>
            <a:ext cx="2295757" cy="15696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smtClean="0"/>
              <a:t>square(</a:t>
            </a:r>
            <a:r>
              <a:rPr lang="en-US" sz="2400" dirty="0" err="1" smtClean="0"/>
              <a:t>int</a:t>
            </a:r>
            <a:r>
              <a:rPr lang="en-US" sz="2400" dirty="0" smtClean="0"/>
              <a:t> a)</a:t>
            </a:r>
            <a:endParaRPr lang="en-US" sz="2400" dirty="0"/>
          </a:p>
          <a:p>
            <a:r>
              <a:rPr lang="en-US" sz="2400" dirty="0" smtClean="0"/>
              <a:t>{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return multi(</a:t>
            </a:r>
            <a:r>
              <a:rPr lang="en-US" sz="2400" dirty="0" err="1" smtClean="0"/>
              <a:t>a,a</a:t>
            </a:r>
            <a:r>
              <a:rPr lang="en-US" sz="2400" dirty="0" smtClean="0"/>
              <a:t>);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9" name="Rectangular Callout 8"/>
          <p:cNvSpPr/>
          <p:nvPr/>
        </p:nvSpPr>
        <p:spPr>
          <a:xfrm>
            <a:off x="6096000" y="4648200"/>
            <a:ext cx="2667000" cy="1905000"/>
          </a:xfrm>
          <a:prstGeom prst="wedgeRectCallout">
            <a:avLst>
              <a:gd name="adj1" fmla="val -93854"/>
              <a:gd name="adj2" fmla="val 2881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/>
              <a:t>We can </a:t>
            </a:r>
            <a:r>
              <a:rPr lang="en-US" sz="2400" b="1" dirty="0" smtClean="0">
                <a:solidFill>
                  <a:srgbClr val="C00000"/>
                </a:solidFill>
              </a:rPr>
              <a:t>change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the implementation of multi(). It won’t affect square() as long as it does multiplication</a:t>
            </a:r>
            <a:endParaRPr lang="en-US" sz="2400" dirty="0"/>
          </a:p>
        </p:txBody>
      </p:sp>
      <p:sp>
        <p:nvSpPr>
          <p:cNvPr id="7" name="Rectangular Callout 6"/>
          <p:cNvSpPr/>
          <p:nvPr/>
        </p:nvSpPr>
        <p:spPr>
          <a:xfrm>
            <a:off x="685800" y="4724400"/>
            <a:ext cx="2362200" cy="1905000"/>
          </a:xfrm>
          <a:prstGeom prst="wedgeRectCallout">
            <a:avLst>
              <a:gd name="adj1" fmla="val 68858"/>
              <a:gd name="adj2" fmla="val 359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/>
              <a:t>Implementation of square() does not depend on </a:t>
            </a:r>
            <a:r>
              <a:rPr lang="en-US" sz="2400" b="1" dirty="0" smtClean="0">
                <a:solidFill>
                  <a:srgbClr val="C00000"/>
                </a:solidFill>
              </a:rPr>
              <a:t>how you implement</a:t>
            </a:r>
            <a:r>
              <a:rPr lang="en-US" sz="2400" dirty="0" smtClean="0"/>
              <a:t> multi()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7658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Procedural Abstraction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Locality and substitutability only apply to </a:t>
            </a:r>
            <a:r>
              <a:rPr lang="en-US" b="1" dirty="0">
                <a:solidFill>
                  <a:srgbClr val="FF0000"/>
                </a:solidFill>
              </a:rPr>
              <a:t>implementations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of abstractions, not the </a:t>
            </a:r>
            <a:r>
              <a:rPr lang="en-US" b="1" dirty="0">
                <a:solidFill>
                  <a:srgbClr val="FF0000"/>
                </a:solidFill>
              </a:rPr>
              <a:t>abstractions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themselves.</a:t>
            </a:r>
          </a:p>
          <a:p>
            <a:pPr lvl="1"/>
            <a:r>
              <a:rPr lang="en-US" dirty="0"/>
              <a:t>If you change the </a:t>
            </a:r>
            <a:r>
              <a:rPr lang="en-US" b="1" dirty="0"/>
              <a:t>abstraction</a:t>
            </a:r>
            <a:r>
              <a:rPr lang="en-US" dirty="0"/>
              <a:t> that is offered, the change is not </a:t>
            </a:r>
            <a:r>
              <a:rPr lang="en-US" dirty="0" smtClean="0"/>
              <a:t>local. </a:t>
            </a:r>
            <a:endParaRPr lang="en-US" dirty="0"/>
          </a:p>
          <a:p>
            <a:r>
              <a:rPr lang="en-US" dirty="0"/>
              <a:t>It is CRITICALLY IMPORTANT to get the </a:t>
            </a:r>
            <a:r>
              <a:rPr lang="en-US" b="1" dirty="0"/>
              <a:t>abstractions</a:t>
            </a:r>
            <a:r>
              <a:rPr lang="en-US" dirty="0"/>
              <a:t> right before you start writing </a:t>
            </a:r>
            <a:r>
              <a:rPr lang="en-US" dirty="0" smtClean="0"/>
              <a:t>code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95600" y="4572000"/>
            <a:ext cx="2295757" cy="15696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smtClean="0"/>
              <a:t>square(</a:t>
            </a:r>
            <a:r>
              <a:rPr lang="en-US" sz="2400" dirty="0" err="1" smtClean="0"/>
              <a:t>int</a:t>
            </a:r>
            <a:r>
              <a:rPr lang="en-US" sz="2400" dirty="0" smtClean="0"/>
              <a:t> a)</a:t>
            </a:r>
            <a:endParaRPr lang="en-US" sz="2400" dirty="0"/>
          </a:p>
          <a:p>
            <a:r>
              <a:rPr lang="en-US" sz="2400" dirty="0" smtClean="0"/>
              <a:t>{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return multi(</a:t>
            </a:r>
            <a:r>
              <a:rPr lang="en-US" sz="2400" dirty="0" err="1" smtClean="0"/>
              <a:t>a,a</a:t>
            </a:r>
            <a:r>
              <a:rPr lang="en-US" sz="2400" dirty="0" smtClean="0"/>
              <a:t>);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6" name="Rectangular Callout 5"/>
          <p:cNvSpPr/>
          <p:nvPr/>
        </p:nvSpPr>
        <p:spPr>
          <a:xfrm>
            <a:off x="6096000" y="4343400"/>
            <a:ext cx="2362200" cy="1600200"/>
          </a:xfrm>
          <a:prstGeom prst="wedgeRectCallout">
            <a:avLst>
              <a:gd name="adj1" fmla="val -93854"/>
              <a:gd name="adj2" fmla="val 2881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We cannot change the abstraction of “multi” to 2*a*b.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3505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Procedural Abstraction: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Abstraction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abstraction implementation</a:t>
            </a:r>
            <a:r>
              <a:rPr lang="en-US" dirty="0" smtClean="0"/>
              <a:t> are </a:t>
            </a:r>
            <a:r>
              <a:rPr lang="en-US" b="1" u="sng" dirty="0" smtClean="0"/>
              <a:t>different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Abstraction: tells </a:t>
            </a:r>
            <a:r>
              <a:rPr lang="en-US" b="1" dirty="0" smtClean="0"/>
              <a:t>what</a:t>
            </a:r>
          </a:p>
          <a:p>
            <a:pPr lvl="1"/>
            <a:r>
              <a:rPr lang="en-US" dirty="0" smtClean="0"/>
              <a:t>Implementation: tells </a:t>
            </a:r>
            <a:r>
              <a:rPr lang="en-US" b="1" dirty="0" smtClean="0"/>
              <a:t>how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Same</a:t>
            </a:r>
            <a:r>
              <a:rPr lang="en-US" dirty="0" smtClean="0"/>
              <a:t> abstraction could have </a:t>
            </a:r>
            <a:r>
              <a:rPr lang="en-US" b="1" dirty="0" smtClean="0">
                <a:solidFill>
                  <a:srgbClr val="0000FF"/>
                </a:solidFill>
              </a:rPr>
              <a:t>different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implementations</a:t>
            </a:r>
          </a:p>
          <a:p>
            <a:r>
              <a:rPr lang="en-US" dirty="0" smtClean="0"/>
              <a:t>If you need to change an </a:t>
            </a:r>
            <a:r>
              <a:rPr lang="en-US" b="1" dirty="0" smtClean="0">
                <a:solidFill>
                  <a:srgbClr val="FF0000"/>
                </a:solidFill>
              </a:rPr>
              <a:t>abstraction</a:t>
            </a:r>
            <a:r>
              <a:rPr lang="en-US" dirty="0" smtClean="0"/>
              <a:t> itself, it can involve many different changes in the program.</a:t>
            </a:r>
          </a:p>
          <a:p>
            <a:r>
              <a:rPr lang="en-US" dirty="0" smtClean="0"/>
              <a:t>However, if you only change the </a:t>
            </a:r>
            <a:r>
              <a:rPr lang="en-US" b="1" dirty="0" smtClean="0">
                <a:solidFill>
                  <a:srgbClr val="FF0000"/>
                </a:solidFill>
              </a:rPr>
              <a:t>implementation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of an abstraction, then you are guaranteed that no other part of the project needs to change.</a:t>
            </a:r>
          </a:p>
          <a:p>
            <a:pPr lvl="1"/>
            <a:r>
              <a:rPr lang="en-US" b="1" dirty="0" smtClean="0"/>
              <a:t>This is vital for projects that involve many programmers.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6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Procedural Abstraction and Function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Function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is a way of providing </a:t>
            </a:r>
            <a:r>
              <a:rPr lang="en-US" dirty="0" smtClean="0"/>
              <a:t>procedure </a:t>
            </a:r>
            <a:r>
              <a:rPr lang="en-US" dirty="0"/>
              <a:t>abstractions.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C00000"/>
                </a:solidFill>
              </a:rPr>
              <a:t>type signature</a:t>
            </a:r>
            <a:r>
              <a:rPr lang="en-US" dirty="0" smtClean="0"/>
              <a:t> of a function can be considered as </a:t>
            </a:r>
            <a:r>
              <a:rPr lang="en-US" dirty="0" smtClean="0">
                <a:solidFill>
                  <a:srgbClr val="0000FF"/>
                </a:solidFill>
              </a:rPr>
              <a:t>part of the abstraction</a:t>
            </a:r>
            <a:endParaRPr lang="en-US" dirty="0" smtClean="0"/>
          </a:p>
          <a:p>
            <a:pPr lvl="1"/>
            <a:r>
              <a:rPr lang="en-US" u="sng" dirty="0" smtClean="0"/>
              <a:t>Recall</a:t>
            </a:r>
            <a:r>
              <a:rPr lang="en-US" dirty="0" smtClean="0"/>
              <a:t>: type signature includes return type, number of arguments and the type of each argument.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you change type signature</a:t>
            </a:r>
            <a:r>
              <a:rPr lang="en-US" dirty="0" smtClean="0"/>
              <a:t>, </a:t>
            </a:r>
            <a:r>
              <a:rPr lang="en-US" dirty="0"/>
              <a:t>callers must also change.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Besides type signature, we need some way to describe </a:t>
            </a:r>
            <a:r>
              <a:rPr lang="en-US" b="1" dirty="0" smtClean="0">
                <a:solidFill>
                  <a:srgbClr val="C00000"/>
                </a:solidFill>
              </a:rPr>
              <a:t>the abstraction (not implementation)</a:t>
            </a:r>
            <a:r>
              <a:rPr lang="en-US" dirty="0" smtClean="0"/>
              <a:t> of the function.</a:t>
            </a:r>
          </a:p>
          <a:p>
            <a:pPr lvl="1"/>
            <a:r>
              <a:rPr lang="en-US" dirty="0" smtClean="0"/>
              <a:t>We use </a:t>
            </a:r>
            <a:r>
              <a:rPr lang="en-US" b="1" dirty="0" smtClean="0">
                <a:solidFill>
                  <a:srgbClr val="0000FF"/>
                </a:solidFill>
              </a:rPr>
              <a:t>specifications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to do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29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27194</TotalTime>
  <Words>1339</Words>
  <Application>Microsoft Office PowerPoint</Application>
  <PresentationFormat>On-screen Show (4:3)</PresentationFormat>
  <Paragraphs>180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宋体</vt:lpstr>
      <vt:lpstr>Calibri</vt:lpstr>
      <vt:lpstr>Courier New</vt:lpstr>
      <vt:lpstr>Franklin Gothic Book</vt:lpstr>
      <vt:lpstr>Perpetua</vt:lpstr>
      <vt:lpstr>Wingdings 2</vt:lpstr>
      <vt:lpstr>Equity</vt:lpstr>
      <vt:lpstr>Ve 280 Programming and Elementary Data Structures</vt:lpstr>
      <vt:lpstr>Abstraction</vt:lpstr>
      <vt:lpstr>Abstraction</vt:lpstr>
      <vt:lpstr>Procedural Abstraction</vt:lpstr>
      <vt:lpstr>Procedural Abstraction</vt:lpstr>
      <vt:lpstr>Procedural Abstraction</vt:lpstr>
      <vt:lpstr>Procedural Abstraction</vt:lpstr>
      <vt:lpstr>Procedural Abstraction: Summary</vt:lpstr>
      <vt:lpstr>Procedural Abstraction and Function</vt:lpstr>
      <vt:lpstr>Procedural Abstraction Specifications</vt:lpstr>
      <vt:lpstr>Procedural Abstraction Specification Comments</vt:lpstr>
      <vt:lpstr>Procedural Abstraction Specification Comment Example</vt:lpstr>
      <vt:lpstr>Procedural Abstraction Specification Comment Example</vt:lpstr>
      <vt:lpstr>Procedural Abstraction More Function Details</vt:lpstr>
      <vt:lpstr>Procedural Abstraction More Function Details</vt:lpstr>
      <vt:lpstr>Procedural Abstraction Specification Comment Example</vt:lpstr>
      <vt:lpstr>Which of the following comment(s) should you include? </vt:lpstr>
      <vt:lpstr>Reference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Qian Weikang</cp:lastModifiedBy>
  <cp:revision>736</cp:revision>
  <dcterms:created xsi:type="dcterms:W3CDTF">2008-09-02T17:19:50Z</dcterms:created>
  <dcterms:modified xsi:type="dcterms:W3CDTF">2018-05-28T10:25:18Z</dcterms:modified>
</cp:coreProperties>
</file>