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0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9" r:id="rId13"/>
    <p:sldId id="4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E344-5CB0-41F5-9E23-2C4B3AFB533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DADD-4EB8-4E33-AA91-B8DC8446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(thir</a:t>
            </a:r>
            <a:r>
              <a:rPr lang="en-US" baseline="0" dirty="0" smtClean="0"/>
              <a:t>d point</a:t>
            </a:r>
            <a:r>
              <a:rPr lang="en-US" dirty="0" smtClean="0"/>
              <a:t>): </a:t>
            </a:r>
            <a:r>
              <a:rPr lang="en-US" dirty="0" err="1" smtClean="0"/>
              <a:t>argv</a:t>
            </a:r>
            <a:r>
              <a:rPr lang="en-US" dirty="0" smtClean="0"/>
              <a:t>: array</a:t>
            </a:r>
            <a:r>
              <a:rPr lang="en-US" baseline="0" dirty="0" smtClean="0"/>
              <a:t> type; each element is char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i</a:t>
            </a:r>
            <a:r>
              <a:rPr lang="en-US" baseline="0" smtClean="0"/>
              <a:t> starts from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 </a:t>
            </a:r>
            <a:r>
              <a:rPr lang="en-US" baseline="0" dirty="0" err="1" smtClean="0"/>
              <a:t>argc</a:t>
            </a:r>
            <a:r>
              <a:rPr lang="en-US" baseline="0" dirty="0" smtClean="0"/>
              <a:t> == 6</a:t>
            </a:r>
          </a:p>
          <a:p>
            <a:r>
              <a:rPr lang="en-US" baseline="0" dirty="0" smtClean="0"/>
              <a:t>B: </a:t>
            </a:r>
            <a:r>
              <a:rPr lang="en-US" baseline="0" dirty="0" err="1" smtClean="0"/>
              <a:t>argv</a:t>
            </a:r>
            <a:r>
              <a:rPr lang="en-US" baseline="0" dirty="0" smtClean="0"/>
              <a:t> also contains ./“</a:t>
            </a:r>
            <a:r>
              <a:rPr lang="en-US" baseline="0" dirty="0" err="1" smtClean="0"/>
              <a:t>sumIt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C: </a:t>
            </a:r>
            <a:r>
              <a:rPr lang="en-US" baseline="0" dirty="0" err="1" smtClean="0"/>
              <a:t>argv</a:t>
            </a:r>
            <a:r>
              <a:rPr lang="en-US" baseline="0" dirty="0" smtClean="0"/>
              <a:t>[0] == “./</a:t>
            </a:r>
            <a:r>
              <a:rPr lang="en-US" baseline="0" dirty="0" err="1" smtClean="0"/>
              <a:t>sumIt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58B3-8E00-48AF-8D86-11A8F4252120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579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74A3-FFBC-41C2-BDAD-D12A1B94869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660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204F-498A-4A0B-9957-427DFE17A7A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5638-E5A7-4BEA-A28E-4877C16406F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057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5F59-7AAE-41C0-B215-A25334ADDA0D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329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AE8-6EF1-4820-9EB3-D43EF657E636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FBB3-9B02-4D13-A656-47C129E3CA28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D77-56F8-4460-9C4F-B66E7F2CEFE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58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C866-5F82-4A1D-BE3C-323534C88052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8566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1EDE-CF1E-4DCC-AA14-A3601695C241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3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14A2-E70F-4527-AF1C-1FB1D263194C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E4197A-3295-418E-8367-219F9544F883}" type="datetime1">
              <a:rPr lang="en-US" smtClean="0">
                <a:solidFill>
                  <a:srgbClr val="696464"/>
                </a:solidFill>
              </a:rPr>
              <a:pPr/>
              <a:t>5/30/2018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Passing Arguments to Program</a:t>
            </a:r>
          </a:p>
          <a:p>
            <a:pPr algn="just"/>
            <a:r>
              <a:rPr lang="en-US" b="1" dirty="0" smtClean="0"/>
              <a:t>Learning </a:t>
            </a:r>
            <a:r>
              <a:rPr lang="en-US" b="1" dirty="0"/>
              <a:t>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write more general programs that can take arguments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77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Finally, we save it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sumIt.cpp</a:t>
            </a:r>
            <a:r>
              <a:rPr lang="en-US" dirty="0" smtClean="0"/>
              <a:t>, compile, and run it: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g++ –o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sumIt.cpp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3 10 11 12 19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1447800"/>
            <a:ext cx="551946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For the previous command, select all the correct answers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3 10 11 12 19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A. </a:t>
            </a:r>
            <a:r>
              <a:rPr lang="en-US" sz="2600" dirty="0" err="1" smtClean="0"/>
              <a:t>argc</a:t>
            </a:r>
            <a:r>
              <a:rPr lang="en-US" sz="2600" dirty="0" smtClean="0"/>
              <a:t> equals 5.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sz="2600" dirty="0" err="1" smtClean="0"/>
              <a:t>argv</a:t>
            </a:r>
            <a:r>
              <a:rPr lang="en-US" altLang="zh-CN" sz="2600" dirty="0" smtClean="0"/>
              <a:t> contains exactly “3”, “10”, “11”, “12”, “19” .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sz="2600" dirty="0" err="1" smtClean="0"/>
              <a:t>argv</a:t>
            </a:r>
            <a:r>
              <a:rPr lang="en-US" altLang="zh-CN" sz="2600" dirty="0" smtClean="0"/>
              <a:t>[</a:t>
            </a:r>
            <a:r>
              <a:rPr lang="en-US" altLang="zh-CN" sz="2600" dirty="0"/>
              <a:t>0</a:t>
            </a:r>
            <a:r>
              <a:rPr lang="en-US" altLang="zh-CN" sz="2600" dirty="0" smtClean="0"/>
              <a:t>] equals </a:t>
            </a:r>
            <a:r>
              <a:rPr lang="en-US" altLang="zh-CN" sz="2600" dirty="0" smtClean="0"/>
              <a:t>“</a:t>
            </a:r>
            <a:r>
              <a:rPr lang="en-US" altLang="zh-CN" sz="2600" dirty="0" err="1" smtClean="0"/>
              <a:t>sumIt</a:t>
            </a:r>
            <a:r>
              <a:rPr lang="en-US" altLang="zh-CN" sz="2600" dirty="0" smtClean="0"/>
              <a:t>”.</a:t>
            </a:r>
            <a:endParaRPr lang="en-US" sz="2600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sz="2600" dirty="0" smtClean="0"/>
              <a:t>The command returns 55.</a:t>
            </a:r>
            <a:endParaRPr lang="en-US" altLang="zh-CN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633001" y="4130576"/>
            <a:ext cx="551946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971667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smtClean="0">
                <a:solidFill>
                  <a:srgbClr val="C00000"/>
                </a:solidFill>
              </a:rPr>
              <a:t>Command</a:t>
            </a:r>
            <a:r>
              <a:rPr lang="en-US" altLang="zh-CN" dirty="0">
                <a:solidFill>
                  <a:srgbClr val="C00000"/>
                </a:solidFill>
              </a:rPr>
              <a:t>-Line Arguments</a:t>
            </a:r>
          </a:p>
          <a:p>
            <a:pPr lvl="1"/>
            <a:r>
              <a:rPr lang="en-US" dirty="0" smtClean="0"/>
              <a:t>Absolute C++, 4</a:t>
            </a:r>
            <a:r>
              <a:rPr lang="en-US" baseline="30000" dirty="0" smtClean="0"/>
              <a:t>th</a:t>
            </a:r>
            <a:r>
              <a:rPr lang="en-US" dirty="0" smtClean="0"/>
              <a:t> Edition, Page 373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Arguments to Program</a:t>
            </a:r>
            <a:br>
              <a:rPr lang="en-US" dirty="0" smtClean="0"/>
            </a:br>
            <a:r>
              <a:rPr lang="en-US" sz="2200" dirty="0" smtClean="0"/>
              <a:t>Introduction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have considered programs that take no arguments</a:t>
            </a:r>
          </a:p>
          <a:p>
            <a:pPr lvl="1"/>
            <a:r>
              <a:rPr lang="en-US" dirty="0" smtClean="0"/>
              <a:t>You run your program like: </a:t>
            </a:r>
            <a:r>
              <a:rPr lang="en-US" dirty="0" smtClean="0">
                <a:solidFill>
                  <a:srgbClr val="FF0000"/>
                </a:solidFill>
              </a:rPr>
              <a:t>./program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programs can take arguments.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many Linux commands are programs and they take arguments!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file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diff file1 file2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word,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, is the </a:t>
            </a:r>
            <a:r>
              <a:rPr lang="en-US" b="1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of the program to run.</a:t>
            </a:r>
          </a:p>
          <a:p>
            <a:r>
              <a:rPr lang="en-US" dirty="0" smtClean="0"/>
              <a:t>The second and third words are </a:t>
            </a:r>
            <a:r>
              <a:rPr lang="en-US" b="1" dirty="0" smtClean="0">
                <a:solidFill>
                  <a:srgbClr val="0070C0"/>
                </a:solidFill>
              </a:rPr>
              <a:t>arguments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These arguments are passed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en-US" dirty="0" smtClean="0"/>
              <a:t> for its consideration, like arguments are passed to functions.</a:t>
            </a:r>
          </a:p>
          <a:p>
            <a:r>
              <a:rPr lang="en-US" dirty="0" smtClean="0"/>
              <a:t>The operating system collects arguments and passes them to the program it executes.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Arguments are passed to the program through main() function.</a:t>
            </a:r>
          </a:p>
          <a:p>
            <a:endParaRPr lang="en-US" dirty="0"/>
          </a:p>
          <a:p>
            <a:r>
              <a:rPr lang="en-US" dirty="0" smtClean="0"/>
              <a:t>We need to change the argument list of main():</a:t>
            </a:r>
          </a:p>
          <a:p>
            <a:pPr lvl="1"/>
            <a:r>
              <a:rPr lang="en-US" dirty="0" smtClean="0"/>
              <a:t>Old: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lvl="1"/>
            <a:r>
              <a:rPr lang="en-US" dirty="0" smtClean="0"/>
              <a:t>New: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argument is just a sequence of </a:t>
            </a:r>
            <a:r>
              <a:rPr lang="en-US" dirty="0" smtClean="0"/>
              <a:t>characters.</a:t>
            </a:r>
          </a:p>
          <a:p>
            <a:r>
              <a:rPr lang="en-US" dirty="0" smtClean="0"/>
              <a:t>All the arguments (including program name) form an array of C-strings.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the number of strings in the array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 file1 file2</a:t>
            </a:r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by </a:t>
            </a:r>
            <a:r>
              <a:rPr lang="en-US" dirty="0"/>
              <a:t>convention and it stands for “argument count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5240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0047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/>
              <a:t> stores the array of  C-strings.</a:t>
            </a:r>
            <a:endParaRPr lang="en-US" dirty="0"/>
          </a:p>
          <a:p>
            <a:pPr lvl="1"/>
            <a:r>
              <a:rPr lang="en-US" dirty="0"/>
              <a:t>Remember, a C-string is itself an array of </a:t>
            </a:r>
            <a:r>
              <a:rPr lang="en-US" dirty="0" smtClean="0"/>
              <a:t>char and it can be</a:t>
            </a:r>
            <a:r>
              <a:rPr lang="en-US" dirty="0"/>
              <a:t> thought of as a </a:t>
            </a:r>
            <a:r>
              <a:rPr lang="en-US" dirty="0" smtClean="0"/>
              <a:t>pointer to char.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Thus, an array of C-strings can be thought of as an array of pointers to char.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Thus,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 smtClean="0">
                <a:cs typeface="Courier New" pitchFamily="49" charset="0"/>
              </a:rPr>
              <a:t> is an array of pointers to char: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/>
              <a:t>The name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/>
              <a:t> is </a:t>
            </a:r>
            <a:r>
              <a:rPr lang="en-US" dirty="0" smtClean="0"/>
              <a:t>again by </a:t>
            </a:r>
            <a:r>
              <a:rPr lang="en-US" dirty="0"/>
              <a:t>convention and it is short for “argument vector” or “argument values”.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5240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3416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err="1"/>
              <a:t>argv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endParaRPr lang="en-US" b="1" dirty="0" smtClean="0">
              <a:cs typeface="Courier New" pitchFamily="49" charset="0"/>
            </a:endParaRPr>
          </a:p>
          <a:p>
            <a:r>
              <a:rPr lang="en-US" dirty="0" smtClean="0"/>
              <a:t>Pictorially, this would look like the following in memory: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295400" y="3505200"/>
            <a:ext cx="5049157" cy="1680865"/>
            <a:chOff x="1295400" y="3505200"/>
            <a:chExt cx="5049157" cy="1680865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d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7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92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8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9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4114799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35052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41148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9212" y="41148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f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7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8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29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4724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724400"/>
              <a:ext cx="5533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\0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8000" y="35052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39624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0" y="4419600"/>
              <a:ext cx="36901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  <a:endCxn id="4" idx="1"/>
            </p:cNvCxnSpPr>
            <p:nvPr/>
          </p:nvCxnSpPr>
          <p:spPr>
            <a:xfrm>
              <a:off x="3417012" y="3736033"/>
              <a:ext cx="469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3"/>
              <a:endCxn id="14" idx="1"/>
            </p:cNvCxnSpPr>
            <p:nvPr/>
          </p:nvCxnSpPr>
          <p:spPr>
            <a:xfrm>
              <a:off x="3417012" y="4193233"/>
              <a:ext cx="469188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16" idx="1"/>
            </p:cNvCxnSpPr>
            <p:nvPr/>
          </p:nvCxnSpPr>
          <p:spPr>
            <a:xfrm>
              <a:off x="3417012" y="4650433"/>
              <a:ext cx="469188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5" idx="3"/>
              <a:endCxn id="23" idx="1"/>
            </p:cNvCxnSpPr>
            <p:nvPr/>
          </p:nvCxnSpPr>
          <p:spPr>
            <a:xfrm>
              <a:off x="2217447" y="3736033"/>
              <a:ext cx="830553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95400" y="3505200"/>
              <a:ext cx="922047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95400" y="1905000"/>
            <a:ext cx="313419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diff file1 file2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905000"/>
            <a:ext cx="239681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41806" y="5274438"/>
            <a:ext cx="6781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 </a:t>
            </a:r>
            <a:r>
              <a:rPr lang="en-US" sz="2400" b="1" dirty="0" err="1" smtClean="0"/>
              <a:t>argv</a:t>
            </a:r>
            <a:r>
              <a:rPr lang="en-US" sz="2400" b="1" dirty="0" smtClean="0"/>
              <a:t>[0]</a:t>
            </a:r>
            <a:r>
              <a:rPr lang="en-US" sz="2400" dirty="0" smtClean="0"/>
              <a:t> is the first string you type to issue the program. It includes the name of the program being executed and optional </a:t>
            </a:r>
            <a:r>
              <a:rPr lang="en-US" sz="2400" smtClean="0"/>
              <a:t>path (like “./”).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5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we wanted to write a program that is given a list of integers as its arguments, and prints out the sum of that list.</a:t>
            </a:r>
          </a:p>
          <a:p>
            <a:endParaRPr lang="en-US" dirty="0" smtClean="0"/>
          </a:p>
          <a:p>
            <a:r>
              <a:rPr lang="en-US" dirty="0" smtClean="0"/>
              <a:t>Before we can write this program we need a way to convert from C-strings to integers.</a:t>
            </a:r>
          </a:p>
          <a:p>
            <a:r>
              <a:rPr lang="en-US" dirty="0" smtClean="0"/>
              <a:t>We use predefined </a:t>
            </a:r>
            <a:r>
              <a:rPr lang="en-US" dirty="0"/>
              <a:t>“standard library” function called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specification is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EFFECTS: parses s as a number and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         returns its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Needs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to Program</a:t>
            </a:r>
            <a:br>
              <a:rPr lang="en-US" dirty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problem we are examining can be solved as: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[])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"sum is " &lt;&lt; sum;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561</Words>
  <Application>Microsoft Office PowerPoint</Application>
  <PresentationFormat>On-screen Show (4:3)</PresentationFormat>
  <Paragraphs>154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Office Theme</vt:lpstr>
      <vt:lpstr>Equity</vt:lpstr>
      <vt:lpstr>Ve 280 Programming and Introductory Data Structures</vt:lpstr>
      <vt:lpstr>Passing Arguments to Program Introduction</vt:lpstr>
      <vt:lpstr>Passing Arguments to Program Introduction</vt:lpstr>
      <vt:lpstr>Passing Arguments to Program</vt:lpstr>
      <vt:lpstr>Passing Arguments to Program</vt:lpstr>
      <vt:lpstr>Passing Arguments to Program</vt:lpstr>
      <vt:lpstr>Passing Arguments to Program argv</vt:lpstr>
      <vt:lpstr>Passing Arguments to Program Example</vt:lpstr>
      <vt:lpstr>Passing Arguments to Program Example</vt:lpstr>
      <vt:lpstr>Passing Arguments to Program Example</vt:lpstr>
      <vt:lpstr>For the previous command, select all the correct answers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Weikang</dc:creator>
  <cp:lastModifiedBy>Qian Weikang</cp:lastModifiedBy>
  <cp:revision>269</cp:revision>
  <dcterms:created xsi:type="dcterms:W3CDTF">2006-08-16T00:00:00Z</dcterms:created>
  <dcterms:modified xsi:type="dcterms:W3CDTF">2018-05-30T11:29:05Z</dcterms:modified>
</cp:coreProperties>
</file>