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3"/>
  </p:notesMasterIdLst>
  <p:handoutMasterIdLst>
    <p:handoutMasterId r:id="rId24"/>
  </p:handoutMasterIdLst>
  <p:sldIdLst>
    <p:sldId id="256" r:id="rId2"/>
    <p:sldId id="520" r:id="rId3"/>
    <p:sldId id="521" r:id="rId4"/>
    <p:sldId id="522" r:id="rId5"/>
    <p:sldId id="523" r:id="rId6"/>
    <p:sldId id="524" r:id="rId7"/>
    <p:sldId id="525" r:id="rId8"/>
    <p:sldId id="526" r:id="rId9"/>
    <p:sldId id="527" r:id="rId10"/>
    <p:sldId id="528" r:id="rId11"/>
    <p:sldId id="529" r:id="rId12"/>
    <p:sldId id="530" r:id="rId13"/>
    <p:sldId id="534" r:id="rId14"/>
    <p:sldId id="532" r:id="rId15"/>
    <p:sldId id="533" r:id="rId16"/>
    <p:sldId id="508" r:id="rId17"/>
    <p:sldId id="509" r:id="rId18"/>
    <p:sldId id="510" r:id="rId19"/>
    <p:sldId id="511" r:id="rId20"/>
    <p:sldId id="512" r:id="rId21"/>
    <p:sldId id="4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88099" autoAdjust="0"/>
  </p:normalViewPr>
  <p:slideViewPr>
    <p:cSldViewPr>
      <p:cViewPr varScale="1">
        <p:scale>
          <a:sx n="62" d="100"/>
          <a:sy n="62" d="100"/>
        </p:scale>
        <p:origin x="1560"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4FA4E4-5AFE-47B6-A902-8BEBFD94A682}" type="datetimeFigureOut">
              <a:rPr lang="en-US" smtClean="0"/>
              <a:pPr/>
              <a:t>6/11/2018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A51864-228C-4315-9F6E-30336352F890}" type="slidenum">
              <a:rPr lang="en-US" smtClean="0"/>
              <a:pPr/>
              <a:t>‹#›</a:t>
            </a:fld>
            <a:endParaRPr lang="en-US"/>
          </a:p>
        </p:txBody>
      </p:sp>
    </p:spTree>
    <p:extLst>
      <p:ext uri="{BB962C8B-B14F-4D97-AF65-F5344CB8AC3E}">
        <p14:creationId xmlns:p14="http://schemas.microsoft.com/office/powerpoint/2010/main" val="1147452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6/11/2018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26562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in an adversarial frame of mind: what</a:t>
            </a:r>
            <a:r>
              <a:rPr lang="en-US" baseline="0" dirty="0" smtClean="0"/>
              <a:t> could be wrong?</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593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End-to-end testing</a:t>
            </a:r>
            <a:r>
              <a:rPr lang="en-US" baseline="0" dirty="0" smtClean="0"/>
              <a:t> is testing when you finish all the parts of the code. But, it has some problems</a:t>
            </a:r>
          </a:p>
          <a:p>
            <a:endParaRPr lang="en-US" baseline="0" dirty="0" smtClean="0"/>
          </a:p>
          <a:p>
            <a:r>
              <a:rPr lang="en-US" baseline="0" dirty="0" smtClean="0"/>
              <a:t>Waste of time: since many functions could potentially be wrong.</a:t>
            </a:r>
          </a:p>
          <a:p>
            <a:endParaRPr lang="en-US" baseline="0" dirty="0" smtClean="0"/>
          </a:p>
          <a:p>
            <a:r>
              <a:rPr lang="en-US" baseline="0" dirty="0" smtClean="0"/>
              <a:t>Incremental testing: for example, first make sure you read the input correctly. Then, add some functions. Then, add some more functions.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46131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339665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answers</a:t>
            </a:r>
            <a:r>
              <a:rPr lang="en-US"/>
              <a:t>:</a:t>
            </a:r>
            <a:r>
              <a:rPr lang="en-US" baseline="0"/>
              <a:t> </a:t>
            </a:r>
            <a:r>
              <a:rPr lang="en-US" baseline="0" smtClean="0"/>
              <a:t>A</a:t>
            </a:r>
            <a:endParaRPr lang="en-US" baseline="0" dirty="0"/>
          </a:p>
          <a:p>
            <a:endParaRPr lang="en-US" baseline="0" dirty="0"/>
          </a:p>
          <a:p>
            <a:r>
              <a:rPr lang="en-US" altLang="zh-CN" baseline="0" dirty="0"/>
              <a:t>Largest int: </a:t>
            </a:r>
            <a:r>
              <a:rPr lang="en-US" altLang="zh-CN" dirty="0"/>
              <a:t>2,147,483,647</a:t>
            </a:r>
          </a:p>
          <a:p>
            <a:endParaRPr lang="en-US" baseline="0" dirty="0"/>
          </a:p>
          <a:p>
            <a:r>
              <a:rPr lang="en-US" altLang="zh-CN" dirty="0"/>
              <a:t>Simple inputs: 3</a:t>
            </a:r>
            <a:r>
              <a:rPr lang="en-US" altLang="zh-CN" baseline="0" dirty="0"/>
              <a:t> &amp; 4</a:t>
            </a:r>
            <a:endParaRPr lang="en-US" altLang="zh-CN" dirty="0"/>
          </a:p>
          <a:p>
            <a:r>
              <a:rPr lang="en-US" altLang="zh-CN" dirty="0"/>
              <a:t>Boundary conditions:</a:t>
            </a:r>
            <a:r>
              <a:rPr lang="en-US" altLang="zh-CN" baseline="0" dirty="0"/>
              <a:t> 1</a:t>
            </a:r>
          </a:p>
          <a:p>
            <a:r>
              <a:rPr lang="en-US" altLang="zh-CN" dirty="0"/>
              <a:t>Nonsense: negative values, non-integer</a:t>
            </a:r>
            <a:r>
              <a:rPr lang="en-US" altLang="zh-CN" baseline="0" dirty="0"/>
              <a:t> values</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294212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Show demo</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66429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a:t>
            </a:r>
            <a:r>
              <a:rPr lang="en-US" baseline="0" dirty="0" smtClean="0"/>
              <a:t> not just smaller, but there exists one value of a or b that is the same as the returned min.</a:t>
            </a:r>
          </a:p>
          <a:p>
            <a:endParaRPr lang="en-US" baseline="0" dirty="0" smtClean="0"/>
          </a:p>
          <a:p>
            <a:r>
              <a:rPr lang="en-US" baseline="0" dirty="0" smtClean="0"/>
              <a:t>(smaller == a &amp;&amp; smaller &lt;= b) || (smaller == b &amp;&amp; smaller &lt;= 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53247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5F95FAE-DD1B-4602-8668-EFA32EEA6051}" type="datetime1">
              <a:rPr lang="en-US" smtClean="0"/>
              <a:t>6/11/2018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A2921-C069-4230-997C-5463D1E31EEC}" type="datetime1">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BDBC5E-27A7-4AC3-AC47-AFF75D2F8604}" type="datetime1">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FEADDB5-858C-480A-9684-3D5FC15C5385}" type="datetime1">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447A5-BF84-413E-AD50-04C3598D36C1}" type="datetime1">
              <a:rPr lang="en-US" smtClean="0"/>
              <a:t>6/11/2018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C15109-EDFE-4794-B13C-0F6ADAB1293C}" type="datetime1">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F165DDE-CBE0-4441-9385-2B6CE1303396}" type="datetime1">
              <a:rPr lang="en-US" smtClean="0"/>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A983C2-8946-4A47-B901-C8CB0A978F3B}" type="datetime1">
              <a:rPr lang="en-US" smtClean="0"/>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B856E-B82C-47B7-84ED-E27EFBC58342}" type="datetime1">
              <a:rPr lang="en-US" smtClean="0"/>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95DAE1-0DBA-4105-A550-7CCC963FF59B}" type="datetime1">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2428C1-2F3D-4EB3-A5E9-23510C05CEE6}" type="datetime1">
              <a:rPr lang="en-US" smtClean="0"/>
              <a:t>6/11/2018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8532674-08D4-45A9-8F29-7B372BD0030E}" type="datetime1">
              <a:rPr lang="en-US" smtClean="0"/>
              <a:t>6/11/2018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657600"/>
          </a:xfrm>
        </p:spPr>
        <p:txBody>
          <a:bodyPr/>
          <a:lstStyle/>
          <a:p>
            <a:r>
              <a:rPr lang="en-US" b="1" dirty="0" smtClean="0">
                <a:solidFill>
                  <a:schemeClr val="tx1"/>
                </a:solidFill>
              </a:rPr>
              <a:t>Testing</a:t>
            </a:r>
          </a:p>
          <a:p>
            <a:pPr algn="just"/>
            <a:r>
              <a:rPr lang="en-US" b="1" dirty="0"/>
              <a:t>Learning Objectives:</a:t>
            </a:r>
          </a:p>
          <a:p>
            <a:pPr algn="just"/>
            <a:r>
              <a:rPr lang="en-US" dirty="0">
                <a:solidFill>
                  <a:srgbClr val="000000"/>
                </a:solidFill>
              </a:rPr>
              <a:t>Understand </a:t>
            </a:r>
            <a:r>
              <a:rPr lang="en-US" dirty="0" smtClean="0">
                <a:solidFill>
                  <a:srgbClr val="000000"/>
                </a:solidFill>
              </a:rPr>
              <a:t>the importance of testing</a:t>
            </a:r>
          </a:p>
          <a:p>
            <a:pPr algn="just"/>
            <a:r>
              <a:rPr lang="en-US" dirty="0" smtClean="0">
                <a:solidFill>
                  <a:srgbClr val="000000"/>
                </a:solidFill>
              </a:rPr>
              <a:t>Know how to write test units</a:t>
            </a:r>
            <a:endParaRPr lang="en-US" dirty="0">
              <a:solidFill>
                <a:srgbClr val="000000"/>
              </a:solidFill>
            </a:endParaRPr>
          </a:p>
          <a:p>
            <a:endParaRPr lang="en-US" dirty="0"/>
          </a:p>
        </p:txBody>
      </p:sp>
      <p:sp>
        <p:nvSpPr>
          <p:cNvPr id="2" name="Title 1"/>
          <p:cNvSpPr>
            <a:spLocks noGrp="1"/>
          </p:cNvSpPr>
          <p:nvPr>
            <p:ph type="ctrTitle"/>
          </p:nvPr>
        </p:nvSpPr>
        <p:spPr/>
        <p:txBody>
          <a:bodyPr>
            <a:normAutofit/>
          </a:bodyPr>
          <a:lstStyle/>
          <a:p>
            <a:r>
              <a:rPr smtClean="0"/>
              <a:t>Ve 280</a:t>
            </a:r>
            <a:br>
              <a:rPr smtClean="0"/>
            </a:br>
            <a:r>
              <a:rPr sz="2200" smtClean="0"/>
              <a:t>Programming and Introductory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3.  Write specific tests</a:t>
            </a:r>
            <a:endParaRPr lang="en-US" sz="2200" dirty="0"/>
          </a:p>
        </p:txBody>
      </p:sp>
      <p:sp>
        <p:nvSpPr>
          <p:cNvPr id="3" name="Content Placeholder 2"/>
          <p:cNvSpPr>
            <a:spLocks noGrp="1"/>
          </p:cNvSpPr>
          <p:nvPr>
            <p:ph sz="quarter" idx="1"/>
          </p:nvPr>
        </p:nvSpPr>
        <p:spPr/>
        <p:txBody>
          <a:bodyPr>
            <a:normAutofit/>
          </a:bodyPr>
          <a:lstStyle/>
          <a:p>
            <a:r>
              <a:rPr lang="en-US" dirty="0" smtClean="0"/>
              <a:t>For each of your required behaviors, write one or more test cases that check them.</a:t>
            </a:r>
          </a:p>
          <a:p>
            <a:endParaRPr lang="en-US" dirty="0" smtClean="0"/>
          </a:p>
          <a:p>
            <a:r>
              <a:rPr lang="en-US" dirty="0" smtClean="0"/>
              <a:t>To the extent possible, the test case should check </a:t>
            </a:r>
            <a:r>
              <a:rPr lang="en-US" b="1" dirty="0" smtClean="0"/>
              <a:t>exactly</a:t>
            </a:r>
            <a:r>
              <a:rPr lang="en-US" dirty="0" smtClean="0"/>
              <a:t> one behavior – no more!</a:t>
            </a:r>
          </a:p>
          <a:p>
            <a:pPr lvl="1"/>
            <a:r>
              <a:rPr lang="en-US" dirty="0" smtClean="0"/>
              <a:t>That way, if the case fails, you know where to start looking.</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10</a:t>
            </a:fld>
            <a:endParaRPr lang="en-US"/>
          </a:p>
        </p:txBody>
      </p:sp>
    </p:spTree>
    <p:extLst>
      <p:ext uri="{BB962C8B-B14F-4D97-AF65-F5344CB8AC3E}">
        <p14:creationId xmlns:p14="http://schemas.microsoft.com/office/powerpoint/2010/main" val="1680963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3.  Write specific tests</a:t>
            </a:r>
            <a:endParaRPr lang="en-US" sz="2200"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There are three classes of test cases that make sense:</a:t>
            </a:r>
          </a:p>
          <a:p>
            <a:pPr lvl="1"/>
            <a:r>
              <a:rPr lang="en-US" b="1" dirty="0" smtClean="0">
                <a:solidFill>
                  <a:srgbClr val="00B050"/>
                </a:solidFill>
              </a:rPr>
              <a:t>Simple inputs</a:t>
            </a:r>
          </a:p>
          <a:p>
            <a:pPr lvl="1"/>
            <a:r>
              <a:rPr lang="en-US" b="1" dirty="0" smtClean="0">
                <a:solidFill>
                  <a:srgbClr val="00B050"/>
                </a:solidFill>
              </a:rPr>
              <a:t>Boundary conditions</a:t>
            </a:r>
          </a:p>
          <a:p>
            <a:pPr lvl="1"/>
            <a:r>
              <a:rPr lang="en-US" b="1" dirty="0" smtClean="0">
                <a:solidFill>
                  <a:srgbClr val="00B050"/>
                </a:solidFill>
              </a:rPr>
              <a:t>Nonsense</a:t>
            </a:r>
          </a:p>
          <a:p>
            <a:r>
              <a:rPr lang="en-US" dirty="0" smtClean="0"/>
              <a:t>Simple cases are those that are “normal” for the problem at hand.</a:t>
            </a:r>
          </a:p>
          <a:p>
            <a:r>
              <a:rPr lang="en-US" dirty="0" smtClean="0"/>
              <a:t>“Boundary” cases are at the edges of what is expected, or formed to exploit some detail of implementation.</a:t>
            </a:r>
          </a:p>
          <a:p>
            <a:r>
              <a:rPr lang="en-US" dirty="0" smtClean="0"/>
              <a:t>“Nonsense” cases are those that are clearly unexpected.</a:t>
            </a:r>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11</a:t>
            </a:fld>
            <a:endParaRPr lang="en-US"/>
          </a:p>
        </p:txBody>
      </p:sp>
    </p:spTree>
    <p:extLst>
      <p:ext uri="{BB962C8B-B14F-4D97-AF65-F5344CB8AC3E}">
        <p14:creationId xmlns:p14="http://schemas.microsoft.com/office/powerpoint/2010/main" val="429138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Testing Factorial Function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endParaRPr lang="en-US" dirty="0"/>
          </a:p>
          <a:p>
            <a:r>
              <a:rPr lang="en-US" dirty="0" smtClean="0"/>
              <a:t>Simple inputs</a:t>
            </a:r>
          </a:p>
          <a:p>
            <a:pPr lvl="1"/>
            <a:r>
              <a:rPr lang="en-US" dirty="0" smtClean="0"/>
              <a:t>An integer &gt;= 1</a:t>
            </a:r>
            <a:endParaRPr lang="en-US" dirty="0"/>
          </a:p>
          <a:p>
            <a:r>
              <a:rPr lang="en-US" dirty="0" smtClean="0"/>
              <a:t>Boundary conditions</a:t>
            </a:r>
          </a:p>
          <a:p>
            <a:pPr lvl="1"/>
            <a:r>
              <a:rPr lang="en-US" dirty="0" smtClean="0"/>
              <a:t>Value 0</a:t>
            </a:r>
            <a:endParaRPr lang="en-US" dirty="0"/>
          </a:p>
          <a:p>
            <a:r>
              <a:rPr lang="en-US" dirty="0" smtClean="0"/>
              <a:t>Nonsense</a:t>
            </a:r>
          </a:p>
          <a:p>
            <a:pPr lvl="1"/>
            <a:r>
              <a:rPr lang="en-US" dirty="0" smtClean="0"/>
              <a:t>Negative values or non-integer values</a:t>
            </a:r>
            <a:endParaRPr lang="en-US" dirty="0"/>
          </a:p>
          <a:p>
            <a:endParaRPr lang="en-US" dirty="0"/>
          </a:p>
        </p:txBody>
      </p:sp>
      <p:sp>
        <p:nvSpPr>
          <p:cNvPr id="5" name="Rectangle 4"/>
          <p:cNvSpPr/>
          <p:nvPr/>
        </p:nvSpPr>
        <p:spPr>
          <a:xfrm>
            <a:off x="2594206" y="1447800"/>
            <a:ext cx="3882794" cy="461665"/>
          </a:xfrm>
          <a:prstGeom prst="rect">
            <a:avLst/>
          </a:prstGeom>
          <a:ln w="28575">
            <a:solidFill>
              <a:srgbClr val="0070C0"/>
            </a:solidFill>
          </a:ln>
        </p:spPr>
        <p:txBody>
          <a:bodyPr wrap="none">
            <a:spAutoFit/>
          </a:bodyPr>
          <a:lstStyle/>
          <a:p>
            <a:r>
              <a:rPr lang="en-US" altLang="zh-CN" sz="2400" dirty="0"/>
              <a:t>Assume use </a:t>
            </a:r>
            <a:r>
              <a:rPr lang="en-US" altLang="zh-CN" sz="2400" dirty="0" err="1">
                <a:latin typeface="Courier New" panose="02070309020205020404" pitchFamily="49" charset="0"/>
                <a:cs typeface="Courier New" panose="02070309020205020404" pitchFamily="49" charset="0"/>
              </a:rPr>
              <a:t>cin</a:t>
            </a:r>
            <a:r>
              <a:rPr lang="en-US" altLang="zh-CN" sz="2400" dirty="0"/>
              <a:t> to get the input</a:t>
            </a:r>
          </a:p>
        </p:txBody>
      </p:sp>
    </p:spTree>
    <p:extLst>
      <p:ext uri="{BB962C8B-B14F-4D97-AF65-F5344CB8AC3E}">
        <p14:creationId xmlns:p14="http://schemas.microsoft.com/office/powerpoint/2010/main" val="198057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altLang="zh-CN" dirty="0" smtClean="0"/>
              <a:t>Which Statements Are Correct?</a:t>
            </a:r>
            <a:endParaRPr lang="en-US" altLang="zh-CN"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pic>
        <p:nvPicPr>
          <p:cNvPr id="7" name="Content Placeholder 6" descr="icons8-help-48.png"/>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09600" y="1371600"/>
                <a:ext cx="7772400" cy="43434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altLang="zh-CN" dirty="0" smtClean="0"/>
                  <a:t>Suppose you write a program to check whether an input is a power number. </a:t>
                </a:r>
                <a:r>
                  <a:rPr lang="en-US" altLang="zh-CN" dirty="0"/>
                  <a:t>Select all the correct statements on the test cases.</a:t>
                </a:r>
                <a:endParaRPr lang="en-US" altLang="zh-CN" dirty="0" smtClean="0"/>
              </a:p>
              <a:p>
                <a:pPr lvl="1"/>
                <a:r>
                  <a:rPr lang="en-US" altLang="zh-CN" dirty="0" smtClean="0"/>
                  <a:t>Definition: An </a:t>
                </a:r>
                <a:r>
                  <a:rPr lang="en-US" altLang="zh-CN" dirty="0"/>
                  <a:t>integer is called a </a:t>
                </a:r>
                <a:r>
                  <a:rPr lang="en-US" altLang="zh-CN" u="sng" dirty="0"/>
                  <a:t>power number</a:t>
                </a:r>
                <a:r>
                  <a:rPr lang="en-US" altLang="zh-CN" dirty="0"/>
                  <a:t> if it equals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𝑛</m:t>
                        </m:r>
                      </m:sup>
                    </m:sSup>
                  </m:oMath>
                </a14:m>
                <a:r>
                  <a:rPr lang="en-US" altLang="zh-CN" dirty="0"/>
                  <a:t>, where </a:t>
                </a:r>
                <a14:m>
                  <m:oMath xmlns:m="http://schemas.openxmlformats.org/officeDocument/2006/math">
                    <m:r>
                      <a:rPr lang="en-US" altLang="zh-CN" i="1" dirty="0">
                        <a:latin typeface="Cambria Math"/>
                      </a:rPr>
                      <m:t>𝑚</m:t>
                    </m:r>
                    <m:r>
                      <a:rPr lang="en-US" altLang="zh-CN" i="1" dirty="0">
                        <a:latin typeface="Cambria Math" panose="02040503050406030204" pitchFamily="18" charset="0"/>
                      </a:rPr>
                      <m:t>≥1</m:t>
                    </m:r>
                  </m:oMath>
                </a14:m>
                <a:r>
                  <a:rPr lang="en-US" altLang="zh-CN" dirty="0"/>
                  <a:t> and </a:t>
                </a:r>
                <a14:m>
                  <m:oMath xmlns:m="http://schemas.openxmlformats.org/officeDocument/2006/math">
                    <m:r>
                      <a:rPr lang="en-US" altLang="zh-CN" i="1" dirty="0">
                        <a:latin typeface="Cambria Math"/>
                      </a:rPr>
                      <m:t>𝑛</m:t>
                    </m:r>
                    <m:r>
                      <a:rPr lang="en-US" altLang="zh-CN" i="1" dirty="0">
                        <a:latin typeface="Cambria Math" panose="02040503050406030204" pitchFamily="18" charset="0"/>
                      </a:rPr>
                      <m:t>≥2</m:t>
                    </m:r>
                  </m:oMath>
                </a14:m>
                <a:r>
                  <a:rPr lang="en-US" altLang="zh-CN" dirty="0"/>
                  <a:t> are both integers. </a:t>
                </a:r>
                <a:endParaRPr lang="en-US" dirty="0"/>
              </a:p>
              <a:p>
                <a:r>
                  <a:rPr lang="en-US" sz="2800" b="1" dirty="0" smtClean="0"/>
                  <a:t>A</a:t>
                </a:r>
                <a:r>
                  <a:rPr lang="en-US" sz="2800" b="1" dirty="0"/>
                  <a:t>. </a:t>
                </a:r>
                <a:r>
                  <a:rPr lang="en-US" sz="2800" dirty="0"/>
                  <a:t>-</a:t>
                </a:r>
                <a:r>
                  <a:rPr lang="en-US" sz="2800" dirty="0" smtClean="0"/>
                  <a:t>1 is a nonsense test case</a:t>
                </a:r>
                <a:endParaRPr lang="zh-CN" altLang="en-US" sz="2800" dirty="0">
                  <a:latin typeface="Courier New" panose="02070309020205020404" pitchFamily="49" charset="0"/>
                  <a:cs typeface="Courier New" panose="02070309020205020404" pitchFamily="49" charset="0"/>
                </a:endParaRPr>
              </a:p>
              <a:p>
                <a:pPr marL="274320" lvl="1" indent="-274320">
                  <a:spcBef>
                    <a:spcPts val="580"/>
                  </a:spcBef>
                  <a:buClr>
                    <a:schemeClr val="accent1"/>
                  </a:buClr>
                </a:pPr>
                <a:r>
                  <a:rPr lang="en-US" sz="2800" b="1" dirty="0"/>
                  <a:t>B. </a:t>
                </a:r>
                <a:r>
                  <a:rPr lang="en-US" sz="2800" dirty="0" smtClean="0"/>
                  <a:t>0 is a boundary-condition test case</a:t>
                </a:r>
                <a:endParaRPr lang="en-US" sz="2800" dirty="0">
                  <a:solidFill>
                    <a:srgbClr val="0000FF"/>
                  </a:solidFill>
                </a:endParaRPr>
              </a:p>
              <a:p>
                <a:pPr marL="274320" lvl="1" indent="-274320">
                  <a:spcBef>
                    <a:spcPts val="580"/>
                  </a:spcBef>
                  <a:buClr>
                    <a:schemeClr val="accent1"/>
                  </a:buClr>
                </a:pPr>
                <a:r>
                  <a:rPr lang="en-US" sz="2800" b="1" dirty="0"/>
                  <a:t>C. </a:t>
                </a:r>
                <a:r>
                  <a:rPr lang="en-US" sz="2800" dirty="0" smtClean="0"/>
                  <a:t>1 is a simple test case</a:t>
                </a:r>
                <a:endParaRPr lang="en-US" sz="2800" dirty="0"/>
              </a:p>
              <a:p>
                <a:pPr marL="274320" lvl="1" indent="-274320">
                  <a:spcBef>
                    <a:spcPts val="580"/>
                  </a:spcBef>
                  <a:buClr>
                    <a:schemeClr val="accent1"/>
                  </a:buClr>
                </a:pPr>
                <a:r>
                  <a:rPr lang="en-US" sz="2800" b="1" dirty="0"/>
                  <a:t>D.</a:t>
                </a:r>
                <a:r>
                  <a:rPr lang="en-US" sz="2800" dirty="0"/>
                  <a:t> </a:t>
                </a:r>
                <a:r>
                  <a:rPr lang="en-US" altLang="zh-CN" sz="2800" dirty="0" smtClean="0"/>
                  <a:t>1234567 is a nonsense test case</a:t>
                </a:r>
                <a:endParaRPr lang="en-US" altLang="zh-CN" sz="28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09600" y="1371600"/>
                <a:ext cx="7772400" cy="4343400"/>
              </a:xfrm>
              <a:prstGeom prst="rect">
                <a:avLst/>
              </a:prstGeom>
              <a:blipFill>
                <a:blip r:embed="rId4"/>
                <a:stretch>
                  <a:fillRect l="-941" t="-1122" r="-1255"/>
                </a:stretch>
              </a:blipFill>
            </p:spPr>
            <p:txBody>
              <a:bodyPr/>
              <a:lstStyle/>
              <a:p>
                <a:r>
                  <a:rPr lang="zh-CN" altLang="en-US">
                    <a:noFill/>
                  </a:rPr>
                  <a:t> </a:t>
                </a:r>
              </a:p>
            </p:txBody>
          </p:sp>
        </mc:Fallback>
      </mc:AlternateContent>
      <p:pic>
        <p:nvPicPr>
          <p:cNvPr id="1028" name="Picture 4" descr="Preview of your QR 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7579" y="4191000"/>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439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4.  Know the answers in advance</a:t>
            </a:r>
            <a:endParaRPr lang="en-US" sz="2200" dirty="0"/>
          </a:p>
        </p:txBody>
      </p:sp>
      <p:sp>
        <p:nvSpPr>
          <p:cNvPr id="3" name="Content Placeholder 2"/>
          <p:cNvSpPr>
            <a:spLocks noGrp="1"/>
          </p:cNvSpPr>
          <p:nvPr>
            <p:ph sz="quarter" idx="1"/>
          </p:nvPr>
        </p:nvSpPr>
        <p:spPr>
          <a:xfrm>
            <a:off x="914400" y="1447800"/>
            <a:ext cx="7772400" cy="4724400"/>
          </a:xfrm>
        </p:spPr>
        <p:txBody>
          <a:bodyPr>
            <a:normAutofit/>
          </a:bodyPr>
          <a:lstStyle/>
          <a:p>
            <a:r>
              <a:rPr lang="en-US" dirty="0" smtClean="0"/>
              <a:t>Instead of quickly running test cases and glancing at the output:</a:t>
            </a:r>
          </a:p>
          <a:p>
            <a:pPr lvl="1"/>
            <a:r>
              <a:rPr lang="en-US" dirty="0" smtClean="0"/>
              <a:t>First write down what you expect </a:t>
            </a:r>
            <a:r>
              <a:rPr lang="en-US" dirty="0"/>
              <a:t>to be a </a:t>
            </a:r>
            <a:r>
              <a:rPr lang="en-US" dirty="0" smtClean="0"/>
              <a:t>correct answer.</a:t>
            </a:r>
          </a:p>
          <a:p>
            <a:r>
              <a:rPr lang="en-US" dirty="0" smtClean="0"/>
              <a:t>If the result differs in </a:t>
            </a:r>
            <a:r>
              <a:rPr lang="en-US" b="1" dirty="0" smtClean="0"/>
              <a:t>any</a:t>
            </a:r>
            <a:r>
              <a:rPr lang="en-US" dirty="0" smtClean="0"/>
              <a:t> way from what you expected, try to figure out why. </a:t>
            </a:r>
          </a:p>
          <a:p>
            <a:r>
              <a:rPr lang="en-US" dirty="0" smtClean="0"/>
              <a:t>It’s possible that your </a:t>
            </a:r>
            <a:r>
              <a:rPr lang="en-US" b="1" dirty="0" smtClean="0">
                <a:solidFill>
                  <a:srgbClr val="00B050"/>
                </a:solidFill>
              </a:rPr>
              <a:t>expectation</a:t>
            </a:r>
            <a:r>
              <a:rPr lang="en-US" dirty="0" smtClean="0"/>
              <a:t> had been wrong…or your </a:t>
            </a:r>
            <a:r>
              <a:rPr lang="en-US" b="1" dirty="0" smtClean="0">
                <a:solidFill>
                  <a:srgbClr val="00B050"/>
                </a:solidFill>
              </a:rPr>
              <a:t>implementation</a:t>
            </a:r>
            <a:r>
              <a:rPr lang="en-US" dirty="0" smtClean="0"/>
              <a:t>.</a:t>
            </a:r>
          </a:p>
          <a:p>
            <a:r>
              <a:rPr lang="en-US" dirty="0" smtClean="0"/>
              <a:t>However, doing this ABSOLUTELY REQUIRES that you understand the specification.</a:t>
            </a:r>
          </a:p>
          <a:p>
            <a:pPr lvl="1"/>
            <a:r>
              <a:rPr lang="en-US" dirty="0" smtClean="0"/>
              <a:t>If you don’t, you will create an incorrect solution that satisfies your incorrect expectation!</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14</a:t>
            </a:fld>
            <a:endParaRPr lang="en-US"/>
          </a:p>
        </p:txBody>
      </p:sp>
    </p:spTree>
    <p:extLst>
      <p:ext uri="{BB962C8B-B14F-4D97-AF65-F5344CB8AC3E}">
        <p14:creationId xmlns:p14="http://schemas.microsoft.com/office/powerpoint/2010/main" val="32042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5.  Include stress tests</a:t>
            </a:r>
            <a:endParaRPr lang="en-US" sz="2200" dirty="0"/>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smtClean="0"/>
              <a:t>Once you've tested each individual behavior, it's time to test all of them in concert.</a:t>
            </a:r>
          </a:p>
          <a:p>
            <a:r>
              <a:rPr lang="en-US" dirty="0" smtClean="0"/>
              <a:t>For this, you want </a:t>
            </a:r>
            <a:r>
              <a:rPr lang="en-US" b="1" dirty="0" smtClean="0"/>
              <a:t>large</a:t>
            </a:r>
            <a:r>
              <a:rPr lang="en-US" dirty="0" smtClean="0"/>
              <a:t> and </a:t>
            </a:r>
            <a:r>
              <a:rPr lang="en-US" b="1" dirty="0" smtClean="0"/>
              <a:t>long running </a:t>
            </a:r>
            <a:r>
              <a:rPr lang="en-US" dirty="0" smtClean="0"/>
              <a:t>test cases. </a:t>
            </a:r>
          </a:p>
          <a:p>
            <a:pPr lvl="1"/>
            <a:r>
              <a:rPr lang="en-US" dirty="0" smtClean="0"/>
              <a:t>They must be </a:t>
            </a:r>
            <a:r>
              <a:rPr lang="en-US" b="1" dirty="0" smtClean="0">
                <a:solidFill>
                  <a:srgbClr val="0000FF"/>
                </a:solidFill>
              </a:rPr>
              <a:t>large</a:t>
            </a:r>
            <a:r>
              <a:rPr lang="en-US" dirty="0" smtClean="0"/>
              <a:t>, to exercise resource limits in your program.</a:t>
            </a:r>
          </a:p>
          <a:p>
            <a:pPr lvl="2"/>
            <a:r>
              <a:rPr lang="en-US" sz="2400" dirty="0" smtClean="0"/>
              <a:t>E.g., some web applications need to be tested under a large amount of simultaneous accesses.</a:t>
            </a:r>
          </a:p>
          <a:p>
            <a:pPr lvl="1"/>
            <a:r>
              <a:rPr lang="en-US" dirty="0" smtClean="0"/>
              <a:t>They must be </a:t>
            </a:r>
            <a:r>
              <a:rPr lang="en-US" b="1" dirty="0" smtClean="0">
                <a:solidFill>
                  <a:srgbClr val="0000FF"/>
                </a:solidFill>
              </a:rPr>
              <a:t>long running</a:t>
            </a:r>
            <a:r>
              <a:rPr lang="en-US" dirty="0" smtClean="0"/>
              <a:t>, because some errors are the result of lots of little bugs that individually don't matter much, but as they cascade produces catastrophic results.</a:t>
            </a:r>
          </a:p>
          <a:p>
            <a:pPr lvl="2"/>
            <a:r>
              <a:rPr lang="en-US" sz="2400" dirty="0" smtClean="0"/>
              <a:t>E.g., the accumulation of the round-off error</a:t>
            </a:r>
          </a:p>
          <a:p>
            <a:pPr lvl="2"/>
            <a:r>
              <a:rPr lang="en-US" sz="2400" dirty="0" smtClean="0"/>
              <a:t>E.g., the memory leakage</a:t>
            </a: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15</a:t>
            </a:fld>
            <a:endParaRPr lang="en-US"/>
          </a:p>
        </p:txBody>
      </p:sp>
    </p:spTree>
    <p:extLst>
      <p:ext uri="{BB962C8B-B14F-4D97-AF65-F5344CB8AC3E}">
        <p14:creationId xmlns:p14="http://schemas.microsoft.com/office/powerpoint/2010/main" val="371718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The joys of automation</a:t>
            </a:r>
            <a:endParaRPr lang="en-US" sz="2200" dirty="0"/>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pPr>
              <a:spcAft>
                <a:spcPts val="600"/>
              </a:spcAft>
            </a:pPr>
            <a:r>
              <a:rPr lang="en-US" dirty="0" smtClean="0"/>
              <a:t>As you develop test cases for some code, it pays to write </a:t>
            </a:r>
            <a:r>
              <a:rPr lang="en-US" b="1" dirty="0" smtClean="0"/>
              <a:t>other </a:t>
            </a:r>
            <a:r>
              <a:rPr lang="en-US" dirty="0" smtClean="0"/>
              <a:t>programs that </a:t>
            </a:r>
            <a:r>
              <a:rPr lang="en-US" b="1" dirty="0">
                <a:solidFill>
                  <a:srgbClr val="00B050"/>
                </a:solidFill>
              </a:rPr>
              <a:t>automatically</a:t>
            </a:r>
            <a:r>
              <a:rPr lang="en-US" b="1" dirty="0"/>
              <a:t> </a:t>
            </a:r>
            <a:r>
              <a:rPr lang="en-US" dirty="0" smtClean="0"/>
              <a:t>test the code using those test cases.  </a:t>
            </a:r>
          </a:p>
          <a:p>
            <a:pPr marL="320040" lvl="1" indent="0">
              <a:buNone/>
            </a:pPr>
            <a:r>
              <a:rPr lang="en-US" dirty="0" smtClean="0">
                <a:latin typeface="Courier New" panose="02070309020205020404" pitchFamily="49" charset="0"/>
                <a:cs typeface="Courier New" panose="02070309020205020404" pitchFamily="49" charset="0"/>
              </a:rPr>
              <a:t>for each test case ti {</a:t>
            </a:r>
          </a:p>
          <a:p>
            <a:pPr marL="32004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run your program on ti</a:t>
            </a:r>
          </a:p>
          <a:p>
            <a:pPr marL="32004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compare output with expected output</a:t>
            </a:r>
          </a:p>
          <a:p>
            <a:pPr marL="320040" lvl="1"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smtClean="0"/>
              <a:t>This is important because, as the number of test cases grows (and the hour grows late) people get tired, and start to make mistakes.</a:t>
            </a:r>
          </a:p>
          <a:p>
            <a:r>
              <a:rPr lang="en-US" dirty="0" smtClean="0"/>
              <a:t>Computers, however, never get tired, so take advantage of this.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16</a:t>
            </a:fld>
            <a:endParaRPr lang="en-US"/>
          </a:p>
        </p:txBody>
      </p:sp>
    </p:spTree>
    <p:extLst>
      <p:ext uri="{BB962C8B-B14F-4D97-AF65-F5344CB8AC3E}">
        <p14:creationId xmlns:p14="http://schemas.microsoft.com/office/powerpoint/2010/main" val="4161434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The joys of automation</a:t>
            </a:r>
            <a:endParaRPr lang="en-US" sz="2200"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Once you have your test programs, every time you change even the smallest part of your code, you can go back and test all of the behaviors.  This is also referred to as </a:t>
            </a:r>
            <a:r>
              <a:rPr lang="en-US" b="1" dirty="0" smtClean="0"/>
              <a:t>regression testing.</a:t>
            </a:r>
          </a:p>
          <a:p>
            <a:pPr lvl="1"/>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17</a:t>
            </a:fld>
            <a:endParaRPr lang="en-US"/>
          </a:p>
        </p:txBody>
      </p:sp>
    </p:spTree>
    <p:extLst>
      <p:ext uri="{BB962C8B-B14F-4D97-AF65-F5344CB8AC3E}">
        <p14:creationId xmlns:p14="http://schemas.microsoft.com/office/powerpoint/2010/main" val="1837597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Debugging Techniques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normAutofit/>
          </a:bodyPr>
          <a:lstStyle/>
          <a:p>
            <a:r>
              <a:rPr lang="en-US" dirty="0" smtClean="0"/>
              <a:t>Using </a:t>
            </a:r>
            <a:r>
              <a:rPr lang="en-US" dirty="0" err="1" smtClean="0">
                <a:latin typeface="Courier New" pitchFamily="49" charset="0"/>
                <a:cs typeface="Courier New" pitchFamily="49" charset="0"/>
              </a:rPr>
              <a:t>cout</a:t>
            </a:r>
            <a:endParaRPr lang="en-US" dirty="0" smtClean="0">
              <a:latin typeface="Courier New" pitchFamily="49" charset="0"/>
              <a:cs typeface="Courier New" pitchFamily="49" charset="0"/>
            </a:endParaRPr>
          </a:p>
          <a:p>
            <a:r>
              <a:rPr lang="en-US" dirty="0" smtClean="0"/>
              <a:t>Using a debugger, such as GDB</a:t>
            </a:r>
          </a:p>
          <a:p>
            <a:r>
              <a:rPr lang="en-US" dirty="0" smtClean="0"/>
              <a:t>Using the </a:t>
            </a:r>
            <a:r>
              <a:rPr lang="en-US" dirty="0" smtClean="0">
                <a:latin typeface="Courier New" pitchFamily="49" charset="0"/>
                <a:cs typeface="Courier New" pitchFamily="49" charset="0"/>
              </a:rPr>
              <a:t>assert</a:t>
            </a:r>
            <a:r>
              <a:rPr lang="en-US" dirty="0" smtClean="0"/>
              <a:t> function</a:t>
            </a:r>
          </a:p>
          <a:p>
            <a:pPr lvl="1"/>
            <a:r>
              <a:rPr lang="en-US" dirty="0"/>
              <a:t>The </a:t>
            </a:r>
            <a:r>
              <a:rPr lang="en-US" dirty="0">
                <a:latin typeface="Courier New" pitchFamily="49" charset="0"/>
                <a:cs typeface="Courier New" pitchFamily="49" charset="0"/>
              </a:rPr>
              <a:t>assert</a:t>
            </a:r>
            <a:r>
              <a:rPr lang="en-US" dirty="0">
                <a:cs typeface="Courier New" pitchFamily="49" charset="0"/>
              </a:rPr>
              <a:t> </a:t>
            </a:r>
            <a:r>
              <a:rPr lang="en-US" dirty="0"/>
              <a:t>function is a special function, defined in </a:t>
            </a:r>
            <a:r>
              <a:rPr lang="en-US" dirty="0">
                <a:latin typeface="Courier New" pitchFamily="49" charset="0"/>
                <a:cs typeface="Courier New" pitchFamily="49" charset="0"/>
              </a:rPr>
              <a:t>&lt;</a:t>
            </a:r>
            <a:r>
              <a:rPr lang="en-US" dirty="0" err="1">
                <a:latin typeface="Courier New" pitchFamily="49" charset="0"/>
                <a:cs typeface="Courier New" pitchFamily="49" charset="0"/>
              </a:rPr>
              <a:t>cassert</a:t>
            </a:r>
            <a:r>
              <a:rPr lang="en-US" dirty="0" smtClean="0">
                <a:latin typeface="Courier New" pitchFamily="49" charset="0"/>
                <a:cs typeface="Courier New" pitchFamily="49" charset="0"/>
              </a:rPr>
              <a:t>&gt;</a:t>
            </a:r>
            <a:r>
              <a:rPr lang="en-US" dirty="0" smtClean="0"/>
              <a:t>, </a:t>
            </a:r>
            <a:r>
              <a:rPr lang="en-US" dirty="0"/>
              <a:t>which takes a </a:t>
            </a:r>
            <a:r>
              <a:rPr lang="en-US" dirty="0" smtClean="0"/>
              <a:t>Boolean </a:t>
            </a:r>
            <a:r>
              <a:rPr lang="en-US" dirty="0"/>
              <a:t>argument.</a:t>
            </a:r>
          </a:p>
          <a:p>
            <a:pPr lvl="1"/>
            <a:r>
              <a:rPr lang="en-US" dirty="0"/>
              <a:t>If the argument is </a:t>
            </a:r>
            <a:r>
              <a:rPr lang="en-US" b="1" dirty="0">
                <a:solidFill>
                  <a:srgbClr val="0000FF"/>
                </a:solidFill>
              </a:rPr>
              <a:t>true</a:t>
            </a:r>
            <a:r>
              <a:rPr lang="en-US" dirty="0"/>
              <a:t>, </a:t>
            </a:r>
            <a:r>
              <a:rPr lang="en-US" dirty="0">
                <a:latin typeface="Courier New" pitchFamily="49" charset="0"/>
                <a:cs typeface="Courier New" pitchFamily="49" charset="0"/>
              </a:rPr>
              <a:t>assert()</a:t>
            </a:r>
            <a:r>
              <a:rPr lang="en-US" dirty="0"/>
              <a:t> does nothing.</a:t>
            </a:r>
          </a:p>
          <a:p>
            <a:pPr lvl="1"/>
            <a:r>
              <a:rPr lang="en-US" dirty="0"/>
              <a:t>If the argument is </a:t>
            </a:r>
            <a:r>
              <a:rPr lang="en-US" b="1" dirty="0">
                <a:solidFill>
                  <a:srgbClr val="FF0000"/>
                </a:solidFill>
              </a:rPr>
              <a:t>false</a:t>
            </a:r>
            <a:r>
              <a:rPr lang="en-US" dirty="0"/>
              <a:t>, </a:t>
            </a:r>
            <a:r>
              <a:rPr lang="en-US" dirty="0">
                <a:latin typeface="Courier New" pitchFamily="49" charset="0"/>
                <a:cs typeface="Courier New" pitchFamily="49" charset="0"/>
              </a:rPr>
              <a:t>assert()</a:t>
            </a:r>
            <a:r>
              <a:rPr lang="en-US" dirty="0"/>
              <a:t> causes your program to stop, printing an </a:t>
            </a:r>
            <a:r>
              <a:rPr lang="en-US" b="1" dirty="0">
                <a:solidFill>
                  <a:srgbClr val="FF0000"/>
                </a:solidFill>
              </a:rPr>
              <a:t>error message</a:t>
            </a:r>
            <a:r>
              <a:rPr lang="en-US" dirty="0"/>
              <a:t> to the </a:t>
            </a:r>
            <a:r>
              <a:rPr lang="en-US" dirty="0" err="1">
                <a:latin typeface="Courier New" pitchFamily="49" charset="0"/>
                <a:cs typeface="Courier New" pitchFamily="49" charset="0"/>
              </a:rPr>
              <a:t>cerr</a:t>
            </a:r>
            <a:r>
              <a:rPr lang="en-US" dirty="0"/>
              <a:t> stream</a:t>
            </a:r>
            <a:r>
              <a:rPr lang="en-US" dirty="0" smtClean="0"/>
              <a:t>.</a:t>
            </a:r>
            <a:endParaRPr lang="en-US" dirty="0"/>
          </a:p>
        </p:txBody>
      </p:sp>
    </p:spTree>
    <p:extLst>
      <p:ext uri="{BB962C8B-B14F-4D97-AF65-F5344CB8AC3E}">
        <p14:creationId xmlns:p14="http://schemas.microsoft.com/office/powerpoint/2010/main" val="1857705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Assert Function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latin typeface="Courier New" pitchFamily="49" charset="0"/>
                <a:cs typeface="Courier New" pitchFamily="49" charset="0"/>
              </a:rPr>
              <a:t>#include &lt;</a:t>
            </a:r>
            <a:r>
              <a:rPr lang="en-US" dirty="0" err="1" smtClean="0">
                <a:latin typeface="Courier New" pitchFamily="49" charset="0"/>
                <a:cs typeface="Courier New" pitchFamily="49" charset="0"/>
              </a:rPr>
              <a:t>cassert</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assert</a:t>
            </a:r>
            <a:r>
              <a:rPr lang="en-US" dirty="0" smtClean="0"/>
              <a:t> for the condition that should hold.</a:t>
            </a:r>
          </a:p>
          <a:p>
            <a:pPr lvl="1"/>
            <a:r>
              <a:rPr lang="en-US" dirty="0" smtClean="0"/>
              <a:t>Example: In testing function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min(</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b)</a:t>
            </a:r>
            <a:r>
              <a:rPr lang="en-US" dirty="0" smtClean="0"/>
              <a:t>, assert that the return value is the smaller one.</a:t>
            </a:r>
          </a:p>
          <a:p>
            <a:pPr lvl="1"/>
            <a:endParaRPr lang="en-US" dirty="0"/>
          </a:p>
          <a:p>
            <a:pPr lvl="1"/>
            <a:endParaRPr lang="en-US" dirty="0" smtClean="0"/>
          </a:p>
          <a:p>
            <a:pPr lvl="1"/>
            <a:endParaRPr lang="en-US" dirty="0"/>
          </a:p>
          <a:p>
            <a:pPr lvl="1"/>
            <a:endParaRPr lang="en-US" dirty="0" smtClean="0"/>
          </a:p>
          <a:p>
            <a:endParaRPr lang="en-US" dirty="0" smtClean="0"/>
          </a:p>
        </p:txBody>
      </p:sp>
      <p:sp>
        <p:nvSpPr>
          <p:cNvPr id="5" name="TextBox 4"/>
          <p:cNvSpPr txBox="1"/>
          <p:nvPr/>
        </p:nvSpPr>
        <p:spPr>
          <a:xfrm>
            <a:off x="1523999" y="3483114"/>
            <a:ext cx="5878532" cy="707886"/>
          </a:xfrm>
          <a:prstGeom prst="rect">
            <a:avLst/>
          </a:prstGeom>
          <a:solidFill>
            <a:srgbClr val="FFFFCC"/>
          </a:solidFill>
          <a:ln w="28575">
            <a:solidFill>
              <a:srgbClr val="0000FF"/>
            </a:solidFill>
          </a:ln>
        </p:spPr>
        <p:txBody>
          <a:bodyPr wrap="none" rtlCol="0">
            <a:spAutoFit/>
          </a:bodyPr>
          <a:lstStyle/>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smaller = min(a, b);</a:t>
            </a:r>
          </a:p>
          <a:p>
            <a:r>
              <a:rPr lang="en-US" sz="2000" dirty="0" smtClean="0">
                <a:latin typeface="Courier New" pitchFamily="49" charset="0"/>
                <a:cs typeface="Courier New" pitchFamily="49" charset="0"/>
              </a:rPr>
              <a:t>assert(smaller &lt;= a &amp;&amp; smaller &lt;= b);</a:t>
            </a:r>
          </a:p>
        </p:txBody>
      </p:sp>
      <p:sp>
        <p:nvSpPr>
          <p:cNvPr id="6" name="TextBox 5"/>
          <p:cNvSpPr txBox="1"/>
          <p:nvPr/>
        </p:nvSpPr>
        <p:spPr>
          <a:xfrm>
            <a:off x="2819400" y="4419600"/>
            <a:ext cx="3051220" cy="523220"/>
          </a:xfrm>
          <a:prstGeom prst="rect">
            <a:avLst/>
          </a:prstGeom>
          <a:noFill/>
        </p:spPr>
        <p:txBody>
          <a:bodyPr wrap="none" rtlCol="0">
            <a:spAutoFit/>
          </a:bodyPr>
          <a:lstStyle/>
          <a:p>
            <a:r>
              <a:rPr lang="en-US" sz="2800" dirty="0" smtClean="0">
                <a:solidFill>
                  <a:srgbClr val="FF0000"/>
                </a:solidFill>
              </a:rPr>
              <a:t>Can you improve this?</a:t>
            </a:r>
            <a:endParaRPr lang="en-US" sz="2800" dirty="0">
              <a:solidFill>
                <a:srgbClr val="FF0000"/>
              </a:solidFill>
            </a:endParaRPr>
          </a:p>
        </p:txBody>
      </p:sp>
    </p:spTree>
    <p:extLst>
      <p:ext uri="{BB962C8B-B14F-4D97-AF65-F5344CB8AC3E}">
        <p14:creationId xmlns:p14="http://schemas.microsoft.com/office/powerpoint/2010/main" val="121615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5" name="Oval 4"/>
          <p:cNvSpPr/>
          <p:nvPr/>
        </p:nvSpPr>
        <p:spPr>
          <a:xfrm>
            <a:off x="994595" y="2393704"/>
            <a:ext cx="1981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Given Inputs</a:t>
            </a:r>
            <a:endParaRPr lang="en-US" sz="2400" dirty="0"/>
          </a:p>
        </p:txBody>
      </p:sp>
      <p:sp>
        <p:nvSpPr>
          <p:cNvPr id="6" name="Right Arrow 5"/>
          <p:cNvSpPr/>
          <p:nvPr/>
        </p:nvSpPr>
        <p:spPr>
          <a:xfrm>
            <a:off x="3301488" y="2633366"/>
            <a:ext cx="2192593" cy="533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43576" y="2366666"/>
            <a:ext cx="1981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Expected Outputs</a:t>
            </a:r>
            <a:endParaRPr lang="en-US" sz="2400" dirty="0"/>
          </a:p>
        </p:txBody>
      </p:sp>
      <p:sp>
        <p:nvSpPr>
          <p:cNvPr id="8" name="Bent-Up Arrow 7"/>
          <p:cNvSpPr/>
          <p:nvPr/>
        </p:nvSpPr>
        <p:spPr>
          <a:xfrm rot="5400000">
            <a:off x="1524921" y="3731507"/>
            <a:ext cx="1301547" cy="838200"/>
          </a:xfrm>
          <a:prstGeom prst="ben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94795" y="4077478"/>
            <a:ext cx="20193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Program</a:t>
            </a:r>
            <a:br>
              <a:rPr lang="en-US" sz="2400" dirty="0" smtClean="0"/>
            </a:br>
            <a:r>
              <a:rPr lang="en-US" sz="2400" dirty="0" smtClean="0"/>
              <a:t>under Test</a:t>
            </a:r>
            <a:endParaRPr lang="en-US" sz="2400" dirty="0"/>
          </a:p>
        </p:txBody>
      </p:sp>
      <p:sp>
        <p:nvSpPr>
          <p:cNvPr id="10" name="Right Arrow 9"/>
          <p:cNvSpPr/>
          <p:nvPr/>
        </p:nvSpPr>
        <p:spPr>
          <a:xfrm>
            <a:off x="4642976" y="4402561"/>
            <a:ext cx="1100600" cy="381000"/>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73073" y="4150607"/>
            <a:ext cx="20193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Program</a:t>
            </a:r>
            <a:br>
              <a:rPr lang="en-US" sz="2400" dirty="0" smtClean="0"/>
            </a:br>
            <a:r>
              <a:rPr lang="en-US" sz="2400" dirty="0" smtClean="0"/>
              <a:t>Outputs</a:t>
            </a:r>
            <a:endParaRPr lang="en-US" sz="2400" dirty="0"/>
          </a:p>
        </p:txBody>
      </p:sp>
      <p:sp>
        <p:nvSpPr>
          <p:cNvPr id="12" name="TextBox 11"/>
          <p:cNvSpPr txBox="1"/>
          <p:nvPr/>
        </p:nvSpPr>
        <p:spPr>
          <a:xfrm>
            <a:off x="6480995" y="3492459"/>
            <a:ext cx="526106" cy="707886"/>
          </a:xfrm>
          <a:prstGeom prst="rect">
            <a:avLst/>
          </a:prstGeom>
          <a:noFill/>
        </p:spPr>
        <p:txBody>
          <a:bodyPr wrap="none" rtlCol="0">
            <a:spAutoFit/>
          </a:bodyPr>
          <a:lstStyle/>
          <a:p>
            <a:r>
              <a:rPr lang="en-US" sz="4000" b="1" dirty="0" smtClean="0">
                <a:solidFill>
                  <a:srgbClr val="FF0000"/>
                </a:solidFill>
              </a:rPr>
              <a:t>=</a:t>
            </a:r>
            <a:endParaRPr lang="en-US" sz="4000" b="1" dirty="0">
              <a:solidFill>
                <a:srgbClr val="FF0000"/>
              </a:solidFill>
            </a:endParaRPr>
          </a:p>
        </p:txBody>
      </p:sp>
      <p:sp>
        <p:nvSpPr>
          <p:cNvPr id="13" name="TextBox 12"/>
          <p:cNvSpPr txBox="1"/>
          <p:nvPr/>
        </p:nvSpPr>
        <p:spPr>
          <a:xfrm>
            <a:off x="6815251" y="3460504"/>
            <a:ext cx="372218" cy="707886"/>
          </a:xfrm>
          <a:prstGeom prst="rect">
            <a:avLst/>
          </a:prstGeom>
          <a:noFill/>
        </p:spPr>
        <p:txBody>
          <a:bodyPr wrap="none" rtlCol="0">
            <a:spAutoFit/>
          </a:bodyPr>
          <a:lstStyle/>
          <a:p>
            <a:r>
              <a:rPr lang="en-US" sz="4000" b="1" dirty="0" smtClean="0">
                <a:solidFill>
                  <a:srgbClr val="FF0000"/>
                </a:solidFill>
              </a:rPr>
              <a:t>?</a:t>
            </a:r>
            <a:endParaRPr lang="en-US" sz="4000" b="1" dirty="0">
              <a:solidFill>
                <a:srgbClr val="FF0000"/>
              </a:solidFill>
            </a:endParaRPr>
          </a:p>
        </p:txBody>
      </p:sp>
    </p:spTree>
    <p:extLst>
      <p:ext uri="{BB962C8B-B14F-4D97-AF65-F5344CB8AC3E}">
        <p14:creationId xmlns:p14="http://schemas.microsoft.com/office/powerpoint/2010/main" val="217444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 Assert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a:xfrm>
            <a:off x="914400" y="1447800"/>
            <a:ext cx="7772400" cy="4953000"/>
          </a:xfrm>
        </p:spPr>
        <p:txBody>
          <a:bodyPr>
            <a:normAutofit fontScale="92500" lnSpcReduction="20000"/>
          </a:bodyPr>
          <a:lstStyle/>
          <a:p>
            <a:r>
              <a:rPr lang="en-US" dirty="0"/>
              <a:t>Note that </a:t>
            </a:r>
            <a:r>
              <a:rPr lang="en-US" dirty="0" smtClean="0"/>
              <a:t>things to be asserted </a:t>
            </a:r>
            <a:r>
              <a:rPr lang="en-US" dirty="0"/>
              <a:t>might be expensive</a:t>
            </a:r>
            <a:r>
              <a:rPr lang="en-US" dirty="0" smtClean="0"/>
              <a:t>.</a:t>
            </a:r>
          </a:p>
          <a:p>
            <a:pPr lvl="1"/>
            <a:r>
              <a:rPr lang="en-US" dirty="0" smtClean="0">
                <a:latin typeface="Courier New" pitchFamily="49" charset="0"/>
                <a:cs typeface="Courier New" pitchFamily="49" charset="0"/>
              </a:rPr>
              <a:t>assert(</a:t>
            </a:r>
            <a:r>
              <a:rPr lang="en-US" dirty="0" err="1" smtClean="0">
                <a:solidFill>
                  <a:srgbClr val="0000FF"/>
                </a:solidFill>
                <a:latin typeface="Courier New" pitchFamily="49" charset="0"/>
                <a:cs typeface="Courier New" pitchFamily="49" charset="0"/>
              </a:rPr>
              <a:t>very_expensive_func</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t>If it is, you can disable it, by compiling with the </a:t>
            </a:r>
            <a:r>
              <a:rPr lang="en-US" dirty="0" smtClean="0"/>
              <a:t>NDEBUG preprocessor variable.</a:t>
            </a:r>
            <a:endParaRPr lang="en-US" dirty="0"/>
          </a:p>
          <a:p>
            <a:r>
              <a:rPr lang="en-US" dirty="0"/>
              <a:t>There are two ways to do </a:t>
            </a:r>
            <a:r>
              <a:rPr lang="en-US" dirty="0" smtClean="0"/>
              <a:t>this:</a:t>
            </a:r>
          </a:p>
          <a:p>
            <a:pPr marL="320040" lvl="1" indent="0">
              <a:buNone/>
            </a:pPr>
            <a:r>
              <a:rPr lang="en-US" dirty="0" smtClean="0">
                <a:solidFill>
                  <a:srgbClr val="C00000"/>
                </a:solidFill>
              </a:rPr>
              <a:t>1.</a:t>
            </a:r>
            <a:r>
              <a:rPr lang="en-US" dirty="0" smtClean="0"/>
              <a:t> Define it </a:t>
            </a:r>
            <a:r>
              <a:rPr lang="en-US" b="1" dirty="0" smtClean="0">
                <a:solidFill>
                  <a:srgbClr val="FF0000"/>
                </a:solidFill>
              </a:rPr>
              <a:t>before</a:t>
            </a:r>
            <a:r>
              <a:rPr lang="en-US" dirty="0" smtClean="0"/>
              <a:t> including </a:t>
            </a:r>
            <a:r>
              <a:rPr lang="en-US" dirty="0">
                <a:latin typeface="Courier New" pitchFamily="49" charset="0"/>
                <a:cs typeface="Courier New" pitchFamily="49" charset="0"/>
              </a:rPr>
              <a:t>&lt;</a:t>
            </a:r>
            <a:r>
              <a:rPr lang="en-US" dirty="0" err="1">
                <a:latin typeface="Courier New" pitchFamily="49" charset="0"/>
                <a:cs typeface="Courier New" pitchFamily="49" charset="0"/>
              </a:rPr>
              <a:t>cassert</a:t>
            </a:r>
            <a:r>
              <a:rPr lang="en-US" dirty="0">
                <a:latin typeface="Courier New" pitchFamily="49" charset="0"/>
                <a:cs typeface="Courier New" pitchFamily="49" charset="0"/>
              </a:rPr>
              <a:t>&gt;:</a:t>
            </a:r>
          </a:p>
          <a:p>
            <a:pPr>
              <a:buNone/>
            </a:pPr>
            <a:r>
              <a:rPr lang="en-US" sz="2400" dirty="0">
                <a:latin typeface="Courier New" pitchFamily="49" charset="0"/>
                <a:cs typeface="Courier New" pitchFamily="49" charset="0"/>
              </a:rPr>
              <a:t>      #define NDEBUG   // disable assert()</a:t>
            </a:r>
          </a:p>
          <a:p>
            <a:pPr>
              <a:buNone/>
            </a:pPr>
            <a:r>
              <a:rPr lang="en-US" sz="2400" dirty="0">
                <a:latin typeface="Courier New" pitchFamily="49" charset="0"/>
                <a:cs typeface="Courier New" pitchFamily="49" charset="0"/>
              </a:rPr>
              <a:t>      #include &lt;</a:t>
            </a:r>
            <a:r>
              <a:rPr lang="en-US" sz="2400" dirty="0" err="1" smtClean="0">
                <a:latin typeface="Courier New" pitchFamily="49" charset="0"/>
                <a:cs typeface="Courier New" pitchFamily="49" charset="0"/>
              </a:rPr>
              <a:t>cassert</a:t>
            </a:r>
            <a:r>
              <a:rPr lang="en-US" sz="2400" dirty="0" smtClean="0">
                <a:latin typeface="Courier New" pitchFamily="49" charset="0"/>
                <a:cs typeface="Courier New" pitchFamily="49" charset="0"/>
              </a:rPr>
              <a:t>&gt;</a:t>
            </a:r>
          </a:p>
          <a:p>
            <a:pPr marL="320040" lvl="1" indent="0">
              <a:buNone/>
            </a:pPr>
            <a:r>
              <a:rPr lang="en-US" dirty="0" smtClean="0">
                <a:solidFill>
                  <a:srgbClr val="C00000"/>
                </a:solidFill>
              </a:rPr>
              <a:t>2.</a:t>
            </a:r>
            <a:r>
              <a:rPr lang="en-US" dirty="0" smtClean="0"/>
              <a:t>  Specify </a:t>
            </a:r>
            <a:r>
              <a:rPr lang="en-US" dirty="0"/>
              <a:t>it on the command line of the compiler:</a:t>
            </a:r>
          </a:p>
          <a:p>
            <a:pPr>
              <a:buNone/>
            </a:pPr>
            <a:r>
              <a:rPr lang="en-US" sz="2400" dirty="0">
                <a:latin typeface="Courier New" pitchFamily="49" charset="0"/>
                <a:cs typeface="Courier New" pitchFamily="49" charset="0"/>
              </a:rPr>
              <a:t>       g++ -DNDEBUG ...</a:t>
            </a:r>
          </a:p>
          <a:p>
            <a:endParaRPr lang="en-US" dirty="0" smtClean="0"/>
          </a:p>
          <a:p>
            <a:endParaRPr lang="en-US" dirty="0" smtClean="0"/>
          </a:p>
          <a:p>
            <a:r>
              <a:rPr lang="en-US" dirty="0" smtClean="0"/>
              <a:t>This </a:t>
            </a:r>
            <a:r>
              <a:rPr lang="en-US" dirty="0"/>
              <a:t>way, you can turn it off for "production" code, but leave it in</a:t>
            </a:r>
            <a:br>
              <a:rPr lang="en-US" dirty="0"/>
            </a:br>
            <a:r>
              <a:rPr lang="en-US" dirty="0"/>
              <a:t>during development and testing.</a:t>
            </a:r>
          </a:p>
          <a:p>
            <a:endParaRPr lang="en-US" dirty="0"/>
          </a:p>
        </p:txBody>
      </p:sp>
      <p:cxnSp>
        <p:nvCxnSpPr>
          <p:cNvPr id="6" name="Straight Connector 5"/>
          <p:cNvCxnSpPr/>
          <p:nvPr/>
        </p:nvCxnSpPr>
        <p:spPr>
          <a:xfrm>
            <a:off x="2819400" y="48006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33800" y="4724400"/>
            <a:ext cx="5127366" cy="461665"/>
          </a:xfrm>
          <a:prstGeom prst="rect">
            <a:avLst/>
          </a:prstGeom>
          <a:noFill/>
        </p:spPr>
        <p:txBody>
          <a:bodyPr wrap="none" rtlCol="0">
            <a:spAutoFit/>
          </a:bodyPr>
          <a:lstStyle/>
          <a:p>
            <a:r>
              <a:rPr lang="en-US" sz="2400" dirty="0" smtClean="0">
                <a:solidFill>
                  <a:srgbClr val="C00000"/>
                </a:solidFill>
              </a:rPr>
              <a:t>-D</a:t>
            </a:r>
            <a:r>
              <a:rPr lang="en-US" sz="2400" dirty="0" smtClean="0">
                <a:solidFill>
                  <a:srgbClr val="7030A0"/>
                </a:solidFill>
              </a:rPr>
              <a:t>MARCO</a:t>
            </a:r>
            <a:r>
              <a:rPr lang="en-US" sz="2400" dirty="0" smtClean="0">
                <a:solidFill>
                  <a:srgbClr val="C00000"/>
                </a:solidFill>
              </a:rPr>
              <a:t>: Define a </a:t>
            </a:r>
            <a:r>
              <a:rPr lang="en-US" sz="2400" dirty="0" smtClean="0">
                <a:solidFill>
                  <a:srgbClr val="7030A0"/>
                </a:solidFill>
              </a:rPr>
              <a:t>MARCO</a:t>
            </a:r>
            <a:r>
              <a:rPr lang="en-US" sz="2400" dirty="0" smtClean="0">
                <a:solidFill>
                  <a:srgbClr val="C00000"/>
                </a:solidFill>
              </a:rPr>
              <a:t> for you code</a:t>
            </a:r>
            <a:endParaRPr lang="en-US" sz="2400" dirty="0">
              <a:solidFill>
                <a:srgbClr val="C00000"/>
              </a:solidFill>
            </a:endParaRPr>
          </a:p>
        </p:txBody>
      </p:sp>
      <p:sp>
        <p:nvSpPr>
          <p:cNvPr id="7" name="TextBox 6"/>
          <p:cNvSpPr txBox="1"/>
          <p:nvPr/>
        </p:nvSpPr>
        <p:spPr>
          <a:xfrm>
            <a:off x="3581400" y="5105400"/>
            <a:ext cx="5625899" cy="461665"/>
          </a:xfrm>
          <a:prstGeom prst="rect">
            <a:avLst/>
          </a:prstGeom>
          <a:noFill/>
        </p:spPr>
        <p:txBody>
          <a:bodyPr wrap="none" rtlCol="0">
            <a:spAutoFit/>
          </a:bodyPr>
          <a:lstStyle/>
          <a:p>
            <a:r>
              <a:rPr lang="en-US" sz="2400" dirty="0" smtClean="0"/>
              <a:t>Same as putting “</a:t>
            </a:r>
            <a:r>
              <a:rPr lang="en-US" sz="2400" dirty="0" smtClean="0">
                <a:solidFill>
                  <a:srgbClr val="C00000"/>
                </a:solidFill>
              </a:rPr>
              <a:t>#define </a:t>
            </a:r>
            <a:r>
              <a:rPr lang="en-US" sz="2400" dirty="0" smtClean="0">
                <a:solidFill>
                  <a:srgbClr val="7030A0"/>
                </a:solidFill>
              </a:rPr>
              <a:t>MARCO” </a:t>
            </a:r>
            <a:r>
              <a:rPr lang="en-US" sz="2400" dirty="0" smtClean="0"/>
              <a:t>in your code</a:t>
            </a:r>
            <a:endParaRPr lang="en-US" sz="2400" dirty="0"/>
          </a:p>
        </p:txBody>
      </p:sp>
    </p:spTree>
    <p:extLst>
      <p:ext uri="{BB962C8B-B14F-4D97-AF65-F5344CB8AC3E}">
        <p14:creationId xmlns:p14="http://schemas.microsoft.com/office/powerpoint/2010/main" val="213803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a:p>
        </p:txBody>
      </p:sp>
      <p:sp>
        <p:nvSpPr>
          <p:cNvPr id="4" name="Content Placeholder 3"/>
          <p:cNvSpPr>
            <a:spLocks noGrp="1"/>
          </p:cNvSpPr>
          <p:nvPr>
            <p:ph sz="quarter" idx="1"/>
          </p:nvPr>
        </p:nvSpPr>
        <p:spPr/>
        <p:txBody>
          <a:bodyPr/>
          <a:lstStyle/>
          <a:p>
            <a:r>
              <a:rPr lang="en-US" altLang="zh-CN" dirty="0" smtClean="0"/>
              <a:t>Test-driven development and unit testing</a:t>
            </a:r>
          </a:p>
          <a:p>
            <a:pPr lvl="1"/>
            <a:r>
              <a:rPr lang="en-US" altLang="zh-CN" dirty="0" smtClean="0"/>
              <a:t>http</a:t>
            </a:r>
            <a:r>
              <a:rPr lang="en-US" altLang="zh-CN" dirty="0"/>
              <a:t>://</a:t>
            </a:r>
            <a:r>
              <a:rPr lang="en-US" altLang="zh-CN" dirty="0" err="1"/>
              <a:t>alexott.net</a:t>
            </a:r>
            <a:r>
              <a:rPr lang="en-US" altLang="zh-CN" dirty="0"/>
              <a:t>/en/</a:t>
            </a:r>
            <a:r>
              <a:rPr lang="en-US" altLang="zh-CN" dirty="0" err="1"/>
              <a:t>cpp</a:t>
            </a:r>
            <a:r>
              <a:rPr lang="en-US" altLang="zh-CN" dirty="0"/>
              <a:t>/</a:t>
            </a:r>
            <a:r>
              <a:rPr lang="en-US" altLang="zh-CN" dirty="0" err="1"/>
              <a:t>CppTestingIntro.html</a:t>
            </a:r>
            <a:endParaRPr lang="en-US" altLang="zh-CN" dirty="0">
              <a:solidFill>
                <a:srgbClr val="C00000"/>
              </a:solidFill>
            </a:endParaRPr>
          </a:p>
        </p:txBody>
      </p:sp>
    </p:spTree>
    <p:extLst>
      <p:ext uri="{BB962C8B-B14F-4D97-AF65-F5344CB8AC3E}">
        <p14:creationId xmlns:p14="http://schemas.microsoft.com/office/powerpoint/2010/main" val="2931582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It’s important!</a:t>
            </a:r>
            <a:endParaRPr lang="en-US" sz="2200" dirty="0"/>
          </a:p>
        </p:txBody>
      </p:sp>
      <p:sp>
        <p:nvSpPr>
          <p:cNvPr id="3" name="Content Placeholder 2"/>
          <p:cNvSpPr>
            <a:spLocks noGrp="1"/>
          </p:cNvSpPr>
          <p:nvPr>
            <p:ph sz="quarter" idx="1"/>
          </p:nvPr>
        </p:nvSpPr>
        <p:spPr/>
        <p:txBody>
          <a:bodyPr>
            <a:normAutofit/>
          </a:bodyPr>
          <a:lstStyle/>
          <a:p>
            <a:r>
              <a:rPr lang="en-US" dirty="0" smtClean="0"/>
              <a:t>Be skeptical.</a:t>
            </a:r>
          </a:p>
          <a:p>
            <a:pPr lvl="1"/>
            <a:endParaRPr lang="en-US" dirty="0" smtClean="0"/>
          </a:p>
          <a:p>
            <a:r>
              <a:rPr lang="en-US" dirty="0" smtClean="0"/>
              <a:t>Typically, the difference between a good and bad score on a project doesn't have much to do with your talent as a programmer.  </a:t>
            </a:r>
            <a:r>
              <a:rPr lang="en-US" b="1" dirty="0" smtClean="0"/>
              <a:t>It has much more to do with your talents as a tester!</a:t>
            </a:r>
          </a:p>
          <a:p>
            <a:pPr lvl="1"/>
            <a:endParaRPr lang="en-US" dirty="0" smtClean="0"/>
          </a:p>
          <a:p>
            <a:r>
              <a:rPr lang="en-US" u="sng" dirty="0" smtClean="0"/>
              <a:t>Testing is not the same as debugging</a:t>
            </a:r>
          </a:p>
          <a:p>
            <a:pPr lvl="1"/>
            <a:r>
              <a:rPr lang="en-US" dirty="0" smtClean="0"/>
              <a:t>Debugging:  </a:t>
            </a:r>
            <a:r>
              <a:rPr lang="en-US" b="1" dirty="0" smtClean="0">
                <a:solidFill>
                  <a:srgbClr val="0000FF"/>
                </a:solidFill>
              </a:rPr>
              <a:t>Fixing</a:t>
            </a:r>
            <a:r>
              <a:rPr lang="en-US" dirty="0" smtClean="0"/>
              <a:t> something once you know it’s broken.</a:t>
            </a:r>
          </a:p>
          <a:p>
            <a:pPr lvl="1"/>
            <a:r>
              <a:rPr lang="en-US" dirty="0" smtClean="0"/>
              <a:t>Testing:  </a:t>
            </a:r>
            <a:r>
              <a:rPr lang="en-US" b="1" dirty="0" smtClean="0">
                <a:solidFill>
                  <a:srgbClr val="FF0000"/>
                </a:solidFill>
              </a:rPr>
              <a:t>Discovering</a:t>
            </a:r>
            <a:r>
              <a:rPr lang="en-US" dirty="0" smtClean="0"/>
              <a:t> that something is broken.</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2228513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It’s important!</a:t>
            </a:r>
            <a:endParaRPr lang="en-US" sz="2200"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Some tips and truths about being a good tester:</a:t>
            </a:r>
          </a:p>
          <a:p>
            <a:pPr marL="514350" indent="-514350">
              <a:buFont typeface="+mj-lt"/>
              <a:buAutoNum type="arabicPeriod"/>
            </a:pPr>
            <a:r>
              <a:rPr lang="en-US" dirty="0"/>
              <a:t>Convince yourself that the code is broken. </a:t>
            </a:r>
          </a:p>
          <a:p>
            <a:pPr marL="514350" indent="-514350">
              <a:buFont typeface="+mj-lt"/>
              <a:buAutoNum type="arabicPeriod"/>
            </a:pPr>
            <a:r>
              <a:rPr lang="en-US" dirty="0" smtClean="0"/>
              <a:t>Be in an adversarial frame of mind.</a:t>
            </a:r>
          </a:p>
          <a:p>
            <a:pPr marL="514350" indent="-514350">
              <a:buFont typeface="+mj-lt"/>
              <a:buAutoNum type="arabicPeriod"/>
            </a:pPr>
            <a:r>
              <a:rPr lang="en-US" dirty="0" smtClean="0"/>
              <a:t>NEVER REST and must ALWAYS BE DILIGENT, because the code is NEVER FINISHED!</a:t>
            </a:r>
          </a:p>
          <a:p>
            <a:pPr marL="514350" indent="-514350">
              <a:buFont typeface="+mj-lt"/>
              <a:buAutoNum type="arabicPeriod"/>
            </a:pPr>
            <a:r>
              <a:rPr lang="en-US" dirty="0" smtClean="0"/>
              <a:t>Everyone makes mistakes, and one essential nature of a mistake is that the person who made it didn't realize it was wrong – you thought it was perfect!</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4</a:t>
            </a:fld>
            <a:endParaRPr lang="en-US"/>
          </a:p>
        </p:txBody>
      </p:sp>
    </p:spTree>
    <p:extLst>
      <p:ext uri="{BB962C8B-B14F-4D97-AF65-F5344CB8AC3E}">
        <p14:creationId xmlns:p14="http://schemas.microsoft.com/office/powerpoint/2010/main" val="459952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End-to-end vs. incremental testing</a:t>
            </a:r>
            <a:endParaRPr lang="en-US" sz="2200" dirty="0"/>
          </a:p>
        </p:txBody>
      </p:sp>
      <p:sp>
        <p:nvSpPr>
          <p:cNvPr id="3" name="Content Placeholder 2"/>
          <p:cNvSpPr>
            <a:spLocks noGrp="1"/>
          </p:cNvSpPr>
          <p:nvPr>
            <p:ph sz="quarter" idx="1"/>
          </p:nvPr>
        </p:nvSpPr>
        <p:spPr/>
        <p:txBody>
          <a:bodyPr>
            <a:normAutofit/>
          </a:bodyPr>
          <a:lstStyle/>
          <a:p>
            <a:r>
              <a:rPr lang="en-US" dirty="0" smtClean="0"/>
              <a:t>End-to-end testing is not a good idea</a:t>
            </a:r>
          </a:p>
          <a:p>
            <a:pPr lvl="1"/>
            <a:r>
              <a:rPr lang="en-US" dirty="0" smtClean="0"/>
              <a:t>Errors made early tend to be pervasive and fixing them requires re-writing a large fraction of the existing program</a:t>
            </a:r>
          </a:p>
          <a:p>
            <a:pPr lvl="1"/>
            <a:r>
              <a:rPr lang="en-US" dirty="0" smtClean="0"/>
              <a:t>Putting off testing until the program is "finished" increases your workload</a:t>
            </a:r>
          </a:p>
          <a:p>
            <a:endParaRPr lang="en-US" dirty="0" smtClean="0"/>
          </a:p>
          <a:p>
            <a:r>
              <a:rPr lang="en-US" dirty="0" smtClean="0"/>
              <a:t>Instead, </a:t>
            </a:r>
            <a:r>
              <a:rPr lang="en-US" b="1" dirty="0" smtClean="0">
                <a:solidFill>
                  <a:srgbClr val="0000FF"/>
                </a:solidFill>
              </a:rPr>
              <a:t>test individual pieces of your program (such as functions) as you write them</a:t>
            </a:r>
          </a:p>
          <a:p>
            <a:pPr lvl="1"/>
            <a:r>
              <a:rPr lang="en-US" dirty="0" smtClean="0"/>
              <a:t>This is </a:t>
            </a:r>
            <a:r>
              <a:rPr lang="en-US" b="1" dirty="0" smtClean="0">
                <a:solidFill>
                  <a:srgbClr val="C00000"/>
                </a:solidFill>
              </a:rPr>
              <a:t>incremental testing</a:t>
            </a:r>
          </a:p>
        </p:txBody>
      </p:sp>
      <p:sp>
        <p:nvSpPr>
          <p:cNvPr id="4" name="Slide Number Placeholder 3"/>
          <p:cNvSpPr>
            <a:spLocks noGrp="1"/>
          </p:cNvSpPr>
          <p:nvPr>
            <p:ph type="sldNum" sz="quarter" idx="12"/>
          </p:nvPr>
        </p:nvSpPr>
        <p:spPr/>
        <p:txBody>
          <a:bodyPr/>
          <a:lstStyle/>
          <a:p>
            <a:fld id="{6E2E4A66-FC3E-4C0B-B5A2-3AC9BF2C6C04}" type="slidenum">
              <a:rPr lang="en-US" smtClean="0"/>
              <a:pPr/>
              <a:t>5</a:t>
            </a:fld>
            <a:endParaRPr lang="en-US"/>
          </a:p>
        </p:txBody>
      </p:sp>
    </p:spTree>
    <p:extLst>
      <p:ext uri="{BB962C8B-B14F-4D97-AF65-F5344CB8AC3E}">
        <p14:creationId xmlns:p14="http://schemas.microsoft.com/office/powerpoint/2010/main" val="1583311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Incremental Testing</a:t>
            </a:r>
            <a:br>
              <a:rPr lang="en-US" dirty="0" smtClean="0"/>
            </a:br>
            <a:r>
              <a:rPr lang="en-US" sz="2200" dirty="0" smtClean="0"/>
              <a:t>The better type of testing</a:t>
            </a:r>
            <a:endParaRPr lang="en-US" sz="2200" dirty="0"/>
          </a:p>
        </p:txBody>
      </p:sp>
      <p:sp>
        <p:nvSpPr>
          <p:cNvPr id="3" name="Content Placeholder 2"/>
          <p:cNvSpPr>
            <a:spLocks noGrp="1"/>
          </p:cNvSpPr>
          <p:nvPr>
            <p:ph sz="quarter" idx="1"/>
          </p:nvPr>
        </p:nvSpPr>
        <p:spPr/>
        <p:txBody>
          <a:bodyPr>
            <a:normAutofit/>
          </a:bodyPr>
          <a:lstStyle/>
          <a:p>
            <a:r>
              <a:rPr lang="en-US" dirty="0" smtClean="0"/>
              <a:t>There are two </a:t>
            </a:r>
            <a:r>
              <a:rPr lang="en-US" smtClean="0"/>
              <a:t>advantages of </a:t>
            </a:r>
            <a:r>
              <a:rPr lang="en-US" dirty="0" smtClean="0"/>
              <a:t>incremental testing:</a:t>
            </a:r>
          </a:p>
          <a:p>
            <a:pPr marL="514350" indent="-514350">
              <a:buFont typeface="+mj-lt"/>
              <a:buAutoNum type="arabicPeriod"/>
            </a:pPr>
            <a:r>
              <a:rPr lang="en-US" dirty="0" smtClean="0"/>
              <a:t>You are testing smaller, less complex, easier to understand units.</a:t>
            </a:r>
          </a:p>
          <a:p>
            <a:pPr marL="514350" indent="-514350">
              <a:buFont typeface="+mj-lt"/>
              <a:buAutoNum type="arabicPeriod"/>
            </a:pPr>
            <a:r>
              <a:rPr lang="en-US" dirty="0" smtClean="0"/>
              <a:t>You just wrote the code, so you have a firm expectation of what it should do.  If it's broken, it is fresh in your mind, so you can more easily fix it.</a:t>
            </a:r>
          </a:p>
          <a:p>
            <a:pPr marL="514350" indent="-514350">
              <a:buFont typeface="+mj-lt"/>
              <a:buAutoNum type="arabicPeriod"/>
            </a:pPr>
            <a:endParaRPr lang="en-US" dirty="0" smtClean="0"/>
          </a:p>
          <a:p>
            <a:pPr marL="514350" indent="-514350"/>
            <a:r>
              <a:rPr lang="en-US" dirty="0" smtClean="0"/>
              <a:t>This will often require you to write extra code (</a:t>
            </a:r>
            <a:r>
              <a:rPr lang="en-US" b="1" dirty="0" smtClean="0">
                <a:solidFill>
                  <a:srgbClr val="00B050"/>
                </a:solidFill>
              </a:rPr>
              <a:t>the driver program</a:t>
            </a:r>
            <a:r>
              <a:rPr lang="en-US" dirty="0" smtClean="0"/>
              <a:t>) to test your program effectively.  However, this is usually time well spent.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6</a:t>
            </a:fld>
            <a:endParaRPr lang="en-US"/>
          </a:p>
        </p:txBody>
      </p:sp>
    </p:spTree>
    <p:extLst>
      <p:ext uri="{BB962C8B-B14F-4D97-AF65-F5344CB8AC3E}">
        <p14:creationId xmlns:p14="http://schemas.microsoft.com/office/powerpoint/2010/main" val="496912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Steps in Testing</a:t>
            </a:r>
            <a:endParaRPr lang="en-US" dirty="0"/>
          </a:p>
        </p:txBody>
      </p:sp>
      <p:sp>
        <p:nvSpPr>
          <p:cNvPr id="3" name="Content Placeholder 2"/>
          <p:cNvSpPr>
            <a:spLocks noGrp="1"/>
          </p:cNvSpPr>
          <p:nvPr>
            <p:ph sz="quarter" idx="1"/>
          </p:nvPr>
        </p:nvSpPr>
        <p:spPr/>
        <p:txBody>
          <a:bodyPr/>
          <a:lstStyle/>
          <a:p>
            <a:r>
              <a:rPr lang="en-US" dirty="0" smtClean="0"/>
              <a:t>To test some piece of code (either a component or a whole piece):</a:t>
            </a:r>
          </a:p>
          <a:p>
            <a:endParaRPr lang="en-US" dirty="0" smtClean="0"/>
          </a:p>
          <a:p>
            <a:pPr marL="514350" indent="-514350">
              <a:buFont typeface="+mj-lt"/>
              <a:buAutoNum type="arabicPeriod"/>
            </a:pPr>
            <a:r>
              <a:rPr lang="en-US" dirty="0" smtClean="0"/>
              <a:t>Understand the specification</a:t>
            </a:r>
          </a:p>
          <a:p>
            <a:pPr marL="514350" indent="-514350">
              <a:buFont typeface="+mj-lt"/>
              <a:buAutoNum type="arabicPeriod"/>
            </a:pPr>
            <a:r>
              <a:rPr lang="en-US" dirty="0" smtClean="0"/>
              <a:t>Identify the required behaviors</a:t>
            </a:r>
          </a:p>
          <a:p>
            <a:pPr marL="514350" indent="-514350">
              <a:buFont typeface="+mj-lt"/>
              <a:buAutoNum type="arabicPeriod"/>
            </a:pPr>
            <a:r>
              <a:rPr lang="en-US" dirty="0" smtClean="0"/>
              <a:t>Write specific tests</a:t>
            </a:r>
          </a:p>
          <a:p>
            <a:pPr marL="514350" indent="-514350">
              <a:buFont typeface="+mj-lt"/>
              <a:buAutoNum type="arabicPeriod"/>
            </a:pPr>
            <a:r>
              <a:rPr lang="en-US" dirty="0" smtClean="0"/>
              <a:t>Know the answers in advance</a:t>
            </a:r>
          </a:p>
          <a:p>
            <a:pPr marL="514350" indent="-514350">
              <a:buFont typeface="+mj-lt"/>
              <a:buAutoNum type="arabicPeriod"/>
            </a:pPr>
            <a:r>
              <a:rPr lang="en-US" dirty="0" smtClean="0"/>
              <a:t>Include stress tests</a:t>
            </a:r>
            <a:br>
              <a:rPr lang="en-US" dirty="0" smtClean="0"/>
            </a:b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7</a:t>
            </a:fld>
            <a:endParaRPr lang="en-US"/>
          </a:p>
        </p:txBody>
      </p:sp>
    </p:spTree>
    <p:extLst>
      <p:ext uri="{BB962C8B-B14F-4D97-AF65-F5344CB8AC3E}">
        <p14:creationId xmlns:p14="http://schemas.microsoft.com/office/powerpoint/2010/main" val="5168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1.  Understand the specification</a:t>
            </a:r>
            <a:endParaRPr lang="en-US" sz="2200" dirty="0"/>
          </a:p>
        </p:txBody>
      </p:sp>
      <p:sp>
        <p:nvSpPr>
          <p:cNvPr id="3" name="Content Placeholder 2"/>
          <p:cNvSpPr>
            <a:spLocks noGrp="1"/>
          </p:cNvSpPr>
          <p:nvPr>
            <p:ph sz="quarter" idx="1"/>
          </p:nvPr>
        </p:nvSpPr>
        <p:spPr/>
        <p:txBody>
          <a:bodyPr>
            <a:normAutofit/>
          </a:bodyPr>
          <a:lstStyle/>
          <a:p>
            <a:r>
              <a:rPr lang="en-US" dirty="0" smtClean="0"/>
              <a:t>For an entire assignment, read through the specification very carefully, and make a note of everything it says you have to do – and stay away from the computer </a:t>
            </a:r>
            <a:r>
              <a:rPr lang="en-US" dirty="0" smtClean="0">
                <a:sym typeface="Wingdings" pitchFamily="2" charset="2"/>
              </a:rPr>
              <a:t></a:t>
            </a:r>
          </a:p>
          <a:p>
            <a:r>
              <a:rPr lang="en-US" dirty="0" smtClean="0"/>
              <a:t>Since you have to break down the solution into (smaller) constituent parts, you must write specifications for these parts.</a:t>
            </a:r>
          </a:p>
          <a:p>
            <a:endParaRPr lang="en-US" dirty="0" smtClean="0"/>
          </a:p>
          <a:p>
            <a:r>
              <a:rPr lang="en-US" dirty="0" smtClean="0"/>
              <a:t>Sometimes your program as a whole may not work correctly,</a:t>
            </a:r>
            <a:br>
              <a:rPr lang="en-US" dirty="0" smtClean="0"/>
            </a:br>
            <a:r>
              <a:rPr lang="en-US" dirty="0" smtClean="0"/>
              <a:t>because you misunderstand the specification.</a:t>
            </a:r>
          </a:p>
        </p:txBody>
      </p:sp>
      <p:sp>
        <p:nvSpPr>
          <p:cNvPr id="4" name="Slide Number Placeholder 3"/>
          <p:cNvSpPr>
            <a:spLocks noGrp="1"/>
          </p:cNvSpPr>
          <p:nvPr>
            <p:ph type="sldNum" sz="quarter" idx="12"/>
          </p:nvPr>
        </p:nvSpPr>
        <p:spPr/>
        <p:txBody>
          <a:bodyPr/>
          <a:lstStyle/>
          <a:p>
            <a:fld id="{6E2E4A66-FC3E-4C0B-B5A2-3AC9BF2C6C04}" type="slidenum">
              <a:rPr lang="en-US" smtClean="0"/>
              <a:pPr/>
              <a:t>8</a:t>
            </a:fld>
            <a:endParaRPr lang="en-US"/>
          </a:p>
        </p:txBody>
      </p:sp>
    </p:spTree>
    <p:extLst>
      <p:ext uri="{BB962C8B-B14F-4D97-AF65-F5344CB8AC3E}">
        <p14:creationId xmlns:p14="http://schemas.microsoft.com/office/powerpoint/2010/main" val="422227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2.  Identify the required behaviors</a:t>
            </a:r>
            <a:endParaRPr lang="en-US" sz="2200"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For any specification, boil the specification down to a list of things that must happen.</a:t>
            </a:r>
          </a:p>
          <a:p>
            <a:r>
              <a:rPr lang="en-US" dirty="0" smtClean="0"/>
              <a:t>These are the “</a:t>
            </a:r>
            <a:r>
              <a:rPr lang="en-US" b="1" dirty="0" smtClean="0">
                <a:solidFill>
                  <a:srgbClr val="0000FF"/>
                </a:solidFill>
              </a:rPr>
              <a:t>required behaviors</a:t>
            </a:r>
            <a:r>
              <a:rPr lang="en-US" dirty="0" smtClean="0"/>
              <a:t>” and a correct implementation </a:t>
            </a:r>
            <a:r>
              <a:rPr lang="en-US" b="1" dirty="0" smtClean="0">
                <a:solidFill>
                  <a:srgbClr val="00B050"/>
                </a:solidFill>
              </a:rPr>
              <a:t>must exhibit all of them</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9</a:t>
            </a:fld>
            <a:endParaRPr lang="en-US"/>
          </a:p>
        </p:txBody>
      </p:sp>
      <p:sp>
        <p:nvSpPr>
          <p:cNvPr id="5" name="TextBox 4"/>
          <p:cNvSpPr txBox="1"/>
          <p:nvPr/>
        </p:nvSpPr>
        <p:spPr>
          <a:xfrm>
            <a:off x="1676400" y="3200400"/>
            <a:ext cx="62484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u="sng" dirty="0" smtClean="0"/>
              <a:t>Example</a:t>
            </a:r>
            <a:r>
              <a:rPr lang="en-US" altLang="zh-CN" sz="2400" dirty="0" smtClean="0"/>
              <a:t>: you are asked to write a command-line program called </a:t>
            </a:r>
            <a:r>
              <a:rPr lang="en-US" altLang="zh-CN" sz="2400" dirty="0" smtClean="0">
                <a:latin typeface="Courier New" panose="02070309020205020404" pitchFamily="49" charset="0"/>
                <a:cs typeface="Courier New" panose="02070309020205020404" pitchFamily="49" charset="0"/>
              </a:rPr>
              <a:t>fact</a:t>
            </a:r>
            <a:r>
              <a:rPr lang="en-US" altLang="zh-CN" sz="2400" dirty="0" smtClean="0"/>
              <a:t> which takes one argument and calculates the factorial of the argument</a:t>
            </a:r>
            <a:endParaRPr lang="zh-CN" altLang="en-US" sz="2400" dirty="0"/>
          </a:p>
        </p:txBody>
      </p:sp>
      <p:sp>
        <p:nvSpPr>
          <p:cNvPr id="6" name="Rectangle 5"/>
          <p:cNvSpPr/>
          <p:nvPr/>
        </p:nvSpPr>
        <p:spPr>
          <a:xfrm>
            <a:off x="457200" y="4389656"/>
            <a:ext cx="4191000" cy="2308324"/>
          </a:xfrm>
          <a:prstGeom prst="rect">
            <a:avLst/>
          </a:prstGeom>
        </p:spPr>
        <p:txBody>
          <a:bodyPr wrap="square">
            <a:spAutoFit/>
          </a:bodyPr>
          <a:lstStyle/>
          <a:p>
            <a:r>
              <a:rPr lang="en-US" altLang="zh-CN" sz="2400" b="1" dirty="0" smtClean="0">
                <a:solidFill>
                  <a:srgbClr val="0000FF"/>
                </a:solidFill>
              </a:rPr>
              <a:t>Required behaviors</a:t>
            </a:r>
          </a:p>
          <a:p>
            <a:pPr marL="342900" indent="-342900">
              <a:buFont typeface="Arial" panose="020B0604020202020204" pitchFamily="34" charset="0"/>
              <a:buChar char="•"/>
            </a:pPr>
            <a:r>
              <a:rPr lang="en-US" altLang="zh-CN" sz="2400" dirty="0" smtClean="0"/>
              <a:t>If there is no argument, output “missing argument”</a:t>
            </a:r>
          </a:p>
          <a:p>
            <a:pPr marL="342900" indent="-342900">
              <a:buFont typeface="Arial" panose="020B0604020202020204" pitchFamily="34" charset="0"/>
              <a:buChar char="•"/>
            </a:pPr>
            <a:r>
              <a:rPr lang="en-US" altLang="zh-CN" sz="2400" dirty="0" smtClean="0"/>
              <a:t>If there is more than one argument, just work on the first,</a:t>
            </a:r>
            <a:br>
              <a:rPr lang="en-US" altLang="zh-CN" sz="2400" dirty="0" smtClean="0"/>
            </a:br>
            <a:r>
              <a:rPr lang="en-US" altLang="zh-CN" sz="2400" dirty="0" smtClean="0"/>
              <a:t>ignoring the remaining</a:t>
            </a:r>
            <a:endParaRPr lang="zh-CN" altLang="en-US" sz="2400" dirty="0"/>
          </a:p>
        </p:txBody>
      </p:sp>
      <p:sp>
        <p:nvSpPr>
          <p:cNvPr id="7" name="Rectangle 6"/>
          <p:cNvSpPr/>
          <p:nvPr/>
        </p:nvSpPr>
        <p:spPr>
          <a:xfrm>
            <a:off x="4495800" y="4473476"/>
            <a:ext cx="4419600" cy="2308324"/>
          </a:xfrm>
          <a:prstGeom prst="rect">
            <a:avLst/>
          </a:prstGeom>
        </p:spPr>
        <p:txBody>
          <a:bodyPr wrap="square">
            <a:spAutoFit/>
          </a:bodyPr>
          <a:lstStyle/>
          <a:p>
            <a:pPr marL="342900" indent="-342900">
              <a:buFont typeface="Arial" panose="020B0604020202020204" pitchFamily="34" charset="0"/>
              <a:buChar char="•"/>
            </a:pPr>
            <a:r>
              <a:rPr lang="en-US" altLang="zh-CN" sz="2400" dirty="0"/>
              <a:t>If the argument is not </a:t>
            </a:r>
            <a:r>
              <a:rPr lang="en-US" altLang="zh-CN" sz="2400" dirty="0" smtClean="0"/>
              <a:t>an integer</a:t>
            </a:r>
            <a:r>
              <a:rPr lang="en-US" altLang="zh-CN" sz="2400" dirty="0"/>
              <a:t>, </a:t>
            </a:r>
            <a:r>
              <a:rPr lang="en-US" altLang="zh-CN" sz="2400" dirty="0" smtClean="0"/>
              <a:t>report “non-integral value”</a:t>
            </a:r>
          </a:p>
          <a:p>
            <a:pPr marL="342900" indent="-342900">
              <a:buFont typeface="Arial" panose="020B0604020202020204" pitchFamily="34" charset="0"/>
              <a:buChar char="•"/>
            </a:pPr>
            <a:r>
              <a:rPr lang="en-US" altLang="zh-CN" sz="2400" dirty="0" smtClean="0"/>
              <a:t>If it is a negative integer, report “negative integer”</a:t>
            </a:r>
          </a:p>
          <a:p>
            <a:pPr marL="342900" indent="-342900">
              <a:buFont typeface="Arial" panose="020B0604020202020204" pitchFamily="34" charset="0"/>
              <a:buChar char="•"/>
            </a:pPr>
            <a:r>
              <a:rPr lang="en-US" altLang="zh-CN" sz="2400" dirty="0" smtClean="0"/>
              <a:t>If it is 0, output 1</a:t>
            </a:r>
          </a:p>
          <a:p>
            <a:pPr marL="342900" indent="-342900">
              <a:buFont typeface="Arial" panose="020B0604020202020204" pitchFamily="34" charset="0"/>
              <a:buChar char="•"/>
            </a:pPr>
            <a:r>
              <a:rPr lang="en-US" altLang="zh-CN" sz="2400" dirty="0" smtClean="0"/>
              <a:t>If it is positive integer n, output n!</a:t>
            </a:r>
            <a:endParaRPr lang="en-US" altLang="zh-CN" sz="2400" dirty="0"/>
          </a:p>
        </p:txBody>
      </p:sp>
    </p:spTree>
    <p:extLst>
      <p:ext uri="{BB962C8B-B14F-4D97-AF65-F5344CB8AC3E}">
        <p14:creationId xmlns:p14="http://schemas.microsoft.com/office/powerpoint/2010/main" val="3779769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10198</TotalTime>
  <Words>1485</Words>
  <Application>Microsoft Office PowerPoint</Application>
  <PresentationFormat>On-screen Show (4:3)</PresentationFormat>
  <Paragraphs>195</Paragraphs>
  <Slides>21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宋体</vt:lpstr>
      <vt:lpstr>幼圆</vt:lpstr>
      <vt:lpstr>Arial</vt:lpstr>
      <vt:lpstr>Calibri</vt:lpstr>
      <vt:lpstr>Cambria Math</vt:lpstr>
      <vt:lpstr>Courier New</vt:lpstr>
      <vt:lpstr>Franklin Gothic Book</vt:lpstr>
      <vt:lpstr>Perpetua</vt:lpstr>
      <vt:lpstr>Wingdings</vt:lpstr>
      <vt:lpstr>Wingdings 2</vt:lpstr>
      <vt:lpstr>Equity</vt:lpstr>
      <vt:lpstr>Ve 280 Programming and Introductory Data Structures</vt:lpstr>
      <vt:lpstr>Testing</vt:lpstr>
      <vt:lpstr>Testing It’s important!</vt:lpstr>
      <vt:lpstr>Testing It’s important!</vt:lpstr>
      <vt:lpstr>Testing End-to-end vs. incremental testing</vt:lpstr>
      <vt:lpstr>Incremental Testing The better type of testing</vt:lpstr>
      <vt:lpstr>Five Steps in Testing</vt:lpstr>
      <vt:lpstr>Five Steps in Testing 1.  Understand the specification</vt:lpstr>
      <vt:lpstr>Five Steps in Testing 2.  Identify the required behaviors</vt:lpstr>
      <vt:lpstr>Five Steps in Testing  3.  Write specific tests</vt:lpstr>
      <vt:lpstr>Five Steps in Testing  3.  Write specific tests</vt:lpstr>
      <vt:lpstr>Example: Testing Factorial Function</vt:lpstr>
      <vt:lpstr>Which Statements Are Correct?</vt:lpstr>
      <vt:lpstr>Five Steps in Testing  4.  Know the answers in advance</vt:lpstr>
      <vt:lpstr>Five Steps in Testing  5.  Include stress tests</vt:lpstr>
      <vt:lpstr>Testing The joys of automation</vt:lpstr>
      <vt:lpstr>Testing The joys of automation</vt:lpstr>
      <vt:lpstr>General Debugging Techniques</vt:lpstr>
      <vt:lpstr>Using Assert Function</vt:lpstr>
      <vt:lpstr>Disable Assert</vt:lpstr>
      <vt:lpstr>Reference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732</cp:revision>
  <dcterms:created xsi:type="dcterms:W3CDTF">2008-09-02T17:19:50Z</dcterms:created>
  <dcterms:modified xsi:type="dcterms:W3CDTF">2018-06-11T09:13:21Z</dcterms:modified>
</cp:coreProperties>
</file>