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87"/>
  </p:notesMasterIdLst>
  <p:handoutMasterIdLst>
    <p:handoutMasterId r:id="rId88"/>
  </p:handoutMasterIdLst>
  <p:sldIdLst>
    <p:sldId id="256" r:id="rId2"/>
    <p:sldId id="494" r:id="rId3"/>
    <p:sldId id="419" r:id="rId4"/>
    <p:sldId id="437" r:id="rId5"/>
    <p:sldId id="420" r:id="rId6"/>
    <p:sldId id="421" r:id="rId7"/>
    <p:sldId id="438" r:id="rId8"/>
    <p:sldId id="364" r:id="rId9"/>
    <p:sldId id="366" r:id="rId10"/>
    <p:sldId id="365" r:id="rId11"/>
    <p:sldId id="411" r:id="rId12"/>
    <p:sldId id="367" r:id="rId13"/>
    <p:sldId id="524" r:id="rId14"/>
    <p:sldId id="495" r:id="rId15"/>
    <p:sldId id="496" r:id="rId16"/>
    <p:sldId id="497" r:id="rId17"/>
    <p:sldId id="498" r:id="rId18"/>
    <p:sldId id="499" r:id="rId19"/>
    <p:sldId id="525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72" r:id="rId33"/>
    <p:sldId id="526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9" r:id="rId45"/>
    <p:sldId id="530" r:id="rId46"/>
    <p:sldId id="531" r:id="rId47"/>
    <p:sldId id="532" r:id="rId48"/>
    <p:sldId id="570" r:id="rId49"/>
    <p:sldId id="533" r:id="rId50"/>
    <p:sldId id="534" r:id="rId51"/>
    <p:sldId id="535" r:id="rId52"/>
    <p:sldId id="536" r:id="rId53"/>
    <p:sldId id="537" r:id="rId54"/>
    <p:sldId id="538" r:id="rId55"/>
    <p:sldId id="539" r:id="rId56"/>
    <p:sldId id="540" r:id="rId57"/>
    <p:sldId id="541" r:id="rId58"/>
    <p:sldId id="542" r:id="rId59"/>
    <p:sldId id="543" r:id="rId60"/>
    <p:sldId id="544" r:id="rId61"/>
    <p:sldId id="545" r:id="rId62"/>
    <p:sldId id="546" r:id="rId63"/>
    <p:sldId id="547" r:id="rId64"/>
    <p:sldId id="548" r:id="rId65"/>
    <p:sldId id="549" r:id="rId66"/>
    <p:sldId id="550" r:id="rId67"/>
    <p:sldId id="571" r:id="rId68"/>
    <p:sldId id="552" r:id="rId69"/>
    <p:sldId id="553" r:id="rId70"/>
    <p:sldId id="554" r:id="rId71"/>
    <p:sldId id="555" r:id="rId72"/>
    <p:sldId id="556" r:id="rId73"/>
    <p:sldId id="557" r:id="rId74"/>
    <p:sldId id="558" r:id="rId75"/>
    <p:sldId id="559" r:id="rId76"/>
    <p:sldId id="560" r:id="rId77"/>
    <p:sldId id="561" r:id="rId78"/>
    <p:sldId id="562" r:id="rId79"/>
    <p:sldId id="563" r:id="rId80"/>
    <p:sldId id="564" r:id="rId81"/>
    <p:sldId id="565" r:id="rId82"/>
    <p:sldId id="566" r:id="rId83"/>
    <p:sldId id="567" r:id="rId84"/>
    <p:sldId id="568" r:id="rId85"/>
    <p:sldId id="527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5688" autoAdjust="0"/>
  </p:normalViewPr>
  <p:slideViewPr>
    <p:cSldViewPr>
      <p:cViewPr varScale="1">
        <p:scale>
          <a:sx n="63" d="100"/>
          <a:sy n="63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have already</a:t>
            </a:r>
            <a:r>
              <a:rPr lang="en-US" altLang="zh-CN" baseline="0" dirty="0" smtClean="0"/>
              <a:t> known one method to define types, which is </a:t>
            </a:r>
            <a:r>
              <a:rPr lang="en-US" altLang="zh-CN" baseline="0" dirty="0" err="1" smtClean="0"/>
              <a:t>struct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</a:t>
            </a:r>
            <a:r>
              <a:rPr lang="en-US" baseline="0" dirty="0" smtClean="0"/>
              <a:t>A and C.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7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(the reason of incomplete</a:t>
            </a:r>
            <a:r>
              <a:rPr lang="en-US" altLang="zh-CN" baseline="0" dirty="0" smtClean="0"/>
              <a:t> is shown in the next slide.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of set: how to represent set of arbitrary number of integers?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8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Obey the invariant: after you have inserted</a:t>
            </a:r>
            <a:r>
              <a:rPr lang="en-US" baseline="0" dirty="0" smtClean="0"/>
              <a:t> a number, you should change the value </a:t>
            </a:r>
            <a:r>
              <a:rPr lang="en-US" baseline="0" dirty="0" err="1" smtClean="0"/>
              <a:t>numElts</a:t>
            </a:r>
            <a:r>
              <a:rPr lang="en-US" baseline="0" dirty="0" smtClean="0"/>
              <a:t> and the new element will be stored in the array. We assume the invariants are held when we write functions; some functions could be realized in an easy way, by taking this assumption.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So, the implementation</a:t>
            </a:r>
            <a:r>
              <a:rPr lang="en-US" altLang="zh-CN" baseline="0" dirty="0" smtClean="0"/>
              <a:t> includes an array and an int.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 </a:t>
            </a:r>
            <a:r>
              <a:rPr lang="en-US" dirty="0" smtClean="0"/>
              <a:t>A</a:t>
            </a:r>
            <a:r>
              <a:rPr lang="en-US" baseline="0" dirty="0" smtClean="0"/>
              <a:t> and </a:t>
            </a:r>
            <a:r>
              <a:rPr lang="en-US" dirty="0" smtClean="0"/>
              <a:t>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B: the array may be full.</a:t>
            </a:r>
          </a:p>
          <a:p>
            <a:r>
              <a:rPr lang="en-US" baseline="0" dirty="0" smtClean="0"/>
              <a:t>C: add as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</a:t>
            </a:r>
            <a:r>
              <a:rPr lang="en-US" baseline="0" dirty="0" err="1" smtClean="0"/>
              <a:t>numElts</a:t>
            </a:r>
            <a:r>
              <a:rPr lang="en-US" baseline="0" dirty="0" smtClean="0"/>
              <a:t>].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What is the index of the current “</a:t>
            </a:r>
            <a:r>
              <a:rPr lang="en-US" smtClean="0"/>
              <a:t>end”? </a:t>
            </a:r>
            <a:r>
              <a:rPr lang="en-US" dirty="0" smtClean="0"/>
              <a:t>numElts-1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the requirement</a:t>
            </a:r>
            <a:r>
              <a:rPr lang="en-US" baseline="0" dirty="0" smtClean="0"/>
              <a:t> that the first N values occupy first N slots of the array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numElts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9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 the function, we may use </a:t>
            </a:r>
            <a:r>
              <a:rPr lang="en-US" dirty="0" err="1" smtClean="0"/>
              <a:t>strcpy</a:t>
            </a:r>
            <a:r>
              <a:rPr lang="en-US" dirty="0" smtClean="0"/>
              <a:t> or </a:t>
            </a:r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0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 A </a:t>
            </a:r>
            <a:r>
              <a:rPr lang="en-US" smtClean="0"/>
              <a:t>and </a:t>
            </a:r>
            <a:r>
              <a:rPr lang="en-US" smtClean="0"/>
              <a:t>B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be revealed</a:t>
            </a:r>
            <a:r>
              <a:rPr lang="en-US" baseline="0" dirty="0" smtClean="0"/>
              <a:t> in the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victim &lt; </a:t>
            </a:r>
            <a:r>
              <a:rPr lang="en-US" dirty="0" err="1" smtClean="0"/>
              <a:t>numElts</a:t>
            </a:r>
            <a:r>
              <a:rPr lang="en-US" baseline="0" dirty="0" smtClean="0"/>
              <a:t> means if the hole is still in the current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2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the code with the example.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the loop terminates, in most cases,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] &lt;= v. So, we should not further move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] to its right, but put v right to the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6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All elements are larger than v. In this case,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= -1. We correctly set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[0]=v.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Cell phone:</a:t>
            </a:r>
            <a:r>
              <a:rPr lang="en-US" altLang="zh-CN" baseline="0" dirty="0" smtClean="0"/>
              <a:t> a kind of device that can make phone call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add an item into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everything were private, n</a:t>
            </a:r>
            <a:r>
              <a:rPr lang="en-US" dirty="0" smtClean="0"/>
              <a:t>o</a:t>
            </a:r>
            <a:r>
              <a:rPr lang="en-US" baseline="0" dirty="0" smtClean="0"/>
              <a:t> one else (i.e., other than the operations) can even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</a:t>
            </a:r>
            <a:r>
              <a:rPr lang="en-US" baseline="0" dirty="0" smtClean="0"/>
              <a:t>, you should also put these function definitions in a separate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file</a:t>
            </a:r>
            <a:r>
              <a:rPr lang="en-US" baseline="0" dirty="0" smtClean="0"/>
              <a:t>. Show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9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6/11/2018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581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Abstract Data Types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an abstract data type (ADT)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the usefulness of an ADT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how to </a:t>
            </a:r>
            <a:r>
              <a:rPr lang="en-US" dirty="0" smtClean="0">
                <a:solidFill>
                  <a:srgbClr val="000000"/>
                </a:solidFill>
              </a:rPr>
              <a:t>define an ADT in C++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Benefits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have several benefits like we had with functional abstraction:</a:t>
            </a:r>
          </a:p>
          <a:p>
            <a:pPr lvl="1"/>
            <a:r>
              <a:rPr lang="en-US" dirty="0" smtClean="0"/>
              <a:t>ADTs are </a:t>
            </a:r>
            <a:r>
              <a:rPr lang="en-US" b="1" dirty="0" smtClean="0">
                <a:solidFill>
                  <a:srgbClr val="C00000"/>
                </a:solidFill>
              </a:rPr>
              <a:t>local</a:t>
            </a:r>
            <a:r>
              <a:rPr lang="en-US" dirty="0" smtClean="0"/>
              <a:t>:  the implementation of other components of the program does not depend on the </a:t>
            </a:r>
            <a:r>
              <a:rPr lang="en-US" b="1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ADT.</a:t>
            </a:r>
          </a:p>
          <a:p>
            <a:pPr lvl="2"/>
            <a:r>
              <a:rPr lang="en-US" sz="2400" dirty="0"/>
              <a:t>To realize </a:t>
            </a:r>
            <a:r>
              <a:rPr lang="en-US" sz="2400" dirty="0" smtClean="0"/>
              <a:t>other components, </a:t>
            </a:r>
            <a:r>
              <a:rPr lang="en-US" sz="2400" dirty="0"/>
              <a:t>you only need to focus </a:t>
            </a:r>
            <a:r>
              <a:rPr lang="en-US" sz="2400" b="1" u="sng" dirty="0"/>
              <a:t>locally</a:t>
            </a:r>
            <a:r>
              <a:rPr lang="en-US" sz="2400" dirty="0"/>
              <a:t>.</a:t>
            </a:r>
          </a:p>
          <a:p>
            <a:pPr lvl="1"/>
            <a:r>
              <a:rPr lang="en-US" dirty="0" smtClean="0"/>
              <a:t>ADTs are </a:t>
            </a:r>
            <a:r>
              <a:rPr lang="en-US" b="1" dirty="0" smtClean="0">
                <a:solidFill>
                  <a:srgbClr val="C00000"/>
                </a:solidFill>
              </a:rPr>
              <a:t>substitutable</a:t>
            </a:r>
            <a:r>
              <a:rPr lang="en-US" dirty="0" smtClean="0"/>
              <a:t>:  you can change the implementation and no users of that type can tell.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Someone still needs to </a:t>
            </a:r>
            <a:r>
              <a:rPr lang="en-US" dirty="0" smtClean="0"/>
              <a:t>know/access </a:t>
            </a:r>
            <a:r>
              <a:rPr lang="en-US" dirty="0"/>
              <a:t>the details of how the type is implemented.  </a:t>
            </a:r>
            <a:endParaRPr lang="en-US" dirty="0" smtClean="0"/>
          </a:p>
          <a:p>
            <a:pPr lvl="1"/>
            <a:r>
              <a:rPr lang="en-US" dirty="0" smtClean="0"/>
              <a:t>I.e., how the values are represented and how the operations are implemented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referred to as the “</a:t>
            </a:r>
            <a:r>
              <a:rPr lang="en-US" b="1" dirty="0">
                <a:solidFill>
                  <a:srgbClr val="C00000"/>
                </a:solidFill>
              </a:rPr>
              <a:t>concrete representation</a:t>
            </a:r>
            <a:r>
              <a:rPr lang="en-US" dirty="0"/>
              <a:t>” or just the “</a:t>
            </a:r>
            <a:r>
              <a:rPr lang="en-US" b="1" dirty="0">
                <a:solidFill>
                  <a:srgbClr val="0070C0"/>
                </a:solidFill>
              </a:rPr>
              <a:t>representation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Question</a:t>
            </a:r>
            <a:r>
              <a:rPr lang="en-US" dirty="0" smtClean="0"/>
              <a:t>: Who can access the representation?</a:t>
            </a:r>
            <a:endParaRPr lang="en-US" dirty="0"/>
          </a:p>
          <a:p>
            <a:r>
              <a:rPr lang="en-US" u="sng" dirty="0" smtClean="0"/>
              <a:t>Answer</a:t>
            </a:r>
            <a:r>
              <a:rPr lang="en-US" dirty="0" smtClean="0"/>
              <a:t>: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u="sng" dirty="0">
                <a:solidFill>
                  <a:srgbClr val="7030A0"/>
                </a:solidFill>
              </a:rPr>
              <a:t>operations defined for that type </a:t>
            </a:r>
            <a:r>
              <a:rPr lang="en-US" dirty="0"/>
              <a:t>should have access to the representation.</a:t>
            </a:r>
          </a:p>
          <a:p>
            <a:pPr lvl="1"/>
            <a:r>
              <a:rPr lang="en-US" dirty="0"/>
              <a:t>Everyone else may access/modify this state only </a:t>
            </a:r>
            <a:r>
              <a:rPr lang="en-US" b="1" dirty="0">
                <a:solidFill>
                  <a:srgbClr val="C00000"/>
                </a:solidFill>
              </a:rPr>
              <a:t>through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operations.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On to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“class” provides a mechanism to give </a:t>
            </a:r>
            <a:r>
              <a:rPr lang="en-US" b="1" dirty="0" smtClean="0"/>
              <a:t>true</a:t>
            </a:r>
            <a:r>
              <a:rPr lang="en-US" dirty="0" smtClean="0"/>
              <a:t> encapsulation.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basic idea behind a class is to provide </a:t>
            </a:r>
            <a:r>
              <a:rPr lang="en-US" b="1" dirty="0" smtClean="0">
                <a:solidFill>
                  <a:srgbClr val="7030A0"/>
                </a:solidFill>
              </a:rPr>
              <a:t>a single entity </a:t>
            </a:r>
            <a:r>
              <a:rPr lang="en-US" dirty="0" smtClean="0"/>
              <a:t>that both defines: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an object.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available on that object.  These operations are sometimes also called </a:t>
            </a:r>
            <a:r>
              <a:rPr lang="en-US" b="1" dirty="0" smtClean="0">
                <a:solidFill>
                  <a:srgbClr val="0070C0"/>
                </a:solidFill>
              </a:rPr>
              <a:t>member functions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methods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 Abstract Data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r>
              <a:rPr lang="en-US" altLang="zh-CN" dirty="0"/>
              <a:t>Class in C++: A Trivial Example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More Details on Class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Another Class Example: a Mutable Set of Integers 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Improve the Efficiency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5867400"/>
            <a:ext cx="3810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EFFECTS: returns the current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// RME: Omitted for space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600" dirty="0" smtClean="0"/>
              <a:t>There is a single OVERVIEW specification that describes the class as a whole.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828800"/>
            <a:ext cx="7391400" cy="76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EFFECTS: returns the current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RME: Omitted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600" dirty="0" smtClean="0"/>
              <a:t>The declaration includes both data elements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2600" dirty="0" smtClean="0"/>
              <a:t>) and member functions/methods 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600" dirty="0" smtClean="0"/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76400" y="2209800"/>
            <a:ext cx="1905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048000"/>
            <a:ext cx="39624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3810000"/>
            <a:ext cx="6477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800" dirty="0" smtClean="0"/>
              <a:t>Each function that is declared must have a corresponding specification.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971800"/>
            <a:ext cx="6096000" cy="685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962400"/>
            <a:ext cx="60960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OVERVIEW: Omitted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EFFECTS: returns the current value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There are a few things to notice about this definition:</a:t>
            </a:r>
          </a:p>
          <a:p>
            <a:pPr lvl="1"/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800" dirty="0" smtClean="0"/>
              <a:t> says it MODIFIES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dirty="0" smtClean="0"/>
              <a:t>.  This is the generic name for "</a:t>
            </a:r>
            <a:r>
              <a:rPr lang="en-US" sz="2800" b="1" dirty="0" smtClean="0">
                <a:solidFill>
                  <a:srgbClr val="0070C0"/>
                </a:solidFill>
              </a:rPr>
              <a:t>this object</a:t>
            </a:r>
            <a:r>
              <a:rPr lang="en-US" sz="2800" dirty="0" smtClean="0"/>
              <a:t>".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886200"/>
            <a:ext cx="3048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 Abstract Data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Class in C++: A Trivial Example</a:t>
            </a:r>
          </a:p>
          <a:p>
            <a:r>
              <a:rPr lang="en-US" altLang="zh-CN" dirty="0"/>
              <a:t>More Details on Class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Another Class Example: a Mutable Set of Integers 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Improve the Efficiency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r>
              <a:rPr lang="en-US" altLang="zh-CN" dirty="0"/>
              <a:t>to Abstract Data </a:t>
            </a:r>
            <a:r>
              <a:rPr lang="en-US" altLang="zh-CN" dirty="0" smtClean="0"/>
              <a:t>Types</a:t>
            </a:r>
          </a:p>
          <a:p>
            <a:r>
              <a:rPr lang="en-US" altLang="zh-CN" dirty="0"/>
              <a:t>Class in C++: A Trivial Example</a:t>
            </a:r>
          </a:p>
          <a:p>
            <a:r>
              <a:rPr lang="en-US" altLang="zh-CN" dirty="0"/>
              <a:t>More Details on Class</a:t>
            </a:r>
          </a:p>
          <a:p>
            <a:r>
              <a:rPr lang="en-US" altLang="zh-CN" dirty="0"/>
              <a:t>Another Class Example: a Mutable Set of </a:t>
            </a:r>
            <a:r>
              <a:rPr lang="en-US" altLang="zh-CN" dirty="0" smtClean="0"/>
              <a:t>Integers (</a:t>
            </a:r>
            <a:r>
              <a:rPr lang="en-US" altLang="zh-CN" dirty="0" err="1" smtClean="0"/>
              <a:t>IntSet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Improve the Efficiency of </a:t>
            </a:r>
            <a:r>
              <a:rPr lang="en-US" dirty="0" err="1"/>
              <a:t>IntSet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3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More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every member of a class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Members = data members + function members</a:t>
            </a:r>
          </a:p>
          <a:p>
            <a:r>
              <a:rPr lang="en-US" dirty="0" smtClean="0"/>
              <a:t>A private member is visible </a:t>
            </a:r>
            <a:r>
              <a:rPr lang="en-US" b="1" u="sng" dirty="0" smtClean="0">
                <a:solidFill>
                  <a:srgbClr val="C00000"/>
                </a:solidFill>
              </a:rPr>
              <a:t>only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70C0"/>
                </a:solidFill>
              </a:rPr>
              <a:t>other members </a:t>
            </a:r>
            <a:r>
              <a:rPr lang="en-US" dirty="0" smtClean="0"/>
              <a:t>of this class.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dirty="0" smtClean="0"/>
              <a:t> was a private member in the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“Private” hides the implementation </a:t>
            </a:r>
            <a:r>
              <a:rPr lang="en-US" dirty="0"/>
              <a:t> of the </a:t>
            </a:r>
            <a:r>
              <a:rPr lang="en-US" dirty="0" smtClean="0"/>
              <a:t>type from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Abstract Data Types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Classes – More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However, if everything were private, the class wouldn't be particularly useful!</a:t>
            </a:r>
          </a:p>
          <a:p>
            <a:r>
              <a:rPr lang="en-US" dirty="0"/>
              <a:t>So,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keyword is used to signify that some members are </a:t>
            </a:r>
            <a:r>
              <a:rPr lang="en-US" b="1" dirty="0">
                <a:solidFill>
                  <a:srgbClr val="C00000"/>
                </a:solidFill>
              </a:rPr>
              <a:t>visible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anyone who sees the class declaration, not just </a:t>
            </a:r>
            <a:r>
              <a:rPr lang="en-US" dirty="0" smtClean="0"/>
              <a:t>visible to other members </a:t>
            </a:r>
            <a:r>
              <a:rPr lang="en-US" dirty="0"/>
              <a:t>of this class.</a:t>
            </a:r>
          </a:p>
          <a:p>
            <a:pPr lvl="1"/>
            <a:r>
              <a:rPr lang="en-US" dirty="0"/>
              <a:t>Everything </a:t>
            </a:r>
            <a:r>
              <a:rPr lang="en-US" b="1" dirty="0">
                <a:solidFill>
                  <a:srgbClr val="0070C0"/>
                </a:solidFill>
              </a:rPr>
              <a:t>after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keyword is </a:t>
            </a:r>
            <a:r>
              <a:rPr lang="en-US" b="1" dirty="0">
                <a:solidFill>
                  <a:srgbClr val="C00000"/>
                </a:solidFill>
              </a:rPr>
              <a:t>visible</a:t>
            </a:r>
            <a:r>
              <a:rPr lang="en-US" dirty="0"/>
              <a:t> to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3048000"/>
            <a:ext cx="2209800" cy="533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 trivial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returns the current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        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void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MODIFIES: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EFFECTS: sets the current value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// equal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8600"/>
            <a:ext cx="3584516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declaration, as it is, is incomplete.  We have not yet defined the bodies of the member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Defining member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OVERVIEW: a trivial class to get/set a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          single integer value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v;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  You can actually define the functions within the class definition, but this “exposes” information, which is best left hidden!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733800"/>
            <a:ext cx="152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581400"/>
            <a:ext cx="77724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5476607"/>
            <a:ext cx="47244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definitions of member functions are usually put in the .</a:t>
            </a: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 file;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You should include .h in the .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cpp</a:t>
            </a:r>
            <a:r>
              <a:rPr lang="en-US" altLang="zh-CN" sz="2400" dirty="0" smtClean="0">
                <a:solidFill>
                  <a:srgbClr val="C00000"/>
                </a:solidFill>
              </a:rPr>
              <a:t> now!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Declaring class objects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declare </a:t>
            </a:r>
            <a:r>
              <a:rPr lang="en-US" sz="2400" b="1" dirty="0" smtClean="0">
                <a:solidFill>
                  <a:srgbClr val="0070C0"/>
                </a:solidFill>
              </a:rPr>
              <a:t>objects</a:t>
            </a:r>
            <a:r>
              <a:rPr lang="en-US" sz="2400" dirty="0" smtClean="0"/>
              <a:t> of type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/>
              <a:t> as you would expect: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bar;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</a:p>
          <a:p>
            <a:r>
              <a:rPr lang="en-US" sz="2400" dirty="0" smtClean="0"/>
              <a:t>This produces an environment with two objects: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800" y="3733800"/>
            <a:ext cx="3505200" cy="2819400"/>
            <a:chOff x="2209800" y="3733800"/>
            <a:chExt cx="3505200" cy="2819400"/>
          </a:xfrm>
        </p:grpSpPr>
        <p:sp>
          <p:nvSpPr>
            <p:cNvPr id="4" name="Rectangle 3"/>
            <p:cNvSpPr/>
            <p:nvPr/>
          </p:nvSpPr>
          <p:spPr>
            <a:xfrm>
              <a:off x="2209800" y="3733800"/>
              <a:ext cx="35052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38100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51816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1148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41910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54864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1910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54864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5562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0"/>
            <a:ext cx="3051116" cy="26776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These values are still undefined (i.e. there is no initial value).</a:t>
            </a:r>
          </a:p>
          <a:p>
            <a:r>
              <a:rPr lang="en-US" sz="2400" b="1" dirty="0" smtClean="0"/>
              <a:t>We'll see several ways to set an </a:t>
            </a:r>
            <a:r>
              <a:rPr lang="en-US" sz="2400" b="1" u="sng" dirty="0" smtClean="0">
                <a:solidFill>
                  <a:srgbClr val="C00000"/>
                </a:solidFill>
              </a:rPr>
              <a:t>initial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value for data members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04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call the </a:t>
            </a:r>
            <a:r>
              <a:rPr lang="en-US" sz="2400" dirty="0" err="1" smtClean="0"/>
              <a:t>set_value</a:t>
            </a:r>
            <a:r>
              <a:rPr lang="en-US" sz="2400" dirty="0" smtClean="0"/>
              <a:t> member function to establish a value: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This calls </a:t>
            </a:r>
            <a:r>
              <a:rPr lang="en-US" sz="2400" dirty="0" err="1" smtClean="0"/>
              <a:t>foo's</a:t>
            </a:r>
            <a:r>
              <a:rPr lang="en-US" sz="2400" dirty="0" smtClean="0"/>
              <a:t> </a:t>
            </a:r>
            <a:r>
              <a:rPr lang="en-US" sz="2400" dirty="0" err="1" smtClean="0"/>
              <a:t>set_value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</a:t>
            </a:r>
            <a:endParaRPr lang="en-US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209800" y="3733800"/>
            <a:ext cx="3505200" cy="2819400"/>
            <a:chOff x="2209800" y="3733800"/>
            <a:chExt cx="3505200" cy="2819400"/>
          </a:xfrm>
        </p:grpSpPr>
        <p:sp>
          <p:nvSpPr>
            <p:cNvPr id="4" name="Rectangle 3"/>
            <p:cNvSpPr/>
            <p:nvPr/>
          </p:nvSpPr>
          <p:spPr>
            <a:xfrm>
              <a:off x="2209800" y="3733800"/>
              <a:ext cx="35052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38100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5181600"/>
              <a:ext cx="16002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1148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41910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54864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41910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800" y="54864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5562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v: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one very important difference between </a:t>
            </a:r>
            <a:r>
              <a:rPr lang="en-US" u="sng" dirty="0" smtClean="0"/>
              <a:t>normal</a:t>
            </a:r>
            <a:r>
              <a:rPr lang="en-US" dirty="0" smtClean="0"/>
              <a:t> function calls and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  <a:r>
              <a:rPr lang="en-US" dirty="0" smtClean="0"/>
              <a:t> function calls: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0070C0"/>
                </a:solidFill>
              </a:rPr>
              <a:t>other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/>
              <a:t>members of the object are </a:t>
            </a:r>
            <a:r>
              <a:rPr lang="en-US" sz="2600" b="1" dirty="0" smtClean="0">
                <a:solidFill>
                  <a:srgbClr val="C00000"/>
                </a:solidFill>
              </a:rPr>
              <a:t>also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visible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to the function members!</a:t>
            </a:r>
          </a:p>
          <a:p>
            <a:pPr lvl="1"/>
            <a:r>
              <a:rPr lang="en-US" sz="2600" dirty="0" smtClean="0"/>
              <a:t>For example,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 is visible to the function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v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Establishing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set value changes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err="1" smtClean="0"/>
              <a:t>'s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cs typeface="Courier New" pitchFamily="49" charset="0"/>
              </a:rPr>
              <a:t>	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3276600"/>
            <a:ext cx="3505200" cy="2819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352800"/>
            <a:ext cx="1600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724400"/>
            <a:ext cx="1600200" cy="129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6576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7338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5029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733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4800" y="50292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510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Accessing data member values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can't access v directly: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// Compile-time error</a:t>
            </a:r>
          </a:p>
          <a:p>
            <a:pPr>
              <a:buNone/>
            </a:pPr>
            <a:r>
              <a:rPr lang="en-US" sz="2800" dirty="0" smtClean="0"/>
              <a:t>	because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C00000"/>
                </a:solidFill>
              </a:rPr>
              <a:t>private</a:t>
            </a:r>
            <a:r>
              <a:rPr lang="en-US" sz="2800" dirty="0"/>
              <a:t>!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However, we can use the </a:t>
            </a:r>
            <a:r>
              <a:rPr lang="en-US" sz="2800" dirty="0" err="1" smtClean="0"/>
              <a:t>get_value</a:t>
            </a:r>
            <a:r>
              <a:rPr lang="en-US" sz="2800" dirty="0" smtClean="0"/>
              <a:t>() method to do so for us: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 // OK.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because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cs typeface="Courier New" pitchFamily="49" charset="0"/>
              </a:rPr>
              <a:t> is </a:t>
            </a:r>
            <a:r>
              <a:rPr lang="en-US" sz="2800" b="1" dirty="0" smtClean="0">
                <a:solidFill>
                  <a:srgbClr val="0070C0"/>
                </a:solidFill>
                <a:cs typeface="Courier New" pitchFamily="49" charset="0"/>
              </a:rPr>
              <a:t>public</a:t>
            </a:r>
            <a:r>
              <a:rPr lang="en-US" sz="2800" dirty="0" smtClean="0">
                <a:cs typeface="Courier New" pitchFamily="49" charset="0"/>
              </a:rPr>
              <a:t>!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Finally, class objects can be passed just like anything else.</a:t>
            </a:r>
          </a:p>
          <a:p>
            <a:r>
              <a:rPr lang="en-US" sz="2800" dirty="0" smtClean="0"/>
              <a:t>Like everything else (except arrays), they are passed by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role of a type:</a:t>
            </a:r>
          </a:p>
          <a:p>
            <a:pPr lvl="1"/>
            <a:r>
              <a:rPr lang="en-US" dirty="0" smtClean="0"/>
              <a:t>The set of values that can be represented by items of the type</a:t>
            </a:r>
          </a:p>
          <a:p>
            <a:pPr lvl="1"/>
            <a:r>
              <a:rPr lang="en-US" dirty="0" smtClean="0"/>
              <a:t>The set of operations that can be performed on items of the type.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C++ string	values: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		operations: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 Example: 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What is the result of the following?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i.set_value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()+1);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foo.set_value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foo.get_value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Classes – Passing by reference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pass a class object by reference, you use either a pointer argument or a reference argument, i.e.: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+ 1);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</a:t>
            </a:r>
            <a:r>
              <a:rPr lang="en-US" sz="2800" dirty="0" smtClean="0"/>
              <a:t>his version would change the class object passed to it!</a:t>
            </a:r>
            <a:br>
              <a:rPr lang="en-US" sz="2800" dirty="0" smtClean="0"/>
            </a:b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A. </a:t>
            </a:r>
            <a:r>
              <a:rPr lang="en-US" sz="2800" dirty="0" smtClean="0"/>
              <a:t>A </a:t>
            </a:r>
            <a:r>
              <a:rPr lang="en-US" sz="2800" dirty="0" smtClean="0"/>
              <a:t>C++ class </a:t>
            </a:r>
            <a:r>
              <a:rPr lang="en-US" sz="2800" dirty="0" smtClean="0"/>
              <a:t>defines a </a:t>
            </a:r>
            <a:r>
              <a:rPr lang="en-US" sz="2800" dirty="0" smtClean="0"/>
              <a:t>type</a:t>
            </a:r>
            <a:r>
              <a:rPr lang="en-US" sz="2800" dirty="0" smtClean="0"/>
              <a:t>.</a:t>
            </a:r>
            <a:endParaRPr lang="zh-CN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B. </a:t>
            </a:r>
            <a:r>
              <a:rPr lang="en-US" sz="2800" dirty="0" smtClean="0"/>
              <a:t>The </a:t>
            </a:r>
            <a:r>
              <a:rPr lang="en-US" sz="2800" dirty="0" smtClean="0"/>
              <a:t>information stored in an </a:t>
            </a:r>
            <a:r>
              <a:rPr lang="en-US" sz="2800" dirty="0" smtClean="0"/>
              <a:t>object </a:t>
            </a:r>
            <a:r>
              <a:rPr lang="en-US" sz="2800" dirty="0" smtClean="0"/>
              <a:t>of a class is accessible.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C. </a:t>
            </a:r>
            <a:r>
              <a:rPr lang="en-US" sz="2800" dirty="0" smtClean="0"/>
              <a:t>A class defines all the basic operations that are possible on </a:t>
            </a:r>
            <a:r>
              <a:rPr lang="en-US" sz="2800" dirty="0" smtClean="0"/>
              <a:t>objects </a:t>
            </a:r>
            <a:r>
              <a:rPr lang="en-US" sz="2800" dirty="0" smtClean="0"/>
              <a:t>of that class</a:t>
            </a:r>
            <a:r>
              <a:rPr lang="en-US" sz="2800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800" b="1" dirty="0" smtClean="0"/>
              <a:t>D.</a:t>
            </a:r>
            <a:r>
              <a:rPr lang="en-US" altLang="zh-CN" sz="2800" dirty="0" smtClean="0"/>
              <a:t> All member functions of a class are accessible.</a:t>
            </a:r>
            <a:endParaRPr lang="en-US" altLang="zh-CN" sz="28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1103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 Abstract Data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Class in C++: A Trivial Example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More Details on Class</a:t>
            </a:r>
          </a:p>
          <a:p>
            <a:r>
              <a:rPr lang="en-US" altLang="zh-CN" dirty="0"/>
              <a:t>Another Class Example: a Mutable Set of </a:t>
            </a:r>
            <a:r>
              <a:rPr lang="en-US" altLang="zh-CN" dirty="0" smtClean="0"/>
              <a:t>Integers </a:t>
            </a:r>
            <a:r>
              <a:rPr lang="en-US" altLang="zh-CN" dirty="0"/>
              <a:t>(</a:t>
            </a:r>
            <a:r>
              <a:rPr lang="en-US" altLang="zh-CN" dirty="0" err="1"/>
              <a:t>IntSet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Improve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Efficiency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0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we wanted to build an abstraction that held a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set of integers.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 </a:t>
            </a:r>
            <a:r>
              <a:rPr lang="en-US" sz="2800" b="1" u="sng" dirty="0" smtClean="0"/>
              <a:t>set</a:t>
            </a:r>
            <a:r>
              <a:rPr lang="en-US" sz="2800" dirty="0" smtClean="0"/>
              <a:t> in the mathematical sense:</a:t>
            </a:r>
          </a:p>
          <a:p>
            <a:pPr lvl="1"/>
            <a:r>
              <a:rPr lang="en-US" dirty="0" smtClean="0"/>
              <a:t>A collection of zero or more integers, with </a:t>
            </a:r>
            <a:r>
              <a:rPr lang="en-US" b="1" dirty="0" smtClean="0">
                <a:solidFill>
                  <a:srgbClr val="C00000"/>
                </a:solidFill>
              </a:rPr>
              <a:t>no duplicates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The set is “mutable” because we can insert values into and remove objects from the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we wanted to build an abstraction that held a </a:t>
            </a:r>
            <a:r>
              <a:rPr lang="en-US" sz="2800" b="1" dirty="0" smtClean="0">
                <a:solidFill>
                  <a:srgbClr val="C00000"/>
                </a:solidFill>
              </a:rPr>
              <a:t>mutable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set of integers.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four </a:t>
            </a:r>
            <a:r>
              <a:rPr lang="en-US" sz="2800" b="1" dirty="0" smtClean="0">
                <a:solidFill>
                  <a:srgbClr val="C00000"/>
                </a:solidFill>
              </a:rPr>
              <a:t>operations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on this set that we will define: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Insert a value into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Remove a value from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Query to see if a value is in the set.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Count the number of elements in the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Here is an </a:t>
            </a:r>
            <a:r>
              <a:rPr lang="en-US" sz="2800" b="1" dirty="0" smtClean="0"/>
              <a:t>incomplete</a:t>
            </a:r>
            <a:r>
              <a:rPr lang="en-US" sz="2800" dirty="0" smtClean="0"/>
              <a:t> definition of a class implementing such an ADT: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// OVERVIEW: a mutable set of integers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+ {v}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this = this - {v}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true if v is in this,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         false otherwise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// EFFECTS: returns |this|.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// omitted OVERVIEW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void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void remove(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size();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2800" dirty="0" smtClean="0"/>
              <a:t>The class is incomplete because we haven't chosen a </a:t>
            </a:r>
            <a:r>
              <a:rPr lang="en-US" sz="2800" b="1" dirty="0" smtClean="0">
                <a:solidFill>
                  <a:srgbClr val="7030A0"/>
                </a:solidFill>
              </a:rPr>
              <a:t>representation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for sets.</a:t>
            </a:r>
          </a:p>
          <a:p>
            <a:r>
              <a:rPr lang="en-US" sz="2800" dirty="0" smtClean="0"/>
              <a:t>Choosing a representation involves two things:</a:t>
            </a:r>
          </a:p>
          <a:p>
            <a:pPr lvl="1"/>
            <a:r>
              <a:rPr lang="en-US" sz="2800" dirty="0" smtClean="0"/>
              <a:t>Deciding what </a:t>
            </a:r>
            <a:r>
              <a:rPr lang="en-US" sz="2800" b="1" dirty="0" smtClean="0">
                <a:solidFill>
                  <a:srgbClr val="0070C0"/>
                </a:solidFill>
              </a:rPr>
              <a:t>concrete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data elements will be used to </a:t>
            </a:r>
            <a:r>
              <a:rPr lang="en-US" sz="2800" b="1" dirty="0" smtClean="0">
                <a:solidFill>
                  <a:srgbClr val="C00000"/>
                </a:solidFill>
              </a:rPr>
              <a:t>represent the values</a:t>
            </a:r>
            <a:r>
              <a:rPr lang="en-US" sz="2800" dirty="0" smtClean="0"/>
              <a:t> of the set.</a:t>
            </a:r>
          </a:p>
          <a:p>
            <a:pPr lvl="1"/>
            <a:r>
              <a:rPr lang="en-US" sz="2800" dirty="0" smtClean="0"/>
              <a:t>Providing an </a:t>
            </a:r>
            <a:r>
              <a:rPr lang="en-US" sz="2800" b="1" dirty="0" smtClean="0">
                <a:solidFill>
                  <a:srgbClr val="0070C0"/>
                </a:solidFill>
              </a:rPr>
              <a:t>implementation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for each </a:t>
            </a:r>
            <a:r>
              <a:rPr lang="en-US" sz="2800" b="1" dirty="0" smtClean="0">
                <a:solidFill>
                  <a:srgbClr val="C00000"/>
                </a:solidFill>
              </a:rPr>
              <a:t>method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 // omitted OVERVIEW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void insert(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void remove(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size();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omitted RME for 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sz="2000" dirty="0" smtClean="0"/>
          </a:p>
          <a:p>
            <a:r>
              <a:rPr lang="en-US" sz="2800" dirty="0" smtClean="0"/>
              <a:t>Despite not having a representation for a set, the (incomplete) definition above is all that a </a:t>
            </a:r>
            <a:r>
              <a:rPr lang="en-US" sz="2800" b="1" dirty="0" smtClean="0"/>
              <a:t>customer</a:t>
            </a:r>
            <a:r>
              <a:rPr lang="en-US" sz="2800" dirty="0" smtClean="0"/>
              <a:t> of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/>
              <a:t> abstraction needs to know since it has:</a:t>
            </a:r>
          </a:p>
          <a:p>
            <a:pPr lvl="1"/>
            <a:r>
              <a:rPr lang="en-US" dirty="0" smtClean="0"/>
              <a:t>The general overview of the ADT.</a:t>
            </a:r>
          </a:p>
          <a:p>
            <a:pPr lvl="1"/>
            <a:r>
              <a:rPr lang="en-US" dirty="0" smtClean="0"/>
              <a:t>The specification of each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with a representation for the set itself:</a:t>
            </a:r>
          </a:p>
          <a:p>
            <a:pPr lvl="1"/>
            <a:r>
              <a:rPr lang="en-US" dirty="0" smtClean="0"/>
              <a:t>Use an array.</a:t>
            </a:r>
          </a:p>
          <a:p>
            <a:pPr lvl="1"/>
            <a:r>
              <a:rPr lang="en-US" dirty="0" smtClean="0"/>
              <a:t>Represent a set of size N as an </a:t>
            </a:r>
            <a:r>
              <a:rPr lang="en-US" b="1" dirty="0" smtClean="0">
                <a:solidFill>
                  <a:srgbClr val="7030A0"/>
                </a:solidFill>
              </a:rPr>
              <a:t>unordered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array of integers with no duplicates, stored in the first N slots of the array.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: maintains the number of elements currently in the array.</a:t>
            </a:r>
          </a:p>
          <a:p>
            <a:endParaRPr lang="en-US" sz="2400" dirty="0" smtClean="0"/>
          </a:p>
          <a:p>
            <a:r>
              <a:rPr lang="en-US" sz="2400" dirty="0" smtClean="0"/>
              <a:t>These last two statements are called </a:t>
            </a:r>
            <a:r>
              <a:rPr lang="en-US" sz="2400" b="1" dirty="0" smtClean="0">
                <a:solidFill>
                  <a:srgbClr val="7030A0"/>
                </a:solidFill>
              </a:rPr>
              <a:t>representation invariants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rep invariants </a:t>
            </a:r>
            <a:r>
              <a:rPr lang="en-US" sz="2400" dirty="0" smtClean="0"/>
              <a:t>(more on this later).</a:t>
            </a:r>
          </a:p>
          <a:p>
            <a:r>
              <a:rPr lang="en-US" dirty="0" smtClean="0"/>
              <a:t>This invariant is a rule that the representation must obey both </a:t>
            </a:r>
            <a:r>
              <a:rPr lang="en-US" b="1" dirty="0" smtClean="0">
                <a:solidFill>
                  <a:srgbClr val="C00000"/>
                </a:solidFill>
              </a:rPr>
              <a:t>immediately before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immediately after </a:t>
            </a:r>
            <a:r>
              <a:rPr lang="en-US" dirty="0" smtClean="0"/>
              <a:t>any method's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795" y="2362200"/>
            <a:ext cx="1227605" cy="1143000"/>
            <a:chOff x="67795" y="2362200"/>
            <a:chExt cx="1227605" cy="1143000"/>
          </a:xfrm>
        </p:grpSpPr>
        <p:sp>
          <p:nvSpPr>
            <p:cNvPr id="6" name="Left Brace 5"/>
            <p:cNvSpPr/>
            <p:nvPr/>
          </p:nvSpPr>
          <p:spPr>
            <a:xfrm>
              <a:off x="1066800" y="2362200"/>
              <a:ext cx="228600" cy="1143000"/>
            </a:xfrm>
            <a:prstGeom prst="leftBrace">
              <a:avLst>
                <a:gd name="adj1" fmla="val 51969"/>
                <a:gd name="adj2" fmla="val 5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95" y="2590800"/>
              <a:ext cx="11514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rep</a:t>
              </a:r>
              <a:br>
                <a:rPr lang="en-US" sz="2400" dirty="0" smtClean="0">
                  <a:solidFill>
                    <a:srgbClr val="0000FF"/>
                  </a:solidFill>
                </a:rPr>
              </a:br>
              <a:r>
                <a:rPr lang="en-US" sz="2400" dirty="0" smtClean="0">
                  <a:solidFill>
                    <a:srgbClr val="0000FF"/>
                  </a:solidFill>
                </a:rPr>
                <a:t>invariant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8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types </a:t>
            </a:r>
            <a:r>
              <a:rPr lang="en-US" dirty="0"/>
              <a:t>have </a:t>
            </a:r>
            <a:r>
              <a:rPr lang="en-US" dirty="0" smtClean="0"/>
              <a:t>the following feature: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 detail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type is known to all users of that type.</a:t>
            </a:r>
          </a:p>
          <a:p>
            <a:pPr lvl="1"/>
            <a:r>
              <a:rPr lang="en-US" dirty="0"/>
              <a:t>This is sometimes called the </a:t>
            </a:r>
            <a:r>
              <a:rPr lang="en-US" b="1" dirty="0">
                <a:solidFill>
                  <a:srgbClr val="7030A0"/>
                </a:solidFill>
              </a:rPr>
              <a:t>concrete implementation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Example: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Grades</a:t>
            </a:r>
            <a:r>
              <a:rPr lang="en-US" dirty="0">
                <a:cs typeface="Times New Roman" pitchFamily="18" charset="0"/>
              </a:rPr>
              <a:t> talked before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702784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with a representation for the set itself:</a:t>
            </a:r>
          </a:p>
          <a:p>
            <a:pPr lvl="1"/>
            <a:r>
              <a:rPr lang="en-US" dirty="0" smtClean="0"/>
              <a:t>Use an array.</a:t>
            </a:r>
          </a:p>
          <a:p>
            <a:pPr lvl="1"/>
            <a:r>
              <a:rPr lang="en-US" dirty="0" smtClean="0"/>
              <a:t>Represent a set of size N as an </a:t>
            </a:r>
            <a:r>
              <a:rPr lang="en-US" b="1" dirty="0" smtClean="0">
                <a:solidFill>
                  <a:srgbClr val="7030A0"/>
                </a:solidFill>
              </a:rPr>
              <a:t>unordered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array of integers with no duplicates, stored in the first N slots of the array.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: maintains the number of elements currently in the array.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[100];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7795" y="2362200"/>
            <a:ext cx="1227605" cy="1143000"/>
            <a:chOff x="67795" y="2362200"/>
            <a:chExt cx="1227605" cy="1143000"/>
          </a:xfrm>
        </p:grpSpPr>
        <p:sp>
          <p:nvSpPr>
            <p:cNvPr id="5" name="Left Brace 4"/>
            <p:cNvSpPr/>
            <p:nvPr/>
          </p:nvSpPr>
          <p:spPr>
            <a:xfrm>
              <a:off x="1066800" y="2362200"/>
              <a:ext cx="228600" cy="1143000"/>
            </a:xfrm>
            <a:prstGeom prst="leftBrace">
              <a:avLst>
                <a:gd name="adj1" fmla="val 51969"/>
                <a:gd name="adj2" fmla="val 5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5" y="2590800"/>
              <a:ext cx="11514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rep</a:t>
              </a:r>
              <a:br>
                <a:rPr lang="en-US" sz="2400" dirty="0" smtClean="0">
                  <a:solidFill>
                    <a:srgbClr val="0000FF"/>
                  </a:solidFill>
                </a:rPr>
              </a:br>
              <a:r>
                <a:rPr lang="en-US" sz="2400" dirty="0" smtClean="0">
                  <a:solidFill>
                    <a:srgbClr val="0000FF"/>
                  </a:solidFill>
                </a:rPr>
                <a:t>invariant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1800" y="3762496"/>
            <a:ext cx="2057400" cy="1295400"/>
            <a:chOff x="4648200" y="4191000"/>
            <a:chExt cx="2057400" cy="1295400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81800" y="5235510"/>
            <a:ext cx="2057400" cy="1295400"/>
            <a:chOff x="4648200" y="4191000"/>
            <a:chExt cx="205740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19600" y="4336920"/>
            <a:ext cx="2057400" cy="1295400"/>
            <a:chOff x="4648200" y="4191000"/>
            <a:chExt cx="2057400" cy="1295400"/>
          </a:xfrm>
        </p:grpSpPr>
        <p:sp>
          <p:nvSpPr>
            <p:cNvPr id="28" name="TextBox 27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08984" y="5632320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4852" y="472440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4140" y="624840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this is an array, and arrays have maximum sizes, we have </a:t>
            </a:r>
            <a:r>
              <a:rPr lang="en-US" smtClean="0"/>
              <a:t>to choose </a:t>
            </a:r>
            <a:r>
              <a:rPr lang="en-US" dirty="0" smtClean="0"/>
              <a:t>a maximum size and modify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OVERVIEW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a mutable set of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integers, |set| &lt;= 100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also have to change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EFFECTS</a:t>
            </a:r>
            <a:r>
              <a:rPr lang="en-US" dirty="0" smtClean="0"/>
              <a:t> clause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this = this + {v} if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room available,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100 otherwise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82296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 is arbitrary. What is a better way to specify such size?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// OVERVIEW: a mutable set of integers, |set| &lt;= MAXELTS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EFFECTS: this = this + {v} if room,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         throws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otherwise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MODIFIES: this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// EFFECTS: this = this - {v} </a:t>
            </a:r>
            <a:br>
              <a:rPr lang="en-US" sz="1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895600"/>
            <a:ext cx="3505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a global constant like we have talked about.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0600" y="1371600"/>
            <a:ext cx="3124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1981200"/>
            <a:ext cx="21336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2247900"/>
            <a:ext cx="3124200" cy="495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114800"/>
            <a:ext cx="36576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286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this representation, and the representation invariants, we can write the methods.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6800" y="4800600"/>
            <a:ext cx="3962400" cy="1371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::size() {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4724400"/>
            <a:ext cx="3505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our rep invariant says that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/>
              <a:t> is always the</a:t>
            </a:r>
            <a:br>
              <a:rPr lang="en-US" sz="2400" dirty="0" smtClean="0"/>
            </a:br>
            <a:r>
              <a:rPr lang="en-US" sz="2400" dirty="0" smtClean="0"/>
              <a:t>size of the set, we can return </a:t>
            </a:r>
            <a:r>
              <a:rPr lang="en-US" sz="2400" smtClean="0"/>
              <a:t>it directly.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2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Next, consider the three final routines:</a:t>
            </a:r>
          </a:p>
          <a:p>
            <a:pPr lvl="1"/>
            <a:r>
              <a:rPr lang="en-US" dirty="0" smtClean="0"/>
              <a:t>query:  search the array looking for a specific number.</a:t>
            </a:r>
          </a:p>
          <a:p>
            <a:pPr lvl="1"/>
            <a:r>
              <a:rPr lang="en-US" dirty="0" smtClean="0"/>
              <a:t>remove:  search the array for a number; if it exists, remove it.</a:t>
            </a:r>
          </a:p>
          <a:p>
            <a:pPr lvl="1"/>
            <a:r>
              <a:rPr lang="en-US" dirty="0" smtClean="0"/>
              <a:t>insert:  search the array for a number; if it doesn't exist, add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three of these have "search" in common.</a:t>
            </a:r>
          </a:p>
          <a:p>
            <a:r>
              <a:rPr lang="en-US" dirty="0" smtClean="0"/>
              <a:t>One might be tempted to just write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in terms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, will this work?</a:t>
            </a:r>
          </a:p>
          <a:p>
            <a:pPr lvl="1"/>
            <a:r>
              <a:rPr lang="en-US" u="sng" dirty="0" smtClean="0"/>
              <a:t>Hint</a:t>
            </a:r>
            <a:r>
              <a:rPr lang="en-US" dirty="0" smtClean="0"/>
              <a:t>: think about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only tells us </a:t>
            </a:r>
            <a:r>
              <a:rPr lang="en-US" b="1" dirty="0" smtClean="0">
                <a:solidFill>
                  <a:srgbClr val="C00000"/>
                </a:solidFill>
              </a:rPr>
              <a:t>whether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element exists, not </a:t>
            </a:r>
            <a:r>
              <a:rPr lang="en-US" b="1" dirty="0" smtClean="0">
                <a:solidFill>
                  <a:srgbClr val="0070C0"/>
                </a:solidFill>
              </a:rPr>
              <a:t>where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– we need one more method…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48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EFFECTS: returns the index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         v if it exists in the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         array, MAXELTS otherwise.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648200"/>
            <a:ext cx="4876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cs typeface="Courier New" pitchFamily="49" charset="0"/>
              </a:rPr>
              <a:t>Note</a:t>
            </a:r>
            <a:r>
              <a:rPr lang="en-US" sz="2400" dirty="0" smtClean="0">
                <a:cs typeface="Courier New" pitchFamily="49" charset="0"/>
              </a:rPr>
              <a:t>:   </a:t>
            </a:r>
            <a:r>
              <a:rPr lang="en-US" sz="2400" dirty="0" smtClean="0"/>
              <a:t>This member function must be </a:t>
            </a:r>
            <a:r>
              <a:rPr lang="en-US" sz="2400" b="1" dirty="0" smtClean="0"/>
              <a:t>private</a:t>
            </a:r>
            <a:r>
              <a:rPr lang="en-US" sz="2400" dirty="0" smtClean="0"/>
              <a:t>.  This is because it exposes details about the concrete representation.  It is inappropriate to expose these details to a user of this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7315200" cy="1828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5867400" cy="228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0600" y="5105400"/>
            <a:ext cx="6248400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419600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400" dirty="0" smtClean="0"/>
              <a:t> is trivial…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2400"/>
            <a:ext cx="77724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to Implement </a:t>
            </a:r>
            <a:r>
              <a:rPr lang="en-US" dirty="0" smtClean="0">
                <a:latin typeface="Courier New"/>
                <a:cs typeface="Courier New"/>
              </a:rPr>
              <a:t>insert(v)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46760" y="1676400"/>
            <a:ext cx="82296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A. </a:t>
            </a:r>
            <a:r>
              <a:rPr lang="en-US" sz="2600" dirty="0" smtClean="0"/>
              <a:t>We can first search </a:t>
            </a:r>
            <a:r>
              <a:rPr lang="en-US" sz="2600" dirty="0" smtClean="0">
                <a:latin typeface="Courier New"/>
                <a:cs typeface="Courier New"/>
              </a:rPr>
              <a:t>v</a:t>
            </a:r>
            <a:r>
              <a:rPr lang="en-US" sz="2600" dirty="0" smtClean="0"/>
              <a:t> to check if it is already there with </a:t>
            </a:r>
            <a:r>
              <a:rPr lang="en-US" sz="2600" dirty="0" err="1" smtClean="0">
                <a:latin typeface="Courier New"/>
                <a:cs typeface="Courier New"/>
              </a:rPr>
              <a:t>indexOf</a:t>
            </a:r>
            <a:r>
              <a:rPr lang="en-US" sz="2600" dirty="0" smtClean="0">
                <a:latin typeface="Courier New"/>
                <a:cs typeface="Courier New"/>
              </a:rPr>
              <a:t>(v</a:t>
            </a:r>
            <a:r>
              <a:rPr lang="en-US" sz="2600" dirty="0" smtClean="0">
                <a:latin typeface="Courier New"/>
                <a:cs typeface="Courier New"/>
              </a:rPr>
              <a:t>)</a:t>
            </a:r>
            <a:endParaRPr lang="zh-CN" altLang="en-US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sz="2600" dirty="0"/>
              <a:t>If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 is not present</a:t>
            </a:r>
            <a:r>
              <a:rPr lang="en-US" sz="2600" dirty="0" smtClean="0"/>
              <a:t>, we then add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</a:t>
            </a:r>
            <a:r>
              <a:rPr lang="en-US" sz="2600" dirty="0" smtClean="0"/>
              <a:t> If we add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 smtClean="0"/>
              <a:t>, it should be added as</a:t>
            </a:r>
            <a:r>
              <a:rPr lang="en-US" sz="2600" dirty="0" smtClean="0"/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[numElts-1] </a:t>
            </a:r>
            <a:r>
              <a:rPr lang="en-US" sz="2600" dirty="0" smtClean="0">
                <a:cs typeface="Courier New" pitchFamily="49" charset="0"/>
              </a:rPr>
              <a:t>before we increment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 </a:t>
            </a:r>
            <a:r>
              <a:rPr lang="en-US" sz="2600" dirty="0"/>
              <a:t>If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600" dirty="0"/>
              <a:t> is </a:t>
            </a:r>
            <a:r>
              <a:rPr lang="en-US" sz="2600" dirty="0" smtClean="0"/>
              <a:t>added, we need to </a:t>
            </a:r>
            <a:r>
              <a:rPr lang="en-US" sz="2600" dirty="0"/>
              <a:t>increment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600" dirty="0" smtClean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61859"/>
            <a:ext cx="18287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is not much more difficult than query:</a:t>
            </a:r>
          </a:p>
          <a:p>
            <a:pPr lvl="1"/>
            <a:r>
              <a:rPr lang="en-US" dirty="0" smtClean="0"/>
              <a:t>First look for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 the element to insert.</a:t>
            </a:r>
          </a:p>
          <a:p>
            <a:pPr lvl="1"/>
            <a:r>
              <a:rPr lang="en-US" dirty="0" smtClean="0"/>
              <a:t>If it doesn’t exist, we need to add this element to the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dirty="0" smtClean="0"/>
              <a:t> of the array.</a:t>
            </a:r>
          </a:p>
          <a:p>
            <a:pPr lvl="1"/>
            <a:r>
              <a:rPr lang="en-US" dirty="0" smtClean="0"/>
              <a:t>What is the index of the current “end” </a:t>
            </a:r>
            <a:r>
              <a:rPr lang="en-US" dirty="0"/>
              <a:t>?</a:t>
            </a:r>
            <a:endParaRPr lang="en-US" dirty="0" smtClean="0"/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Place the element in the next slot and </a:t>
            </a:r>
            <a:r>
              <a:rPr lang="en-US" b="1" dirty="0" smtClean="0">
                <a:solidFill>
                  <a:srgbClr val="0070C0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only exception to this is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already equals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886200"/>
            <a:ext cx="4495800" cy="8382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function knows the details of exactly how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/>
              <a:t> are represented.</a:t>
            </a:r>
          </a:p>
          <a:p>
            <a:r>
              <a:rPr lang="en-US" dirty="0" smtClean="0"/>
              <a:t>A change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dirty="0" smtClean="0"/>
              <a:t> definition (for example, change C-string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to a C++-String) requires that we </a:t>
            </a:r>
            <a:r>
              <a:rPr lang="en-US" b="1" dirty="0" smtClean="0">
                <a:solidFill>
                  <a:srgbClr val="C00000"/>
                </a:solidFill>
              </a:rPr>
              <a:t>make changes throughout the program</a:t>
            </a:r>
            <a:r>
              <a:rPr lang="en-US" dirty="0" smtClean="0"/>
              <a:t> and recompile everything using this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645384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 for space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void remove(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v);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size();        // RME omitted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600" dirty="0" smtClean="0"/>
              <a:t> </a:t>
            </a:r>
            <a:endParaRPr lang="en-US" sz="1600" b="1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(v) == MAXELTS)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MAXELTS) throw MAXELTS;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66294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Remove?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If the element </a:t>
            </a:r>
            <a:r>
              <a:rPr lang="en-US" sz="2600" dirty="0" smtClean="0"/>
              <a:t>(its index is called </a:t>
            </a:r>
            <a:r>
              <a:rPr lang="en-US" sz="26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sz="2600" dirty="0"/>
              <a:t>) is in the </a:t>
            </a:r>
            <a:r>
              <a:rPr lang="en-US" sz="2600" dirty="0" smtClean="0"/>
              <a:t>array, </a:t>
            </a:r>
            <a:r>
              <a:rPr lang="en-US" sz="2600" dirty="0"/>
              <a:t>we have to remove it leaving a "hole" in the array.</a:t>
            </a:r>
          </a:p>
          <a:p>
            <a:endParaRPr lang="en-US" dirty="0" smtClean="0"/>
          </a:p>
          <a:p>
            <a:r>
              <a:rPr lang="en-US" dirty="0" smtClean="0"/>
              <a:t>What representation invariants are violated?</a:t>
            </a:r>
          </a:p>
          <a:p>
            <a:pPr lvl="1"/>
            <a:r>
              <a:rPr lang="en-US" dirty="0" smtClean="0"/>
              <a:t>How can we fix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Remove?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moving each element after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 to the left by one position, pick up the current "last" element and move it to the hole.</a:t>
            </a:r>
          </a:p>
          <a:p>
            <a:r>
              <a:rPr lang="en-US" dirty="0" smtClean="0"/>
              <a:t>This also breaks the invariant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, so we must fix 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71600" y="3841620"/>
            <a:ext cx="2057400" cy="1295400"/>
            <a:chOff x="4648200" y="4191000"/>
            <a:chExt cx="2057400" cy="1295400"/>
          </a:xfrm>
        </p:grpSpPr>
        <p:sp>
          <p:nvSpPr>
            <p:cNvPr id="6" name="TextBox 5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200" y="3733800"/>
            <a:ext cx="1233705" cy="1093938"/>
            <a:chOff x="3886200" y="4876800"/>
            <a:chExt cx="1233705" cy="1093938"/>
          </a:xfrm>
        </p:grpSpPr>
        <p:sp>
          <p:nvSpPr>
            <p:cNvPr id="14" name="Right Arrow 13"/>
            <p:cNvSpPr/>
            <p:nvPr/>
          </p:nvSpPr>
          <p:spPr>
            <a:xfrm>
              <a:off x="3886200" y="5381430"/>
              <a:ext cx="1219200" cy="5893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7198" y="4876800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remove 2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2728" y="3790785"/>
            <a:ext cx="2057400" cy="1295400"/>
            <a:chOff x="4648200" y="4191000"/>
            <a:chExt cx="2057400" cy="1295400"/>
          </a:xfrm>
        </p:grpSpPr>
        <p:sp>
          <p:nvSpPr>
            <p:cNvPr id="18" name="TextBox 17"/>
            <p:cNvSpPr txBox="1"/>
            <p:nvPr/>
          </p:nvSpPr>
          <p:spPr>
            <a:xfrm>
              <a:off x="4800600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39154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6698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5252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3806" y="4387755"/>
              <a:ext cx="3385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8200" y="4191000"/>
              <a:ext cx="20574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7138" y="4992452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8370" y="4998422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5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315200" cy="5181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(victim != MAXELTS)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Question</a:t>
            </a:r>
            <a:r>
              <a:rPr lang="en-US" dirty="0" smtClean="0"/>
              <a:t>:  There is one problem with our implementation.  What is it?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Hint</a:t>
            </a:r>
            <a:r>
              <a:rPr lang="en-US" dirty="0" smtClean="0"/>
              <a:t>:  Consider the newly-created set: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What does the computer actually create when we declare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cs typeface="Courier New" pitchFamily="49" charset="0"/>
              </a:rPr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Question</a:t>
            </a:r>
            <a:r>
              <a:rPr lang="en-US" dirty="0" smtClean="0"/>
              <a:t>:  There is one problem with our implementation.  What is it?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/>
              <a:t>On creation,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/>
              <a:t>'s</a:t>
            </a:r>
            <a:r>
              <a:rPr lang="en-US" dirty="0" smtClean="0"/>
              <a:t> data members are </a:t>
            </a:r>
            <a:r>
              <a:rPr lang="en-US" b="1" dirty="0" smtClean="0">
                <a:solidFill>
                  <a:srgbClr val="C00000"/>
                </a:solidFill>
              </a:rPr>
              <a:t>uninitialized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This means that the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/>
              <a:t> could be a random value, but our representational invariant says it must be zero!</a:t>
            </a:r>
          </a:p>
          <a:p>
            <a:endParaRPr lang="en-US" dirty="0"/>
          </a:p>
          <a:p>
            <a:r>
              <a:rPr lang="en-US" dirty="0" smtClean="0"/>
              <a:t>How can we fix this? 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b="1" smtClean="0">
                <a:solidFill>
                  <a:srgbClr val="C00000"/>
                </a:solidFill>
              </a:rPr>
              <a:t>constructor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constructor (really, the </a:t>
            </a:r>
            <a:r>
              <a:rPr lang="en-US" b="1" dirty="0" smtClean="0"/>
              <a:t>default</a:t>
            </a:r>
            <a:r>
              <a:rPr lang="en-US" dirty="0" smtClean="0"/>
              <a:t> constructor) has the following type signature:</a:t>
            </a:r>
            <a:br>
              <a:rPr lang="en-US" dirty="0" smtClean="0"/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 // OVERVIEW omitted for space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The name of the function is the same as the name of the class.</a:t>
            </a:r>
          </a:p>
          <a:p>
            <a:r>
              <a:rPr lang="en-US" b="1" dirty="0" smtClean="0"/>
              <a:t>This function doesn't have a return type. </a:t>
            </a:r>
          </a:p>
          <a:p>
            <a:r>
              <a:rPr lang="en-US" b="1" dirty="0" smtClean="0"/>
              <a:t>It also does not take an argument in this case.</a:t>
            </a:r>
          </a:p>
          <a:p>
            <a:r>
              <a:rPr lang="en-US" dirty="0" smtClean="0"/>
              <a:t>It is guaranteed to be the </a:t>
            </a:r>
            <a:r>
              <a:rPr lang="en-US" b="1" dirty="0" smtClean="0">
                <a:solidFill>
                  <a:srgbClr val="0070C0"/>
                </a:solidFill>
              </a:rPr>
              <a:t>first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function called immediately after an object is created.</a:t>
            </a:r>
          </a:p>
          <a:p>
            <a:r>
              <a:rPr lang="en-US" dirty="0" smtClean="0"/>
              <a:t>It builds a “blank” uninitialized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and makes it satisfy the rep invariant.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6324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EFFECTS: creates an empty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Here’s how it’s written: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6324600" cy="838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657600"/>
            <a:ext cx="5715000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syntax is called "initialization syntax".</a:t>
            </a:r>
          </a:p>
          <a:p>
            <a:r>
              <a:rPr lang="en-US" dirty="0" smtClean="0"/>
              <a:t>Each data member is initialized this way.</a:t>
            </a:r>
          </a:p>
          <a:p>
            <a:r>
              <a:rPr lang="en-US" b="1" u="sng" dirty="0" smtClean="0"/>
              <a:t>Note</a:t>
            </a:r>
            <a:r>
              <a:rPr lang="en-US" dirty="0" smtClean="0"/>
              <a:t>: The order in which elements are initialized is the order they </a:t>
            </a:r>
            <a:r>
              <a:rPr lang="en-US" b="1" dirty="0" smtClean="0">
                <a:solidFill>
                  <a:srgbClr val="C00000"/>
                </a:solidFill>
              </a:rPr>
              <a:t>appear in the definition</a:t>
            </a:r>
            <a:r>
              <a:rPr lang="en-US" dirty="0" smtClean="0"/>
              <a:t>, NOT the order in the initialization list.  It is a good practice to keep them in the same order to avoid confusion.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31242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447800"/>
            <a:ext cx="4724400" cy="1828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(0),</a:t>
            </a:r>
            <a:b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aDouble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(1.2),</a:t>
            </a:r>
            <a:b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(“Yes”)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Contrast </a:t>
            </a:r>
            <a:r>
              <a:rPr lang="en-US" dirty="0" smtClean="0"/>
              <a:t>the property of </a:t>
            </a:r>
            <a:r>
              <a:rPr lang="en-US" dirty="0" err="1" smtClean="0"/>
              <a:t>struct</a:t>
            </a:r>
            <a:r>
              <a:rPr lang="en-US" dirty="0" smtClean="0"/>
              <a:t> types with that of the functions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smtClean="0"/>
              <a:t>function written by others shows </a:t>
            </a:r>
            <a:r>
              <a:rPr lang="en-US" b="1" dirty="0"/>
              <a:t>what</a:t>
            </a:r>
            <a:r>
              <a:rPr lang="en-US" dirty="0"/>
              <a:t> the function does, but not </a:t>
            </a:r>
            <a:r>
              <a:rPr lang="en-US" b="1" dirty="0"/>
              <a:t>how</a:t>
            </a:r>
            <a:r>
              <a:rPr lang="en-US" dirty="0"/>
              <a:t> it does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r>
              <a:rPr lang="en-US" dirty="0" smtClean="0"/>
              <a:t>For function, if we find a faster way to implement, we can just replace the old implementation with the new one</a:t>
            </a:r>
          </a:p>
          <a:p>
            <a:pPr lvl="1"/>
            <a:r>
              <a:rPr lang="en-US" dirty="0" smtClean="0"/>
              <a:t>No other components of the program calling the function need to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Automatically Initializing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Alternatively, we could write this function as follows, but this is not considered as a good way!</a:t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3733800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026" name="Picture 2" descr="http://www.buggyboard.info/images/symbols/fit_notrecomm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A Benefit of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Now, instead of writing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and having to worry about the number of elements in the array.  All we have to write is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 set);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and we no longer have to worry about the array and its count being separated.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48600" cy="5181600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A slight change to the class definition: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size()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size()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  <a:p>
            <a:r>
              <a:rPr lang="en-US" dirty="0" smtClean="0"/>
              <a:t>Each member function of a class has an extra</a:t>
            </a:r>
            <a:r>
              <a:rPr lang="en-US" altLang="zh-CN" dirty="0" smtClean="0"/>
              <a:t>, implicit parameter named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dirty="0" smtClean="0"/>
              <a:t>” is a pointer to the current instance on which the function </a:t>
            </a:r>
            <a:r>
              <a:rPr lang="en-US" altLang="zh-CN" dirty="0"/>
              <a:t>i</a:t>
            </a:r>
            <a:r>
              <a:rPr lang="en-US" altLang="zh-CN" dirty="0" smtClean="0"/>
              <a:t>s invoked.</a:t>
            </a:r>
          </a:p>
          <a:p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keyword</a:t>
            </a:r>
            <a:r>
              <a:rPr lang="en-US" sz="2400" dirty="0"/>
              <a:t> </a:t>
            </a:r>
            <a:r>
              <a:rPr lang="en-US" dirty="0" smtClean="0"/>
              <a:t>modifies the implicit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pointer</a:t>
            </a:r>
            <a:r>
              <a:rPr lang="en-US" altLang="zh-CN" dirty="0" smtClean="0"/>
              <a:t>: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dirty="0" smtClean="0"/>
              <a:t> is now a pointer to a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</a:rPr>
              <a:t> instance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u="sng" dirty="0" smtClean="0"/>
              <a:t>Means</a:t>
            </a:r>
            <a:r>
              <a:rPr lang="en-US" dirty="0" smtClean="0"/>
              <a:t>: the member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 smtClean="0"/>
              <a:t> cannot change the object on which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altLang="zh-CN" dirty="0" smtClean="0"/>
              <a:t> is called.</a:t>
            </a:r>
          </a:p>
          <a:p>
            <a:pPr lvl="1"/>
            <a:r>
              <a:rPr lang="en-US" dirty="0" smtClean="0"/>
              <a:t>By its definition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altLang="zh-CN" dirty="0" smtClean="0"/>
              <a:t> shouldn’t change the object! Adding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keyword prevents any accidental change.</a:t>
            </a:r>
          </a:p>
          <a:p>
            <a:pPr lvl="1"/>
            <a:r>
              <a:rPr lang="en-US" dirty="0" smtClean="0"/>
              <a:t>It is a good practice to add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keyword when possible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Implement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object can only call its </a:t>
            </a:r>
            <a:r>
              <a:rPr lang="en-US" b="1" dirty="0" err="1" smtClean="0">
                <a:solidFill>
                  <a:srgbClr val="0000FF"/>
                </a:solidFill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member functions</a:t>
            </a:r>
            <a:r>
              <a:rPr lang="en-US" altLang="zh-CN" dirty="0" smtClean="0"/>
              <a:t>!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8736" y="2514600"/>
            <a:ext cx="28762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function body is the</a:t>
            </a:r>
            <a:br>
              <a:rPr lang="en-US" sz="2400" dirty="0" smtClean="0"/>
            </a:br>
            <a:r>
              <a:rPr lang="en-US" sz="2400" dirty="0" smtClean="0"/>
              <a:t>same as before.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667000" y="4495800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is;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is.size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is.insert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3698" y="5095964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778514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</a:t>
            </a:r>
            <a:r>
              <a:rPr lang="en-US" dirty="0" err="1" smtClean="0"/>
              <a:t>const</a:t>
            </a:r>
            <a:r>
              <a:rPr lang="en-US" dirty="0" smtClean="0"/>
              <a:t> member function calls other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  <a:r>
              <a:rPr lang="en-US" dirty="0" smtClean="0"/>
              <a:t> functions</a:t>
            </a:r>
            <a:r>
              <a:rPr lang="en-US" altLang="zh-CN" dirty="0" smtClean="0"/>
              <a:t>, they must be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too!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::g()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{ f();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44225"/>
            <a:ext cx="3073277" cy="43088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::f() 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{...}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2844224"/>
            <a:ext cx="4092787" cy="43088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::f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 {...}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2743200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2743200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 to Abstract Data 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Class in C++: A Trivial Example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More Details on Class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Another Class Example: a Mutable Set of Integers 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IntSet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Improve the Efficiency of </a:t>
            </a:r>
            <a:r>
              <a:rPr lang="en-US" dirty="0" err="1"/>
              <a:t>IntSet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elements of the array must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/>
              <a:t> </a:t>
            </a:r>
            <a:r>
              <a:rPr lang="en-US" dirty="0" smtClean="0"/>
              <a:t>examine?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83920" y="1371600"/>
            <a:ext cx="77724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/>
              <a:t>A</a:t>
            </a:r>
            <a:r>
              <a:rPr lang="en-US" sz="2400" b="1" dirty="0" smtClean="0"/>
              <a:t>. </a:t>
            </a:r>
            <a:r>
              <a:rPr lang="en-US" sz="2400" dirty="0" smtClean="0"/>
              <a:t>In the best case, 1 </a:t>
            </a:r>
            <a:r>
              <a:rPr lang="en-US" sz="2400" dirty="0" smtClean="0"/>
              <a:t>element</a:t>
            </a:r>
            <a:endParaRPr lang="en-US" sz="2400" dirty="0" smtClean="0"/>
          </a:p>
          <a:p>
            <a:r>
              <a:rPr lang="en-US" sz="2400" b="1" dirty="0" smtClean="0"/>
              <a:t>B. </a:t>
            </a:r>
            <a:r>
              <a:rPr lang="en-US" sz="2400" dirty="0" smtClean="0"/>
              <a:t>In the worst case,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numElts</a:t>
            </a:r>
            <a:r>
              <a:rPr lang="en-US" sz="2400" dirty="0" smtClean="0"/>
              <a:t> </a:t>
            </a:r>
            <a:r>
              <a:rPr lang="en-US" sz="2400" dirty="0" smtClean="0"/>
              <a:t>elements</a:t>
            </a:r>
            <a:endParaRPr lang="en-US" sz="2400" dirty="0"/>
          </a:p>
          <a:p>
            <a:r>
              <a:rPr lang="en-US" sz="2400" b="1" dirty="0" smtClean="0"/>
              <a:t>C. </a:t>
            </a:r>
            <a:r>
              <a:rPr lang="en-US" sz="2400" dirty="0" smtClean="0"/>
              <a:t>In the worst case,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MAXELTS</a:t>
            </a:r>
            <a:r>
              <a:rPr lang="en-US" sz="2400" dirty="0" smtClean="0"/>
              <a:t> </a:t>
            </a:r>
            <a:r>
              <a:rPr lang="en-US" sz="2400" dirty="0" smtClean="0"/>
              <a:t>elements</a:t>
            </a:r>
            <a:endParaRPr lang="en-US" sz="2400" dirty="0" smtClean="0"/>
          </a:p>
          <a:p>
            <a:r>
              <a:rPr lang="en-US" sz="2400" b="1" dirty="0" smtClean="0"/>
              <a:t>D. </a:t>
            </a:r>
            <a:r>
              <a:rPr lang="en-US" sz="2400" dirty="0" smtClean="0"/>
              <a:t>None of the above</a:t>
            </a:r>
          </a:p>
          <a:p>
            <a:endParaRPr lang="en-US" sz="2400" b="1" dirty="0" smtClean="0">
              <a:cs typeface="Courier New" pitchFamily="49" charset="0"/>
            </a:endParaRPr>
          </a:p>
        </p:txBody>
      </p:sp>
      <p:pic>
        <p:nvPicPr>
          <p:cNvPr id="307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20" y="4518958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say the time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 grows </a:t>
            </a:r>
            <a:r>
              <a:rPr lang="en-US" b="1" dirty="0" smtClean="0"/>
              <a:t>linearly</a:t>
            </a:r>
            <a:r>
              <a:rPr lang="en-US" dirty="0" smtClean="0"/>
              <a:t> with the size of the set.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there are N elements in the set, we have to examine all N of them </a:t>
            </a:r>
            <a:r>
              <a:rPr lang="en-US" b="1" dirty="0" smtClean="0">
                <a:solidFill>
                  <a:srgbClr val="0070C0"/>
                </a:solidFill>
              </a:rPr>
              <a:t>in the worst case</a:t>
            </a:r>
            <a:r>
              <a:rPr lang="en-US" dirty="0" smtClean="0"/>
              <a:t>.  For large sets that perform lots of queries, this is too expensive!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Luckily, we can replace this implementation with a different one that can be more efficient.  The only change we need to make is to the </a:t>
            </a:r>
            <a:r>
              <a:rPr lang="en-US" b="1" dirty="0" smtClean="0">
                <a:solidFill>
                  <a:srgbClr val="C00000"/>
                </a:solidFill>
              </a:rPr>
              <a:t>representation (implementation)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the abstraction can stay precisely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Still use an array to store the elements of the set and the values will still occupy the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</a:t>
            </a:r>
            <a:r>
              <a:rPr lang="en-US" dirty="0" err="1" smtClean="0"/>
              <a:t>s</a:t>
            </a:r>
            <a:r>
              <a:rPr lang="en-US" dirty="0" smtClean="0"/>
              <a:t> slots.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However, now we'll keep the elements in </a:t>
            </a:r>
            <a:r>
              <a:rPr lang="en-US" b="1" u="sng" dirty="0" smtClean="0">
                <a:solidFill>
                  <a:srgbClr val="0000FF"/>
                </a:solidFill>
              </a:rPr>
              <a:t>sorted</a:t>
            </a:r>
            <a:r>
              <a:rPr lang="en-US" u="sng" dirty="0" smtClean="0">
                <a:solidFill>
                  <a:srgbClr val="0000FF"/>
                </a:solidFill>
              </a:rPr>
              <a:t> </a:t>
            </a:r>
            <a:r>
              <a:rPr lang="en-US" u="sng" dirty="0" smtClean="0"/>
              <a:t>order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To solve the </a:t>
            </a:r>
            <a:r>
              <a:rPr lang="en-US" dirty="0" smtClean="0"/>
              <a:t>problem for </a:t>
            </a:r>
            <a:r>
              <a:rPr lang="en-US" dirty="0" err="1" smtClean="0"/>
              <a:t>struct</a:t>
            </a:r>
            <a:r>
              <a:rPr lang="en-US" dirty="0" smtClean="0"/>
              <a:t> type, </a:t>
            </a:r>
            <a:r>
              <a:rPr lang="en-US" dirty="0"/>
              <a:t>we'll define </a:t>
            </a:r>
            <a:r>
              <a:rPr lang="en-US" b="1" dirty="0">
                <a:solidFill>
                  <a:srgbClr val="C00000"/>
                </a:solidFill>
              </a:rPr>
              <a:t>abstract data types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ADTs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ADT provides an </a:t>
            </a:r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values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definition of an ADT must combine </a:t>
            </a:r>
            <a:r>
              <a:rPr lang="en-US" b="1" dirty="0"/>
              <a:t>both</a:t>
            </a:r>
            <a:r>
              <a:rPr lang="en-US" dirty="0"/>
              <a:t> some notion </a:t>
            </a:r>
            <a:r>
              <a:rPr lang="en-US" dirty="0" smtClean="0"/>
              <a:t>of </a:t>
            </a:r>
            <a:r>
              <a:rPr lang="en-US" b="1" dirty="0" smtClean="0"/>
              <a:t>what</a:t>
            </a:r>
            <a:r>
              <a:rPr lang="en-US" dirty="0" smtClean="0"/>
              <a:t> </a:t>
            </a:r>
            <a:r>
              <a:rPr lang="en-US" dirty="0"/>
              <a:t>values </a:t>
            </a:r>
            <a:r>
              <a:rPr lang="en-US" dirty="0" smtClean="0"/>
              <a:t>that </a:t>
            </a:r>
            <a:r>
              <a:rPr lang="en-US" dirty="0"/>
              <a:t>type </a:t>
            </a:r>
            <a:r>
              <a:rPr lang="en-US" dirty="0" smtClean="0"/>
              <a:t>represents, </a:t>
            </a:r>
            <a:r>
              <a:rPr lang="en-US" dirty="0"/>
              <a:t>and </a:t>
            </a:r>
            <a:r>
              <a:rPr lang="en-US" b="1" dirty="0" smtClean="0"/>
              <a:t>what </a:t>
            </a:r>
            <a:r>
              <a:rPr lang="en-US" dirty="0" smtClean="0"/>
              <a:t>operations on values it supports.</a:t>
            </a:r>
            <a:endParaRPr lang="en-US" dirty="0"/>
          </a:p>
          <a:p>
            <a:pPr lvl="1"/>
            <a:r>
              <a:rPr lang="en-US" dirty="0"/>
              <a:t>However, we can leave off the details of </a:t>
            </a:r>
            <a:r>
              <a:rPr lang="en-US" b="1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mobile phone</a:t>
            </a:r>
          </a:p>
          <a:p>
            <a:pPr lvl="1"/>
            <a:r>
              <a:rPr lang="en-US" dirty="0"/>
              <a:t>Type: a portable telephone that can make and receive </a:t>
            </a:r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Operations: turn on/off, make/receive call, text message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05835"/>
            <a:ext cx="276332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We don’t know details!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87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Parts of the Class Should Be Changed?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447800"/>
            <a:ext cx="73152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// OVERVIEW: a mutable set of integers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Font typeface="Wingdings 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br>
              <a:rPr lang="en-US" dirty="0"/>
            </a:br>
            <a:r>
              <a:rPr lang="en-US" sz="2200" dirty="0"/>
              <a:t>Improving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constructor and size methods don’t need to change at all since they just use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field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/>
              <a:t> also doesn't need to change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::query(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v)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(v) != MAXELTS);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</a:t>
            </a:r>
            <a:endParaRPr lang="en-US" sz="2200" b="1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also </a:t>
            </a:r>
            <a:r>
              <a:rPr lang="en-US" dirty="0"/>
              <a:t>doesn't need to change.</a:t>
            </a:r>
          </a:p>
          <a:p>
            <a:endParaRPr lang="en-US" dirty="0" smtClean="0"/>
          </a:p>
          <a:p>
            <a:r>
              <a:rPr lang="en-US" dirty="0"/>
              <a:t>However,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do need to change.</a:t>
            </a:r>
          </a:p>
        </p:txBody>
      </p:sp>
    </p:spTree>
    <p:extLst>
      <p:ext uri="{BB962C8B-B14F-4D97-AF65-F5344CB8AC3E}">
        <p14:creationId xmlns:p14="http://schemas.microsoft.com/office/powerpoint/2010/main" val="265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We'll start with the easiest one: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Recall the old version that moved the last element from the end to somewhere in the middle, this will break the new “sorted” invariant.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Instead of doing a swap, we have to "squish" the array together to cover up the hole.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9200" y="3505200"/>
            <a:ext cx="6324600" cy="905163"/>
            <a:chOff x="1219200" y="3971637"/>
            <a:chExt cx="6324600" cy="905163"/>
          </a:xfrm>
        </p:grpSpPr>
        <p:sp>
          <p:nvSpPr>
            <p:cNvPr id="4" name="Rectangle 3"/>
            <p:cNvSpPr/>
            <p:nvPr/>
          </p:nvSpPr>
          <p:spPr>
            <a:xfrm>
              <a:off x="1219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6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0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114800" y="4419600"/>
              <a:ext cx="6096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&quot;No&quot; Symbol 25"/>
            <p:cNvSpPr/>
            <p:nvPr/>
          </p:nvSpPr>
          <p:spPr>
            <a:xfrm>
              <a:off x="1905000" y="4191000"/>
              <a:ext cx="533400" cy="6858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874327" y="3971637"/>
              <a:ext cx="1482437" cy="378690"/>
            </a:xfrm>
            <a:custGeom>
              <a:avLst/>
              <a:gdLst>
                <a:gd name="connsiteX0" fmla="*/ 1482437 w 1482437"/>
                <a:gd name="connsiteY0" fmla="*/ 378690 h 378690"/>
                <a:gd name="connsiteX1" fmla="*/ 817418 w 1482437"/>
                <a:gd name="connsiteY1" fmla="*/ 4618 h 378690"/>
                <a:gd name="connsiteX2" fmla="*/ 0 w 1482437"/>
                <a:gd name="connsiteY2" fmla="*/ 350981 h 37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437" h="378690">
                  <a:moveTo>
                    <a:pt x="1482437" y="378690"/>
                  </a:moveTo>
                  <a:cubicBezTo>
                    <a:pt x="1273464" y="193963"/>
                    <a:pt x="1064491" y="9236"/>
                    <a:pt x="817418" y="4618"/>
                  </a:cubicBezTo>
                  <a:cubicBezTo>
                    <a:pt x="570345" y="0"/>
                    <a:pt x="285172" y="175490"/>
                    <a:pt x="0" y="350981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38800" y="43434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9200" y="5477163"/>
            <a:ext cx="6324600" cy="685800"/>
            <a:chOff x="1219200" y="5943600"/>
            <a:chExt cx="6324600" cy="685800"/>
          </a:xfrm>
        </p:grpSpPr>
        <p:sp>
          <p:nvSpPr>
            <p:cNvPr id="29" name="Rectangle 28"/>
            <p:cNvSpPr/>
            <p:nvPr/>
          </p:nvSpPr>
          <p:spPr>
            <a:xfrm>
              <a:off x="1219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0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81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52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76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57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0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114800" y="6172200"/>
              <a:ext cx="6096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&quot;No&quot; Symbol 42"/>
            <p:cNvSpPr/>
            <p:nvPr/>
          </p:nvSpPr>
          <p:spPr>
            <a:xfrm>
              <a:off x="1905000" y="5943600"/>
              <a:ext cx="533400" cy="685800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38800" y="6096000"/>
              <a:ext cx="3810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10800000">
              <a:off x="5867400" y="6248400"/>
              <a:ext cx="1447800" cy="158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we going to do the “squish”?</a:t>
            </a:r>
          </a:p>
          <a:p>
            <a:pPr lvl="1"/>
            <a:r>
              <a:rPr lang="en-US" dirty="0" smtClean="0"/>
              <a:t>Move the element next to the hole to the left leaving a new hole.</a:t>
            </a:r>
          </a:p>
          <a:p>
            <a:pPr lvl="1"/>
            <a:r>
              <a:rPr lang="en-US" dirty="0" smtClean="0"/>
              <a:t>Keep moving elements until the hole is “off the end” of the elements.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We'll reuse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 as a loop variable.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’s invariant is that it always points at the hole in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466564"/>
            <a:ext cx="122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remove 4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11981" y="4110335"/>
            <a:ext cx="2209761" cy="461665"/>
            <a:chOff x="1711981" y="4087864"/>
            <a:chExt cx="2209761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11981" y="3466565"/>
            <a:ext cx="2209761" cy="461665"/>
            <a:chOff x="1711981" y="4087864"/>
            <a:chExt cx="2209761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4110335"/>
            <a:ext cx="2209761" cy="461665"/>
            <a:chOff x="1711981" y="4087864"/>
            <a:chExt cx="2209761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29400" y="4110335"/>
            <a:ext cx="2209761" cy="461665"/>
            <a:chOff x="1711981" y="4087864"/>
            <a:chExt cx="2209761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1711981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80993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50005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19017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83718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52730" y="4087864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6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::remove(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victim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if (victim != MAXELTS) {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// victim points at hole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--; // one less element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(victim &lt;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// ..hole still in the array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[victim]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[victim+1];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victim++;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also have to change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since it currently just places the new element at the end of the array.  This also will break the new “sorted” invariant.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05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67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19600" y="3581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3600" y="3505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3505200"/>
            <a:ext cx="381000" cy="381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we going to do the insert?</a:t>
            </a:r>
          </a:p>
          <a:p>
            <a:pPr lvl="1"/>
            <a:r>
              <a:rPr lang="en-US" dirty="0" smtClean="0"/>
              <a:t>Start by moving the last element to the right by one position.</a:t>
            </a:r>
          </a:p>
          <a:p>
            <a:pPr lvl="1"/>
            <a:r>
              <a:rPr lang="en-US" dirty="0" smtClean="0"/>
              <a:t>Repeat this process until the correct location is found to insert the new element.</a:t>
            </a:r>
          </a:p>
          <a:p>
            <a:pPr lvl="1"/>
            <a:r>
              <a:rPr lang="en-US" dirty="0" smtClean="0"/>
              <a:t>Stop if the start of the array is reached or the element is sorted.</a:t>
            </a:r>
          </a:p>
          <a:p>
            <a:pPr lvl="1"/>
            <a:r>
              <a:rPr lang="en-US" dirty="0" smtClean="0"/>
              <a:t>We'll need a new loop variable</a:t>
            </a:r>
            <a:r>
              <a:rPr lang="en-US" altLang="zh-CN" dirty="0"/>
              <a:t> called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altLang="zh-CN" dirty="0"/>
              <a:t>(</a:t>
            </a:r>
            <a:r>
              <a:rPr lang="en-US" altLang="zh-CN" dirty="0" err="1"/>
              <a:t>idate</a:t>
            </a:r>
            <a:r>
              <a:rPr lang="en-US" altLang="zh-CN" dirty="0"/>
              <a:t>)</a:t>
            </a:r>
            <a:r>
              <a:rPr lang="en-US" dirty="0" smtClean="0"/>
              <a:t> to track this movement.</a:t>
            </a:r>
          </a:p>
          <a:p>
            <a:pPr lvl="1"/>
            <a:r>
              <a:rPr lang="en-US" dirty="0" smtClean="0"/>
              <a:t>It's invariant in that </a:t>
            </a:r>
            <a:r>
              <a:rPr lang="en-US" dirty="0" smtClean="0">
                <a:solidFill>
                  <a:srgbClr val="7030A0"/>
                </a:solidFill>
              </a:rPr>
              <a:t>it always points to the next element that </a:t>
            </a:r>
            <a:r>
              <a:rPr lang="en-US" b="1" u="sng" dirty="0" smtClean="0">
                <a:solidFill>
                  <a:srgbClr val="7030A0"/>
                </a:solidFill>
              </a:rPr>
              <a:t>might</a:t>
            </a:r>
            <a:r>
              <a:rPr lang="en-US" dirty="0" smtClean="0">
                <a:solidFill>
                  <a:srgbClr val="7030A0"/>
                </a:solidFill>
              </a:rPr>
              <a:t> have to move to the right.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229600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last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8246" y="4783540"/>
            <a:ext cx="103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insert 5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25897" y="5518245"/>
            <a:ext cx="697627" cy="810820"/>
            <a:chOff x="3225897" y="5518245"/>
            <a:chExt cx="697627" cy="810820"/>
          </a:xfrm>
        </p:grpSpPr>
        <p:sp>
          <p:nvSpPr>
            <p:cNvPr id="12" name="TextBox 11"/>
            <p:cNvSpPr txBox="1"/>
            <p:nvPr/>
          </p:nvSpPr>
          <p:spPr>
            <a:xfrm>
              <a:off x="3225897" y="58674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cand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602118" y="5518245"/>
              <a:ext cx="0" cy="425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15386" y="4904179"/>
            <a:ext cx="1899372" cy="461666"/>
            <a:chOff x="2115386" y="4904179"/>
            <a:chExt cx="1899372" cy="461666"/>
          </a:xfrm>
        </p:grpSpPr>
        <p:sp>
          <p:nvSpPr>
            <p:cNvPr id="5" name="TextBox 4"/>
            <p:cNvSpPr txBox="1"/>
            <p:nvPr/>
          </p:nvSpPr>
          <p:spPr>
            <a:xfrm>
              <a:off x="2115386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1116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6846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774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9253" y="4904180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61162" y="4904180"/>
              <a:ext cx="253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81297" y="5513780"/>
            <a:ext cx="697627" cy="810820"/>
            <a:chOff x="3225897" y="5518245"/>
            <a:chExt cx="697627" cy="810820"/>
          </a:xfrm>
        </p:grpSpPr>
        <p:sp>
          <p:nvSpPr>
            <p:cNvPr id="19" name="TextBox 18"/>
            <p:cNvSpPr txBox="1"/>
            <p:nvPr/>
          </p:nvSpPr>
          <p:spPr>
            <a:xfrm>
              <a:off x="3225897" y="58674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cand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602118" y="5518245"/>
              <a:ext cx="0" cy="425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19600" y="4904178"/>
            <a:ext cx="1905000" cy="461666"/>
            <a:chOff x="4419600" y="4904178"/>
            <a:chExt cx="1905000" cy="461666"/>
          </a:xfrm>
        </p:grpSpPr>
        <p:sp>
          <p:nvSpPr>
            <p:cNvPr id="22" name="TextBox 21"/>
            <p:cNvSpPr txBox="1"/>
            <p:nvPr/>
          </p:nvSpPr>
          <p:spPr>
            <a:xfrm>
              <a:off x="4419600" y="4904178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45330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1060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09988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3467" y="4904179"/>
              <a:ext cx="253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98870" y="490417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30290" y="4900329"/>
            <a:ext cx="1970131" cy="461668"/>
            <a:chOff x="6730290" y="4900329"/>
            <a:chExt cx="1970131" cy="461668"/>
          </a:xfrm>
        </p:grpSpPr>
        <p:sp>
          <p:nvSpPr>
            <p:cNvPr id="30" name="TextBox 29"/>
            <p:cNvSpPr txBox="1"/>
            <p:nvPr/>
          </p:nvSpPr>
          <p:spPr>
            <a:xfrm>
              <a:off x="6730290" y="4900331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6020" y="4900332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81750" y="4900332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20678" y="4900332"/>
              <a:ext cx="253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274" y="4900330"/>
              <a:ext cx="39466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 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4691" y="4900329"/>
              <a:ext cx="3257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62800" y="5504733"/>
            <a:ext cx="697627" cy="810820"/>
            <a:chOff x="3225897" y="5518245"/>
            <a:chExt cx="697627" cy="810820"/>
          </a:xfrm>
        </p:grpSpPr>
        <p:sp>
          <p:nvSpPr>
            <p:cNvPr id="38" name="TextBox 37"/>
            <p:cNvSpPr txBox="1"/>
            <p:nvPr/>
          </p:nvSpPr>
          <p:spPr>
            <a:xfrm>
              <a:off x="3225897" y="58674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cand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3602118" y="5518245"/>
              <a:ext cx="0" cy="425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675270" y="4876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last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left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4114800"/>
            <a:ext cx="35052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b="1" dirty="0" smtClean="0"/>
              <a:t>:   We are using the "short-circuit" property of &amp;&amp;.  If </a:t>
            </a:r>
            <a:r>
              <a:rPr lang="en-US" sz="2400" b="1" dirty="0" err="1" smtClean="0"/>
              <a:t>cand</a:t>
            </a:r>
            <a:r>
              <a:rPr lang="en-US" sz="2400" b="1" dirty="0" smtClean="0"/>
              <a:t> is not greater than or equal to zero, we never evaluate the right-hand clause.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4572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MAXELTS) { // duplicate not found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MAXELTS) throw MAXELTS; // no room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numElts-1; // largest (last) element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0)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&gt;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// Now,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points to the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 the "gap".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[cand+1]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 // repair invariant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791200"/>
            <a:ext cx="6934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Question</a:t>
            </a:r>
            <a:r>
              <a:rPr lang="en-US" sz="2400" dirty="0" smtClean="0"/>
              <a:t>: What is the situation when the loop terminates due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0</a:t>
            </a:r>
            <a:r>
              <a:rPr lang="en-US" sz="2400" dirty="0" smtClean="0"/>
              <a:t>? Is our implementation correct?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7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 provide the following two advantages: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Information hiding</a:t>
            </a:r>
            <a:r>
              <a:rPr lang="en-US" dirty="0" smtClean="0"/>
              <a:t>:  we don't need to know the details of how the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represented</a:t>
            </a:r>
            <a:r>
              <a:rPr lang="en-US" dirty="0" smtClean="0"/>
              <a:t>, nor do we need to know how the </a:t>
            </a:r>
            <a:r>
              <a:rPr lang="en-US" b="1" dirty="0" smtClean="0">
                <a:solidFill>
                  <a:srgbClr val="0070C0"/>
                </a:solidFill>
              </a:rPr>
              <a:t>operations on those objects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70C0"/>
                </a:solidFill>
              </a:rPr>
              <a:t>implemented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Encapsulation</a:t>
            </a:r>
            <a:r>
              <a:rPr lang="en-US" dirty="0" smtClean="0"/>
              <a:t>:  the objects and their operations are defined in the same place; the ADT combines both data and operation in one entity.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Do we have to change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Improving Efficiency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Do we have to change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/>
              <a:t>?</a:t>
            </a:r>
          </a:p>
          <a:p>
            <a:r>
              <a:rPr lang="en-US" b="1" u="sng" dirty="0" smtClean="0"/>
              <a:t>Answer</a:t>
            </a:r>
            <a:r>
              <a:rPr lang="en-US" dirty="0" smtClean="0"/>
              <a:t>:  No, but it can be made more efficient with the new representation.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How?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== v)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return MAXELTS;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590800"/>
            <a:ext cx="50893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Using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binary search</a:t>
            </a:r>
            <a:r>
              <a:rPr lang="en-US" altLang="zh-CN" sz="2400" dirty="0" smtClean="0"/>
              <a:t>! (The array is sorted)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78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Complexity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query   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O(N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            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Complexity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query   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O(N)           O(log 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O(N)          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848100"/>
            <a:ext cx="5638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zh-CN" sz="2400" dirty="0"/>
              <a:t> and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zh-CN" sz="2400" dirty="0"/>
              <a:t> are still </a:t>
            </a:r>
            <a:r>
              <a:rPr lang="en-US" altLang="zh-CN" sz="2400" b="1" dirty="0">
                <a:solidFill>
                  <a:srgbClr val="0070C0"/>
                </a:solidFill>
              </a:rPr>
              <a:t>linear</a:t>
            </a:r>
            <a:r>
              <a:rPr lang="en-US" altLang="zh-CN" sz="2400" dirty="0"/>
              <a:t>, because they may have to "swap" an element to the beginning/end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401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Complexity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Unsorted       Sorted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query     O(N)           O(log 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   O(N)           O(N)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    O(N)           O(N)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If you are going to do more searching than inserting/removing, you should use the "sorted array" version, because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is faster there.</a:t>
            </a:r>
          </a:p>
          <a:p>
            <a:endParaRPr lang="en-US" dirty="0" smtClean="0"/>
          </a:p>
          <a:p>
            <a:r>
              <a:rPr lang="en-US" dirty="0" smtClean="0"/>
              <a:t>However,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is relatively rare, you may as well use the "unsorted" version.  It's "about the same as" the sorted version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, but it's MUCH simpler!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/>
              <a:t>Solving with C++ (8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10.3</a:t>
            </a:r>
            <a:r>
              <a:rPr lang="en-US" dirty="0">
                <a:solidFill>
                  <a:srgbClr val="C00000"/>
                </a:solidFill>
              </a:rPr>
              <a:t> Abstract Data </a:t>
            </a:r>
            <a:r>
              <a:rPr lang="en-US" dirty="0" smtClean="0">
                <a:solidFill>
                  <a:srgbClr val="C00000"/>
                </a:solidFill>
              </a:rPr>
              <a:t>Types</a:t>
            </a:r>
          </a:p>
          <a:p>
            <a:pPr lvl="1"/>
            <a:r>
              <a:rPr lang="en-US" dirty="0" smtClean="0"/>
              <a:t>Chapter 10.2</a:t>
            </a:r>
            <a:r>
              <a:rPr lang="en-US" dirty="0" smtClean="0">
                <a:solidFill>
                  <a:srgbClr val="C00000"/>
                </a:solidFill>
              </a:rPr>
              <a:t> Classes and constructors</a:t>
            </a:r>
            <a:endParaRPr lang="en-US" dirty="0">
              <a:solidFill>
                <a:srgbClr val="C00000"/>
              </a:solidFill>
            </a:endParaRPr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C++ Primer, 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smtClean="0"/>
              <a:t>Edition</a:t>
            </a:r>
            <a:endParaRPr lang="en-US" b="1" dirty="0"/>
          </a:p>
          <a:p>
            <a:pPr lvl="1"/>
            <a:r>
              <a:rPr lang="en-US" dirty="0" smtClean="0"/>
              <a:t>Chapter 7.7.1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Member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Data Types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>
                <a:solidFill>
                  <a:srgbClr val="7030A0"/>
                </a:solidFill>
              </a:rPr>
              <a:t>Information Hiding</a:t>
            </a:r>
            <a:r>
              <a:rPr lang="en-US" dirty="0" smtClean="0"/>
              <a:t>:  In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data type, you never knew the precise implementation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structure (except by looking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recursive.cpp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>
                <a:solidFill>
                  <a:srgbClr val="7030A0"/>
                </a:solidFill>
              </a:rPr>
              <a:t>Encapsulation</a:t>
            </a:r>
            <a:r>
              <a:rPr lang="en-US" dirty="0" smtClean="0"/>
              <a:t>: The definitions of the operations on lists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list_print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list_make</a:t>
            </a:r>
            <a:r>
              <a:rPr lang="en-US" dirty="0" smtClean="0"/>
              <a:t>, etc.) were found in the same header file as the type definition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9864</TotalTime>
  <Words>5999</Words>
  <Application>Microsoft Office PowerPoint</Application>
  <PresentationFormat>On-screen Show (4:3)</PresentationFormat>
  <Paragraphs>1091</Paragraphs>
  <Slides>85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宋体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 280 Programming and Introductory Data Structures</vt:lpstr>
      <vt:lpstr>Outline</vt:lpstr>
      <vt:lpstr>Types</vt:lpstr>
      <vt:lpstr>Struct Types</vt:lpstr>
      <vt:lpstr>Struct Types</vt:lpstr>
      <vt:lpstr>Abstract Data Types Introduction</vt:lpstr>
      <vt:lpstr>Abstract Data Types Introduction</vt:lpstr>
      <vt:lpstr>Abstract Data Types Introduction</vt:lpstr>
      <vt:lpstr>Abstract Data Types Example</vt:lpstr>
      <vt:lpstr>Abstract Data Types Benefits</vt:lpstr>
      <vt:lpstr>Abstract Data Types Introduction</vt:lpstr>
      <vt:lpstr>Abstract Data Types On to Classes</vt:lpstr>
      <vt:lpstr>Outline</vt:lpstr>
      <vt:lpstr>Abstract Data Types Classes – A trivial example</vt:lpstr>
      <vt:lpstr>Abstract Data Types Classes – A trivial example</vt:lpstr>
      <vt:lpstr>Abstract Data Types Classes – A trivial example</vt:lpstr>
      <vt:lpstr>Abstract Data Types Classes – A trivial example</vt:lpstr>
      <vt:lpstr>Abstract Data Types Classes – A trivial example</vt:lpstr>
      <vt:lpstr>Outline</vt:lpstr>
      <vt:lpstr>Abstract Data Types Classes – More Details</vt:lpstr>
      <vt:lpstr>Abstract Data Types Classes – More Details</vt:lpstr>
      <vt:lpstr>Abstract Data Types Classes – A trivial example</vt:lpstr>
      <vt:lpstr>Abstract Data Types Classes – A trivial example</vt:lpstr>
      <vt:lpstr>Abstract Data Types Classes – Defining member functions</vt:lpstr>
      <vt:lpstr>Abstract Data Types Classes – Declaring class objects</vt:lpstr>
      <vt:lpstr>Abstract Data Types Classes – Establishing data member values</vt:lpstr>
      <vt:lpstr>Abstract Data Types Classes – Establishing data member values</vt:lpstr>
      <vt:lpstr>Abstract Data Types Classes – Establishing data member values</vt:lpstr>
      <vt:lpstr>Abstract Data Types Classes – Accessing data member values</vt:lpstr>
      <vt:lpstr>Abstract Data Types Class Example:  Classes</vt:lpstr>
      <vt:lpstr>Abstract Data Types Classes – Passing by reference</vt:lpstr>
      <vt:lpstr>Which Statements Are Correct?</vt:lpstr>
      <vt:lpstr>Outline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Abstract Data Types Using Classes</vt:lpstr>
      <vt:lpstr>How to Implement insert(v)?</vt:lpstr>
      <vt:lpstr>Abstract Data Types Using Classes</vt:lpstr>
      <vt:lpstr>Abstract Data Types Using Classes</vt:lpstr>
      <vt:lpstr>How about Remove?</vt:lpstr>
      <vt:lpstr>How about Remove?</vt:lpstr>
      <vt:lpstr>Abstract Data Types Using Classes</vt:lpstr>
      <vt:lpstr>Abstract Data Types Using Classes</vt:lpstr>
      <vt:lpstr>Abstract Data Types Using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Automatically Initializing Classes</vt:lpstr>
      <vt:lpstr>Abstract Data Types A Benefit of Classes</vt:lpstr>
      <vt:lpstr>Const Member Functions</vt:lpstr>
      <vt:lpstr>Const Member Functions</vt:lpstr>
      <vt:lpstr>Const Member Functions</vt:lpstr>
      <vt:lpstr>Const Member Functions</vt:lpstr>
      <vt:lpstr>Outline</vt:lpstr>
      <vt:lpstr>How many elements of the array must indexOf examine?</vt:lpstr>
      <vt:lpstr>Abstract Data Types Improving Efficiency</vt:lpstr>
      <vt:lpstr>Abstract Data Types Improving Efficiency</vt:lpstr>
      <vt:lpstr>Question: What Parts of the Class Should Be Changed?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Improving Efficiency</vt:lpstr>
      <vt:lpstr>Abstract Data Types Complexity</vt:lpstr>
      <vt:lpstr>Abstract Data Types Complexity</vt:lpstr>
      <vt:lpstr>Abstract Data Types Complexity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800</cp:revision>
  <dcterms:created xsi:type="dcterms:W3CDTF">2008-09-02T17:19:50Z</dcterms:created>
  <dcterms:modified xsi:type="dcterms:W3CDTF">2018-06-11T13:18:57Z</dcterms:modified>
</cp:coreProperties>
</file>