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535" r:id="rId2"/>
    <p:sldId id="533" r:id="rId3"/>
    <p:sldId id="534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53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5688" autoAdjust="0"/>
  </p:normalViewPr>
  <p:slideViewPr>
    <p:cSldViewPr>
      <p:cViewPr varScale="1">
        <p:scale>
          <a:sx n="63" d="100"/>
          <a:sy n="63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 g++</a:t>
            </a:r>
            <a:r>
              <a:rPr lang="en-US" altLang="zh-CN" baseline="0" dirty="0" smtClean="0"/>
              <a:t> -c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67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Midterm Review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9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alternative name for an object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 </a:t>
            </a:r>
            <a:r>
              <a:rPr lang="en-US" b="1" dirty="0">
                <a:solidFill>
                  <a:srgbClr val="C00000"/>
                </a:solidFill>
              </a:rPr>
              <a:t>must be initialized</a:t>
            </a:r>
            <a:r>
              <a:rPr lang="en-US" dirty="0"/>
              <a:t> using a </a:t>
            </a:r>
            <a:r>
              <a:rPr lang="en-US" b="1" dirty="0">
                <a:solidFill>
                  <a:srgbClr val="0000FF"/>
                </a:solidFill>
              </a:rPr>
              <a:t>variable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same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Versus Pointers</a:t>
            </a:r>
            <a:br>
              <a:rPr lang="en-US" dirty="0"/>
            </a:br>
            <a:r>
              <a:rPr lang="en-US" sz="22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&amp;r = x;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 = 1;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r = y;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r = 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are the final values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*p = &amp;x;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 = 1;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 = &amp;y;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*p = 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7611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are the final values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6538" y="5257800"/>
            <a:ext cx="23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2, y = 1, r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257800"/>
            <a:ext cx="248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0, y = 2, *p = 2</a:t>
            </a:r>
          </a:p>
        </p:txBody>
      </p:sp>
    </p:spTree>
    <p:extLst>
      <p:ext uri="{BB962C8B-B14F-4D97-AF65-F5344CB8AC3E}">
        <p14:creationId xmlns:p14="http://schemas.microsoft.com/office/powerpoint/2010/main" val="19971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96464"/>
                </a:solidFill>
              </a:rPr>
              <a:t>const</a:t>
            </a:r>
            <a:r>
              <a:rPr lang="en-US" dirty="0">
                <a:solidFill>
                  <a:srgbClr val="696464"/>
                </a:solidFill>
              </a:rPr>
              <a:t> Qualifier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you defined a constant variable, it cannot be modified later on.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11;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dirty="0"/>
          </a:p>
          <a:p>
            <a:r>
              <a:rPr lang="en-US" dirty="0"/>
              <a:t>Because we cannot subsequently change the value of an object declared to be </a:t>
            </a:r>
            <a:r>
              <a:rPr lang="en-US" dirty="0" err="1"/>
              <a:t>const</a:t>
            </a:r>
            <a:r>
              <a:rPr lang="en-US" dirty="0"/>
              <a:t>, we must initialize it when it is defined: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an uninitialized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const</a:t>
            </a:r>
            <a:r>
              <a:rPr lang="en-US" dirty="0"/>
              <a:t> Reference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It </a:t>
            </a:r>
            <a:r>
              <a:rPr lang="en-US" dirty="0"/>
              <a:t>gives us the best of both worlds:</a:t>
            </a:r>
          </a:p>
          <a:p>
            <a:pPr lvl="1"/>
            <a:r>
              <a:rPr lang="en-US" dirty="0"/>
              <a:t>We don't have the expense of a copy.</a:t>
            </a:r>
          </a:p>
          <a:p>
            <a:pPr lvl="1"/>
            <a:r>
              <a:rPr lang="en-US" dirty="0"/>
              <a:t>We have the safety guarantee that the function cannot change the caller's state. Compiler will catch the error of accident change</a:t>
            </a:r>
            <a:r>
              <a:rPr lang="en-US" dirty="0" smtClean="0"/>
              <a:t>!</a:t>
            </a:r>
          </a:p>
          <a:p>
            <a:r>
              <a:rPr lang="en-US" dirty="0"/>
              <a:t>Compared with non-</a:t>
            </a:r>
            <a:r>
              <a:rPr lang="en-US" dirty="0" err="1"/>
              <a:t>const</a:t>
            </a:r>
            <a:r>
              <a:rPr lang="en-US" dirty="0"/>
              <a:t> reference, another advantage is that function call with </a:t>
            </a:r>
            <a:r>
              <a:rPr lang="en-US" dirty="0" err="1"/>
              <a:t>consts</a:t>
            </a:r>
            <a:r>
              <a:rPr lang="en-US" dirty="0"/>
              <a:t> or expressions is 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const</a:t>
            </a:r>
            <a:r>
              <a:rPr lang="en-US" dirty="0"/>
              <a:t>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pointers, there are two things you might</a:t>
            </a:r>
            <a:br>
              <a:rPr lang="en-US" dirty="0"/>
            </a:br>
            <a:r>
              <a:rPr lang="en-US" dirty="0"/>
              <a:t>change: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value of the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value of the object to which the pointer points.</a:t>
            </a:r>
          </a:p>
          <a:p>
            <a:pPr lvl="1"/>
            <a:endParaRPr lang="en-US" dirty="0"/>
          </a:p>
          <a:p>
            <a:r>
              <a:rPr lang="en-US" dirty="0"/>
              <a:t>Either (or both) can be made unchangeable: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const T *p;  // "T" (the pointed-to object)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// cannot be changed by pointer p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 *const p;  // "p" (the pointer) cannot be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// changed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const T *const p; // neither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799" y="4495800"/>
            <a:ext cx="19543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pointer to </a:t>
            </a:r>
            <a:r>
              <a:rPr lang="en-US" sz="2400" dirty="0" err="1"/>
              <a:t>const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5257800"/>
            <a:ext cx="16546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const</a:t>
            </a:r>
            <a:r>
              <a:rPr lang="en-US" sz="2400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29818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to </a:t>
            </a:r>
            <a:r>
              <a:rPr lang="en-US" dirty="0" err="1"/>
              <a:t>const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A pointer to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can be assigned the address of a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nonconst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We cannot use a pointer to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change the underlying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object.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28 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 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the value in the pointer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can be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</a:t>
            </a:r>
            <a:r>
              <a:rPr lang="en-US" dirty="0"/>
              <a:t> Pointers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initialization</a:t>
            </a:r>
          </a:p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We can use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to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change the underlying object.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We cannot change the value of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to </a:t>
            </a:r>
            <a:r>
              <a:rPr lang="en-US" dirty="0" err="1"/>
              <a:t>const</a:t>
            </a:r>
            <a:r>
              <a:rPr lang="en-US" dirty="0"/>
              <a:t> versus Normal Pointer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Pointers-to-const-T are </a:t>
            </a:r>
            <a:r>
              <a:rPr lang="en-US" dirty="0">
                <a:solidFill>
                  <a:srgbClr val="FF0000"/>
                </a:solidFill>
              </a:rPr>
              <a:t>not the same </a:t>
            </a:r>
            <a:r>
              <a:rPr lang="en-US" dirty="0">
                <a:solidFill>
                  <a:srgbClr val="0000FF"/>
                </a:solidFill>
              </a:rPr>
              <a:t>type as pointers-to-T.</a:t>
            </a:r>
          </a:p>
          <a:p>
            <a:r>
              <a:rPr lang="en-US" dirty="0"/>
              <a:t>You can use a pointer-to-T anywhere you expect a pointer-to-const-T, but NOT vice versa.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845" y="2971800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4020" y="2971800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4541460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978" y="441960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Provides only those details that matter. </a:t>
            </a:r>
          </a:p>
          <a:p>
            <a:pPr lvl="1"/>
            <a:r>
              <a:rPr lang="en-US" dirty="0"/>
              <a:t>Eliminates unnecessary details and reduces complexity.</a:t>
            </a:r>
          </a:p>
          <a:p>
            <a:pPr lvl="1"/>
            <a:endParaRPr lang="en-US" dirty="0"/>
          </a:p>
          <a:p>
            <a:r>
              <a:rPr lang="en-US" dirty="0"/>
              <a:t>Example: Multiplication algorithm</a:t>
            </a:r>
          </a:p>
          <a:p>
            <a:pPr lvl="1"/>
            <a:r>
              <a:rPr lang="en-US" dirty="0"/>
              <a:t>Many ways to do: table lookup, summing, etc. </a:t>
            </a:r>
          </a:p>
          <a:p>
            <a:pPr lvl="1"/>
            <a:r>
              <a:rPr lang="en-US" dirty="0"/>
              <a:t>Each looks quite different, but they do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thing.</a:t>
            </a:r>
          </a:p>
          <a:p>
            <a:pPr lvl="1"/>
            <a:r>
              <a:rPr lang="en-US" dirty="0"/>
              <a:t>In general, a user won’t care how it’s done, just that it multiplies.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important properties of procedural abstraction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:  the implementation of an abstraction does not depend on any other abstraction implementation.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Substitutable</a:t>
            </a:r>
            <a:r>
              <a:rPr lang="en-US" dirty="0"/>
              <a:t>:  you can replace one (correct) implementation of an abstraction with another (correct) one, and no callers of that abstraction will need to be modified.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Time: 10:00 </a:t>
            </a:r>
            <a:r>
              <a:rPr lang="en-US" dirty="0"/>
              <a:t>am – 11:40 am, June 29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 smtClean="0"/>
              <a:t>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your seat on </a:t>
            </a:r>
            <a:r>
              <a:rPr lang="en-US" dirty="0" smtClean="0"/>
              <a:t>Canvas (to be announced)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Closed book and closed notes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</a:t>
            </a:r>
          </a:p>
          <a:p>
            <a:pPr lvl="1"/>
            <a:r>
              <a:rPr lang="en-US" dirty="0"/>
              <a:t>These include laptops and cell phones</a:t>
            </a:r>
          </a:p>
          <a:p>
            <a:pPr lvl="1"/>
            <a:r>
              <a:rPr lang="en-US" dirty="0"/>
              <a:t>We will show a clock on the screen</a:t>
            </a:r>
          </a:p>
        </p:txBody>
      </p:sp>
    </p:spTree>
    <p:extLst>
      <p:ext uri="{BB962C8B-B14F-4D97-AF65-F5344CB8AC3E}">
        <p14:creationId xmlns:p14="http://schemas.microsoft.com/office/powerpoint/2010/main" val="9851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Abstraction</a:t>
            </a:r>
            <a:br>
              <a:rPr lang="en-US" dirty="0"/>
            </a:br>
            <a:r>
              <a:rPr lang="en-US" sz="2200" dirty="0"/>
              <a:t>Specification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describe procedural abstraction by specification comments.</a:t>
            </a:r>
          </a:p>
          <a:p>
            <a:endParaRPr lang="en-US" dirty="0"/>
          </a:p>
          <a:p>
            <a:r>
              <a:rPr lang="en-US" dirty="0"/>
              <a:t>There are three clauses of specification comments: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REQUIRES</a:t>
            </a:r>
            <a:r>
              <a:rPr lang="en-US" dirty="0"/>
              <a:t>: the pre-conditions that must hold, if any.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MODIFIES</a:t>
            </a:r>
            <a:r>
              <a:rPr lang="en-US" dirty="0"/>
              <a:t>: how inputs are modified, if any.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EFFECTS</a:t>
            </a:r>
            <a:r>
              <a:rPr lang="en-US" dirty="0"/>
              <a:t>: what the procedure computes given legal inputs.</a:t>
            </a:r>
          </a:p>
          <a:p>
            <a:pPr lvl="1"/>
            <a:endParaRPr lang="en-US" dirty="0"/>
          </a:p>
          <a:p>
            <a:r>
              <a:rPr lang="en-US" dirty="0"/>
              <a:t>Note that the first two clauses have an “</a:t>
            </a:r>
            <a:r>
              <a:rPr lang="en-US" dirty="0">
                <a:solidFill>
                  <a:srgbClr val="FF0000"/>
                </a:solidFill>
              </a:rPr>
              <a:t>if any</a:t>
            </a:r>
            <a:r>
              <a:rPr lang="en-US" dirty="0"/>
              <a:t>”, which means they may be empty, in which case you may omit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Stacks</a:t>
            </a:r>
            <a:br>
              <a:rPr lang="en-US" dirty="0"/>
            </a:br>
            <a:r>
              <a:rPr lang="en-US" sz="2200" dirty="0"/>
              <a:t>How a function call really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a function is called, an activation record (also known as stack frame) is created. It holds the function's </a:t>
            </a:r>
            <a:r>
              <a:rPr lang="en-US" sz="2600" dirty="0">
                <a:solidFill>
                  <a:srgbClr val="0000FF"/>
                </a:solidFill>
              </a:rPr>
              <a:t>formal parameters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FF"/>
                </a:solidFill>
              </a:rPr>
              <a:t>local variables</a:t>
            </a:r>
            <a:r>
              <a:rPr lang="en-US" sz="2600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activation record </a:t>
            </a:r>
            <a:r>
              <a:rPr lang="en-US" dirty="0"/>
              <a:t>for </a:t>
            </a:r>
            <a:r>
              <a:rPr lang="en-US" b="1" dirty="0"/>
              <a:t>the current</a:t>
            </a:r>
            <a:r>
              <a:rPr lang="en-US" dirty="0"/>
              <a:t> invocation is added to the “top” of the stack. </a:t>
            </a:r>
          </a:p>
          <a:p>
            <a:r>
              <a:rPr lang="en-US" dirty="0"/>
              <a:t>When that function returns</a:t>
            </a:r>
            <a:r>
              <a:rPr lang="en-US"/>
              <a:t>, its </a:t>
            </a:r>
            <a:r>
              <a:rPr lang="en-US" b="1" dirty="0">
                <a:solidFill>
                  <a:srgbClr val="00B050"/>
                </a:solidFill>
              </a:rPr>
              <a:t>activation record</a:t>
            </a:r>
            <a:r>
              <a:rPr lang="en-US" dirty="0"/>
              <a:t> is removed from the “top” of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480" y="49485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double add(double a, double b): </a:t>
            </a:r>
            <a:r>
              <a:rPr lang="en-US" sz="2400" dirty="0">
                <a:solidFill>
                  <a:srgbClr val="0000FF"/>
                </a:solidFill>
              </a:rPr>
              <a:t>a = 1, b = 0, </a:t>
            </a:r>
            <a:r>
              <a:rPr lang="en-US" sz="2400" dirty="0">
                <a:solidFill>
                  <a:srgbClr val="FF00FF"/>
                </a:solidFill>
              </a:rPr>
              <a:t>result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541591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double sin(double x): </a:t>
            </a:r>
            <a:r>
              <a:rPr lang="en-US" sz="2400" dirty="0">
                <a:solidFill>
                  <a:srgbClr val="0000FF"/>
                </a:solidFill>
              </a:rPr>
              <a:t>x = 1, </a:t>
            </a:r>
            <a:r>
              <a:rPr lang="en-US" sz="2400" dirty="0">
                <a:solidFill>
                  <a:srgbClr val="FF00FF"/>
                </a:solidFill>
              </a:rPr>
              <a:t>result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58629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main(): </a:t>
            </a:r>
            <a:r>
              <a:rPr lang="en-US" sz="2400" dirty="0">
                <a:solidFill>
                  <a:srgbClr val="FF00FF"/>
                </a:solidFill>
              </a:rPr>
              <a:t>x = 1, </a:t>
            </a:r>
            <a:r>
              <a:rPr lang="en-US" sz="2400" dirty="0" err="1">
                <a:solidFill>
                  <a:srgbClr val="FF00FF"/>
                </a:solidFill>
              </a:rPr>
              <a:t>sinResult</a:t>
            </a:r>
            <a:r>
              <a:rPr lang="en-US" sz="2400" dirty="0">
                <a:solidFill>
                  <a:srgbClr val="FF00FF"/>
                </a:solidFill>
              </a:rPr>
              <a:t> = 0</a:t>
            </a: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560748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066800" y="506962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1219200"/>
            <a:ext cx="4772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1			(n == 0)</a:t>
            </a:r>
          </a:p>
          <a:p>
            <a:r>
              <a:rPr lang="en-US" sz="4000" b="1" i="1" dirty="0"/>
              <a:t>n * (n-1)!	(n &gt; 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5240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n! = 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362200" y="1219200"/>
            <a:ext cx="457200" cy="12192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2819400"/>
            <a:ext cx="9144000" cy="3810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factorial 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REQUIRES: n &gt;=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EFFECTS:  computes n!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(n == 0)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1;  // ‘base case’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else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n*factorial(n-1);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‘recursive step’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2590800"/>
            <a:ext cx="7162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sz="2200" dirty="0"/>
              <a:t>Writing a function for the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it like an inductive proof.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u="sng" dirty="0"/>
              <a:t>write</a:t>
            </a:r>
            <a:r>
              <a:rPr lang="en-US" dirty="0"/>
              <a:t> a correct recursive function, do two things: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Identify the “trivial” case (or cases), and write them explicitly.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For all other cases, first assume there is a function that can solve smaller versions of the same problem, then figure out how to get from the smaller solution to the bigger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it is easier to find a recursive solution to a problem if you change the original problem slightly, and then solve that problem using a </a:t>
            </a:r>
            <a:r>
              <a:rPr lang="en-US" b="1" dirty="0">
                <a:solidFill>
                  <a:srgbClr val="0000FF"/>
                </a:solidFill>
              </a:rPr>
              <a:t>recursive helper function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7753" y="3124200"/>
            <a:ext cx="31341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31018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9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</a:t>
            </a:r>
            <a:br>
              <a:rPr lang="en-US" dirty="0"/>
            </a:br>
            <a:r>
              <a:rPr lang="en-US" sz="22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were asked to write a function to add all the elements in a list, and another to multiply all the elements in a list, your functions would be almost exactly </a:t>
            </a:r>
            <a:r>
              <a:rPr lang="en-US" b="1" dirty="0">
                <a:solidFill>
                  <a:srgbClr val="00B050"/>
                </a:solidFill>
              </a:rPr>
              <a:t>the same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Writing almost the exact same function twice is almost certainly a bad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074942"/>
            <a:ext cx="5257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 pointers to the rescue!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5334000"/>
            <a:ext cx="64008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</a:t>
            </a:r>
            <a:br>
              <a:rPr lang="en-US" dirty="0"/>
            </a:br>
            <a:r>
              <a:rPr lang="en-US" sz="2200" dirty="0"/>
              <a:t>A first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EFFECTS: returns the larger of a and b.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These two functions have precisely the same type signature:</a:t>
            </a:r>
          </a:p>
          <a:p>
            <a:pPr lvl="1"/>
            <a:r>
              <a:rPr lang="en-US" dirty="0"/>
              <a:t>They both take two integers, and return an integer.</a:t>
            </a:r>
          </a:p>
          <a:p>
            <a:r>
              <a:rPr lang="en-US" dirty="0"/>
              <a:t>Of course, they do completely different things:</a:t>
            </a:r>
          </a:p>
          <a:p>
            <a:pPr lvl="1"/>
            <a:r>
              <a:rPr lang="en-US" dirty="0"/>
              <a:t>One returns a min and one returns a max.</a:t>
            </a:r>
            <a:endParaRPr lang="en-US" b="1" dirty="0"/>
          </a:p>
          <a:p>
            <a:pPr lvl="1"/>
            <a:r>
              <a:rPr lang="en-US" b="1" dirty="0"/>
              <a:t>However, from a syntactic point of view, you call either of them the same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Function Pointers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(*foo)(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Courier New" pitchFamily="49" charset="0"/>
              </a:rPr>
              <a:t>Once defined, we can assign it to a function that has </a:t>
            </a:r>
            <a:r>
              <a:rPr lang="en-US" b="1" dirty="0">
                <a:solidFill>
                  <a:srgbClr val="0000FF"/>
                </a:solidFill>
                <a:cs typeface="Courier New" pitchFamily="49" charset="0"/>
              </a:rPr>
              <a:t>the same type signature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foo = min;</a:t>
            </a:r>
          </a:p>
          <a:p>
            <a:r>
              <a:rPr lang="en-US" dirty="0"/>
              <a:t>Furthermore, after assigning min to foo, we can just call it as</a:t>
            </a:r>
            <a:br>
              <a:rPr lang="en-US" dirty="0"/>
            </a:br>
            <a:r>
              <a:rPr lang="en-US" dirty="0"/>
              <a:t>follows: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foo(3, 5)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…and we'll get back 3!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r>
              <a:rPr lang="en-US" dirty="0"/>
              <a:t> Type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Define an enumeration type as follows: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{CLUBS, DIAMONDS,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      HEARTS, SPADES};</a:t>
            </a:r>
          </a:p>
          <a:p>
            <a:r>
              <a:rPr lang="en-US" sz="2800" dirty="0"/>
              <a:t>Define variables of this </a:t>
            </a:r>
            <a:r>
              <a:rPr lang="en-US" sz="2800" dirty="0" err="1"/>
              <a:t>enum</a:t>
            </a:r>
            <a:r>
              <a:rPr lang="en-US" sz="2800" dirty="0"/>
              <a:t> type: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suit;</a:t>
            </a:r>
          </a:p>
          <a:p>
            <a:r>
              <a:rPr lang="en-US" sz="2800" dirty="0"/>
              <a:t>You can initialize them as: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suit = DIAMONDS;</a:t>
            </a:r>
          </a:p>
          <a:p>
            <a:r>
              <a:rPr lang="en-US" sz="2800" dirty="0"/>
              <a:t>Once you have such an </a:t>
            </a:r>
            <a:r>
              <a:rPr lang="en-US" sz="2800" dirty="0" err="1"/>
              <a:t>enum</a:t>
            </a:r>
            <a:r>
              <a:rPr lang="en-US" sz="2800" dirty="0"/>
              <a:t> type defined, you can use it as an argument for a function.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Clr>
                <a:srgbClr val="D34817"/>
              </a:buClr>
            </a:pPr>
            <a:r>
              <a:rPr lang="en-US" dirty="0"/>
              <a:t>If you write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{CLUBS, DIAMONDS, 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       HEARTS, SPADES};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then numerically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CLUBS = 0, DIAMONDS = 1,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HEARTS = 2, SPADES = 3</a:t>
            </a:r>
          </a:p>
          <a:p>
            <a:pPr>
              <a:buClr>
                <a:srgbClr val="D34817"/>
              </a:buClr>
            </a:pPr>
            <a:endParaRPr lang="en-US" dirty="0"/>
          </a:p>
          <a:p>
            <a:pPr>
              <a:buClr>
                <a:srgbClr val="D34817"/>
              </a:buClr>
            </a:pPr>
            <a:r>
              <a:rPr lang="en-US" dirty="0"/>
              <a:t>Using this fact, it will sometimes make life easier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 = CLUBS;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 = {“clubs”,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    “diamonds”, “hearts”, “spades”};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“suit s is ”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[s];</a:t>
            </a:r>
          </a:p>
        </p:txBody>
      </p:sp>
    </p:spTree>
    <p:extLst>
      <p:ext uri="{BB962C8B-B14F-4D97-AF65-F5344CB8AC3E}">
        <p14:creationId xmlns:p14="http://schemas.microsoft.com/office/powerpoint/2010/main" val="7334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</a:t>
            </a:r>
          </a:p>
          <a:p>
            <a:pPr lvl="1"/>
            <a:r>
              <a:rPr lang="en-US" dirty="0"/>
              <a:t>A number of questions which only require you to provide a very short answer</a:t>
            </a:r>
          </a:p>
          <a:p>
            <a:pPr lvl="1"/>
            <a:r>
              <a:rPr lang="en-US" dirty="0"/>
              <a:t>A few questions which require you to write code on the paper. Be clear!</a:t>
            </a:r>
          </a:p>
          <a:p>
            <a:endParaRPr lang="en-US" dirty="0"/>
          </a:p>
          <a:p>
            <a:r>
              <a:rPr lang="en-US" dirty="0"/>
              <a:t>Abide by the </a:t>
            </a:r>
            <a:r>
              <a:rPr lang="en-US" b="1" dirty="0">
                <a:solidFill>
                  <a:srgbClr val="C00000"/>
                </a:solidFill>
              </a:rPr>
              <a:t>Honor Code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to a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Programs can take arguments.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diff file1 file2</a:t>
            </a:r>
          </a:p>
          <a:p>
            <a:endParaRPr lang="en-US" dirty="0"/>
          </a:p>
          <a:p>
            <a:r>
              <a:rPr lang="en-US" dirty="0"/>
              <a:t>Arguments are passed to the program through main() function.</a:t>
            </a:r>
          </a:p>
          <a:p>
            <a:r>
              <a:rPr lang="en-US" dirty="0"/>
              <a:t>We need to change the argument list of main():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stores the array of  C-strings that user inputs.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dirty="0"/>
              <a:t> is the name of the program being executed.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the </a:t>
            </a:r>
            <a:r>
              <a:rPr lang="en-US" dirty="0">
                <a:cs typeface="Courier New" pitchFamily="49" charset="0"/>
              </a:rPr>
              <a:t>number of strings in the array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Stream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Insertion 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</a:t>
            </a:r>
          </a:p>
          <a:p>
            <a:endParaRPr lang="en-US" dirty="0"/>
          </a:p>
          <a:p>
            <a:r>
              <a:rPr lang="en-US" dirty="0"/>
              <a:t>Input Stream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extraction operator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&gt;&gt;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.get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Failed input stream</a:t>
            </a:r>
            <a:r>
              <a:rPr lang="en-US" altLang="zh-CN" dirty="0"/>
              <a:t>: check stream state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streams are buffered.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Stream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ofstream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Opening a file</a:t>
            </a:r>
            <a:r>
              <a:rPr lang="en-US" altLang="zh-CN" dirty="0"/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("myText.txt");</a:t>
            </a:r>
            <a:endParaRPr lang="en-US" dirty="0"/>
          </a:p>
          <a:p>
            <a:pPr lvl="1"/>
            <a:r>
              <a:rPr lang="en-US" dirty="0"/>
              <a:t>extraction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/>
              <a:t> ; insertion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</a:t>
            </a:r>
          </a:p>
          <a:p>
            <a:endParaRPr lang="en-US" dirty="0"/>
          </a:p>
          <a:p>
            <a:r>
              <a:rPr lang="en-US" dirty="0"/>
              <a:t>String Stream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ostringstream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extraction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/>
              <a:t> ; insertion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</a:t>
            </a:r>
          </a:p>
          <a:p>
            <a:pPr lvl="1"/>
            <a:r>
              <a:rPr lang="en-US" dirty="0">
                <a:cs typeface="Times New Roman" pitchFamily="18" charset="0"/>
              </a:rPr>
              <a:t>Assign a string to an input string stream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 lvl="1"/>
            <a:r>
              <a:rPr lang="en-US" dirty="0">
                <a:cs typeface="Courier New" pitchFamily="49" charset="0"/>
              </a:rPr>
              <a:t>fetch the string value from an output string stream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skeptical!</a:t>
            </a:r>
          </a:p>
          <a:p>
            <a:r>
              <a:rPr lang="en-US" dirty="0"/>
              <a:t>Incremental testing</a:t>
            </a:r>
          </a:p>
          <a:p>
            <a:r>
              <a:rPr lang="en-US" dirty="0"/>
              <a:t>Five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required behaviors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specific tests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Simple inputs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Boundary conditions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Nonsense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the answers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stress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Using Assert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is a special function, which takes a Boolean argument.</a:t>
            </a:r>
          </a:p>
          <a:p>
            <a:pPr lvl="1"/>
            <a:r>
              <a:rPr lang="en-US" dirty="0"/>
              <a:t>If the argument is 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does nothing.</a:t>
            </a:r>
          </a:p>
          <a:p>
            <a:pPr lvl="1"/>
            <a:r>
              <a:rPr lang="en-US" dirty="0"/>
              <a:t>If the argument is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causes your program to stop, printing an </a:t>
            </a:r>
            <a:r>
              <a:rPr lang="en-US" b="1" dirty="0">
                <a:solidFill>
                  <a:srgbClr val="FF0000"/>
                </a:solidFill>
              </a:rPr>
              <a:t>error message</a:t>
            </a:r>
            <a:r>
              <a:rPr lang="en-US" dirty="0"/>
              <a:t>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/>
              <a:t> stream.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/>
              <a:t> for the condition that should hold.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Exceptions and exception handling mechanism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Exception propagation </a:t>
            </a:r>
            <a:r>
              <a:rPr lang="en-US" dirty="0"/>
              <a:t>mechanism: where to find the handler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2286000"/>
            <a:ext cx="4801394" cy="1143794"/>
            <a:chOff x="2132806" y="4724400"/>
            <a:chExt cx="4801394" cy="1143794"/>
          </a:xfrm>
        </p:grpSpPr>
        <p:sp>
          <p:nvSpPr>
            <p:cNvPr id="7" name="Rectangle 6"/>
            <p:cNvSpPr/>
            <p:nvPr/>
          </p:nvSpPr>
          <p:spPr>
            <a:xfrm>
              <a:off x="2286000" y="4724400"/>
              <a:ext cx="1143000" cy="1143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4724400"/>
              <a:ext cx="1371600" cy="1143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Handler</a:t>
              </a: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429000" y="5295900"/>
              <a:ext cx="2133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3800" y="4876800"/>
              <a:ext cx="1511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Exception</a:t>
              </a:r>
            </a:p>
            <a:p>
              <a:pPr algn="ctr"/>
              <a:r>
                <a:rPr lang="en-US" sz="2400" b="1" dirty="0"/>
                <a:t>Occurred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1562100" y="52959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9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  <a:br>
              <a:rPr lang="en-US" dirty="0"/>
            </a:br>
            <a:r>
              <a:rPr lang="en-US" sz="2200" dirty="0"/>
              <a:t>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1980" y="59436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1980" y="49530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f1()</a:t>
            </a:r>
          </a:p>
        </p:txBody>
      </p:sp>
      <p:cxnSp>
        <p:nvCxnSpPr>
          <p:cNvPr id="8" name="Straight Arrow Connector 7"/>
          <p:cNvCxnSpPr>
            <a:stCxn id="5" idx="0"/>
            <a:endCxn id="7" idx="2"/>
          </p:cNvCxnSpPr>
          <p:nvPr/>
        </p:nvCxnSpPr>
        <p:spPr>
          <a:xfrm flipV="1">
            <a:off x="5369680" y="54102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1580" y="45720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3880" y="2590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fy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1580" y="20574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1980" y="16002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fx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31580" y="30480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6506" y="35814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fz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8561" y="4032429"/>
            <a:ext cx="800219" cy="5395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17380" y="1143000"/>
            <a:ext cx="2711058" cy="830997"/>
            <a:chOff x="6017380" y="1143000"/>
            <a:chExt cx="2711058" cy="830997"/>
          </a:xfrm>
        </p:grpSpPr>
        <p:cxnSp>
          <p:nvCxnSpPr>
            <p:cNvPr id="24" name="Curved Connector 23"/>
            <p:cNvCxnSpPr>
              <a:endCxn id="13" idx="3"/>
            </p:cNvCxnSpPr>
            <p:nvPr/>
          </p:nvCxnSpPr>
          <p:spPr>
            <a:xfrm rot="10800000" flipV="1">
              <a:off x="6017380" y="1447800"/>
              <a:ext cx="1066800" cy="381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60380" y="1143000"/>
              <a:ext cx="1568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exception </a:t>
              </a:r>
              <a:br>
                <a:rPr lang="en-US" sz="2400" b="1" dirty="0">
                  <a:solidFill>
                    <a:srgbClr val="C00000"/>
                  </a:solidFill>
                </a:rPr>
              </a:br>
              <a:r>
                <a:rPr lang="en-US" sz="2400" b="1" dirty="0">
                  <a:solidFill>
                    <a:srgbClr val="C00000"/>
                  </a:solidFill>
                </a:rPr>
                <a:t>occurs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95400" y="160288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handler in </a:t>
            </a:r>
            <a:r>
              <a:rPr lang="en-US" sz="2400" dirty="0" err="1">
                <a:solidFill>
                  <a:srgbClr val="0000FF"/>
                </a:solidFill>
              </a:rPr>
              <a:t>fx</a:t>
            </a:r>
            <a:r>
              <a:rPr lang="en-US" sz="2400" dirty="0">
                <a:solidFill>
                  <a:srgbClr val="0000FF"/>
                </a:solidFill>
              </a:rPr>
              <a:t>()?</a:t>
            </a:r>
          </a:p>
        </p:txBody>
      </p:sp>
      <p:sp>
        <p:nvSpPr>
          <p:cNvPr id="28" name="Arc 27"/>
          <p:cNvSpPr/>
          <p:nvPr/>
        </p:nvSpPr>
        <p:spPr>
          <a:xfrm flipH="1">
            <a:off x="4157854" y="1752600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3287" y="160288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73277" y="2586108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handler in </a:t>
            </a:r>
            <a:r>
              <a:rPr lang="en-US" sz="2400" dirty="0" err="1">
                <a:solidFill>
                  <a:srgbClr val="0000FF"/>
                </a:solidFill>
              </a:rPr>
              <a:t>fy</a:t>
            </a:r>
            <a:r>
              <a:rPr lang="en-US" sz="2400" dirty="0">
                <a:solidFill>
                  <a:srgbClr val="0000FF"/>
                </a:solidFill>
              </a:rPr>
              <a:t>()?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7890" y="2601082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No!</a:t>
            </a:r>
          </a:p>
        </p:txBody>
      </p:sp>
      <p:sp>
        <p:nvSpPr>
          <p:cNvPr id="35" name="Arc 34"/>
          <p:cNvSpPr/>
          <p:nvPr/>
        </p:nvSpPr>
        <p:spPr>
          <a:xfrm flipH="1">
            <a:off x="4157854" y="2867756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35787" y="350404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handler in </a:t>
            </a:r>
            <a:r>
              <a:rPr lang="en-US" sz="2400" dirty="0" err="1">
                <a:solidFill>
                  <a:srgbClr val="0000FF"/>
                </a:solidFill>
              </a:rPr>
              <a:t>fz</a:t>
            </a:r>
            <a:r>
              <a:rPr lang="en-US" sz="2400" dirty="0">
                <a:solidFill>
                  <a:srgbClr val="0000FF"/>
                </a:solidFill>
              </a:rPr>
              <a:t>()?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11839" y="3570764"/>
            <a:ext cx="67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121" y="4110335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Exception handled!</a:t>
            </a:r>
          </a:p>
        </p:txBody>
      </p:sp>
    </p:spTree>
    <p:extLst>
      <p:ext uri="{BB962C8B-B14F-4D97-AF65-F5344CB8AC3E}">
        <p14:creationId xmlns:p14="http://schemas.microsoft.com/office/powerpoint/2010/main" val="1914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 animBg="1"/>
      <p:bldP spid="30" grpId="0"/>
      <p:bldP spid="33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Throwing an exception</a:t>
            </a:r>
          </a:p>
          <a:p>
            <a:r>
              <a:rPr lang="en-US" dirty="0"/>
              <a:t>Catching an exception</a:t>
            </a:r>
          </a:p>
          <a:p>
            <a:r>
              <a:rPr lang="en-US" dirty="0"/>
              <a:t>Exceptions have </a:t>
            </a:r>
            <a:r>
              <a:rPr lang="en-US" b="1" dirty="0">
                <a:solidFill>
                  <a:srgbClr val="C00000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objects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Exceptions Handling in C++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foo()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   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}</a:t>
            </a:r>
          </a:p>
        </p:txBody>
      </p:sp>
    </p:spTree>
    <p:extLst>
      <p:ext uri="{BB962C8B-B14F-4D97-AF65-F5344CB8AC3E}">
        <p14:creationId xmlns:p14="http://schemas.microsoft.com/office/powerpoint/2010/main" val="26124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role of a type:</a:t>
            </a:r>
          </a:p>
          <a:p>
            <a:pPr lvl="1"/>
            <a:r>
              <a:rPr lang="en-US" dirty="0"/>
              <a:t>The set of values that can be represented by items of the type</a:t>
            </a:r>
          </a:p>
          <a:p>
            <a:pPr lvl="1"/>
            <a:r>
              <a:rPr lang="en-US" dirty="0"/>
              <a:t>The set of operations that can be performed on items of the type.</a:t>
            </a:r>
          </a:p>
          <a:p>
            <a:endParaRPr lang="en-US" dirty="0"/>
          </a:p>
          <a:p>
            <a:r>
              <a:rPr lang="en-US" dirty="0"/>
              <a:t>An abstract data type provides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operations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Advantages: </a:t>
            </a:r>
            <a:r>
              <a:rPr lang="en-US" u="sng" dirty="0"/>
              <a:t>Information hiding</a:t>
            </a:r>
            <a:r>
              <a:rPr lang="en-US" dirty="0"/>
              <a:t> and </a:t>
            </a:r>
            <a:r>
              <a:rPr lang="en-US" u="sng" dirty="0"/>
              <a:t>encapsulation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43400"/>
          </a:xfrm>
        </p:spPr>
        <p:txBody>
          <a:bodyPr>
            <a:noAutofit/>
          </a:bodyPr>
          <a:lstStyle/>
          <a:p>
            <a:r>
              <a:rPr lang="en-US" dirty="0"/>
              <a:t>Data members and function members are defined in a single entity.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dirty="0"/>
              <a:t> versus </a:t>
            </a:r>
            <a:r>
              <a:rPr lang="en-US" b="1" dirty="0">
                <a:solidFill>
                  <a:srgbClr val="0000FF"/>
                </a:solidFill>
              </a:rPr>
              <a:t>private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members.</a:t>
            </a:r>
          </a:p>
          <a:p>
            <a:endParaRPr lang="en-US" dirty="0"/>
          </a:p>
          <a:p>
            <a:r>
              <a:rPr lang="en-US" dirty="0"/>
              <a:t>Defining a class type.</a:t>
            </a:r>
          </a:p>
          <a:p>
            <a:endParaRPr lang="en-US" dirty="0"/>
          </a:p>
          <a:p>
            <a:r>
              <a:rPr lang="en-US" dirty="0"/>
              <a:t>Class object as a function argument: pass by value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5105400"/>
          </a:xfrm>
        </p:spPr>
        <p:txBody>
          <a:bodyPr>
            <a:normAutofit/>
          </a:bodyPr>
          <a:lstStyle/>
          <a:p>
            <a:r>
              <a:rPr lang="en-US" dirty="0"/>
              <a:t>Linux Commands</a:t>
            </a:r>
          </a:p>
          <a:p>
            <a:r>
              <a:rPr lang="en-US" dirty="0"/>
              <a:t>Compiling and Developing Program on Linux</a:t>
            </a:r>
          </a:p>
          <a:p>
            <a:r>
              <a:rPr lang="en-US" dirty="0"/>
              <a:t>C++ Basics: Pointers, References, </a:t>
            </a:r>
            <a:r>
              <a:rPr lang="en-US" dirty="0" err="1"/>
              <a:t>const</a:t>
            </a:r>
            <a:r>
              <a:rPr lang="en-US" dirty="0"/>
              <a:t> Qualifier</a:t>
            </a:r>
          </a:p>
          <a:p>
            <a:r>
              <a:rPr lang="en-US" dirty="0"/>
              <a:t>Procedural Abstraction and Specification Comments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Function Pointers</a:t>
            </a:r>
          </a:p>
          <a:p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76800" y="1447800"/>
            <a:ext cx="40386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Taking Arguments</a:t>
            </a:r>
          </a:p>
          <a:p>
            <a:r>
              <a:rPr lang="en-US" dirty="0"/>
              <a:t>I/O Streams</a:t>
            </a:r>
          </a:p>
          <a:p>
            <a:r>
              <a:rPr lang="en-US" dirty="0"/>
              <a:t>Testing/Debugging</a:t>
            </a:r>
          </a:p>
          <a:p>
            <a:r>
              <a:rPr lang="en-US" dirty="0"/>
              <a:t>Exception</a:t>
            </a:r>
          </a:p>
          <a:p>
            <a:r>
              <a:rPr lang="en-US" dirty="0"/>
              <a:t>Class Basics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2456" y="4419600"/>
            <a:ext cx="375288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dirty="0"/>
              <a:t>Lecture 1 to this lecture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84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Constructor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dirty="0" err="1"/>
              <a:t>intilization</a:t>
            </a:r>
            <a:r>
              <a:rPr lang="en-US" sz="2400" dirty="0"/>
              <a:t>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/>
              <a:t>Initialization syntax: </a:t>
            </a: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(0)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cs typeface="Courier New" pitchFamily="49" charset="0"/>
              </a:rPr>
              <a:t>const</a:t>
            </a:r>
            <a:r>
              <a:rPr lang="en-US" dirty="0">
                <a:cs typeface="Courier New" pitchFamily="49" charset="0"/>
              </a:rPr>
              <a:t> member function: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size()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u="sng" dirty="0"/>
              <a:t>Means</a:t>
            </a:r>
            <a:r>
              <a:rPr lang="en-US" altLang="zh-CN" sz="2400" dirty="0"/>
              <a:t>: the member function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sz="2400" dirty="0"/>
              <a:t> cannot change the object on which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sz="2400" dirty="0"/>
              <a:t> is called.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Syntax: if a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member function calls other </a:t>
            </a:r>
            <a:r>
              <a:rPr lang="en-US" altLang="zh-CN" sz="2400" b="1" dirty="0">
                <a:solidFill>
                  <a:srgbClr val="C00000"/>
                </a:solidFill>
              </a:rPr>
              <a:t>member</a:t>
            </a:r>
            <a:r>
              <a:rPr lang="en-US" altLang="zh-CN" sz="2400" dirty="0"/>
              <a:t> functions, they must be </a:t>
            </a:r>
            <a:r>
              <a:rPr lang="en-US" altLang="zh-CN" sz="2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too!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void A::g()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 f(); }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140" y="6128901"/>
            <a:ext cx="307327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::f() 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6940" y="6128900"/>
            <a:ext cx="409278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::f()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1140" y="6027876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740" y="6027876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cd;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dirty="0" err="1">
                <a:solidFill>
                  <a:srgbClr val="0000FF"/>
                </a:solidFill>
              </a:rPr>
              <a:t>mkdir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dirty="0" err="1">
                <a:solidFill>
                  <a:srgbClr val="0000FF"/>
                </a:solidFill>
              </a:rPr>
              <a:t>rmdir</a:t>
            </a:r>
            <a:r>
              <a:rPr lang="en-US" dirty="0">
                <a:solidFill>
                  <a:srgbClr val="0000FF"/>
                </a:solidFill>
              </a:rPr>
              <a:t>; </a:t>
            </a:r>
          </a:p>
          <a:p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; mv; </a:t>
            </a:r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nano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dirty="0" err="1">
                <a:solidFill>
                  <a:srgbClr val="0000FF"/>
                </a:solidFill>
              </a:rPr>
              <a:t>gedit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cat; less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diff; man; …</a:t>
            </a:r>
          </a:p>
          <a:p>
            <a:r>
              <a:rPr lang="en-US" dirty="0"/>
              <a:t>I/O redirection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r>
              <a:rPr lang="en-US" dirty="0"/>
              <a:t>Command options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-l; </a:t>
            </a:r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-r dir1 dir2; …</a:t>
            </a:r>
          </a:p>
          <a:p>
            <a:r>
              <a:rPr lang="en-US" dirty="0"/>
              <a:t>Wildcard: *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*.h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Program on Linux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the source code, for example, using </a:t>
            </a:r>
            <a:r>
              <a:rPr lang="en-US" b="1" dirty="0" err="1">
                <a:solidFill>
                  <a:srgbClr val="0000FF"/>
                </a:solidFill>
              </a:rPr>
              <a:t>gedit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Compile the program: </a:t>
            </a:r>
            <a:r>
              <a:rPr lang="en-US" dirty="0">
                <a:solidFill>
                  <a:srgbClr val="FF0000"/>
                </a:solidFill>
              </a:rPr>
              <a:t>g++ -o program source.cpp  </a:t>
            </a:r>
          </a:p>
          <a:p>
            <a:r>
              <a:rPr lang="en-US" dirty="0"/>
              <a:t>Run the program: </a:t>
            </a:r>
            <a:r>
              <a:rPr lang="en-US" dirty="0">
                <a:solidFill>
                  <a:srgbClr val="FF0000"/>
                </a:solidFill>
              </a:rPr>
              <a:t>./program</a:t>
            </a:r>
            <a:endParaRPr lang="en-US" b="1" dirty="0"/>
          </a:p>
          <a:p>
            <a:r>
              <a:rPr lang="en-US" dirty="0"/>
              <a:t>Compile multiple source files: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g++ -o program   src1.cpp src2.cpp src3.cpp</a:t>
            </a:r>
          </a:p>
          <a:p>
            <a:pPr lvl="1"/>
            <a:r>
              <a:rPr lang="en-US" altLang="zh-CN" dirty="0">
                <a:cs typeface="Courier New" pitchFamily="49" charset="0"/>
              </a:rPr>
              <a:t>E.g., g++ -o </a:t>
            </a:r>
            <a:r>
              <a:rPr lang="en-US" altLang="zh-CN" dirty="0" err="1">
                <a:cs typeface="Courier New" pitchFamily="49" charset="0"/>
              </a:rPr>
              <a:t>run_add</a:t>
            </a:r>
            <a:r>
              <a:rPr lang="en-US" altLang="zh-CN" dirty="0">
                <a:cs typeface="Courier New" pitchFamily="49" charset="0"/>
              </a:rPr>
              <a:t>  run_add.cpp add.cpp</a:t>
            </a:r>
            <a:endParaRPr lang="en-US" dirty="0"/>
          </a:p>
          <a:p>
            <a:r>
              <a:rPr lang="en-US" dirty="0"/>
              <a:t>Header guard: avoiding </a:t>
            </a:r>
            <a:r>
              <a:rPr lang="en-US"/>
              <a:t>multiple inclusions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648200"/>
            <a:ext cx="442460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add.h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ADD_H</a:t>
            </a:r>
          </a:p>
          <a:p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ADD_H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b);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24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4549676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the .h file is included </a:t>
            </a:r>
            <a:r>
              <a:rPr lang="en-US" sz="2400" b="1" dirty="0">
                <a:solidFill>
                  <a:srgbClr val="C00000"/>
                </a:solidFill>
              </a:rPr>
              <a:t>first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the .h file is included </a:t>
            </a:r>
            <a:r>
              <a:rPr lang="en-US" sz="2400" b="1" dirty="0">
                <a:solidFill>
                  <a:srgbClr val="0000FF"/>
                </a:solidFill>
              </a:rPr>
              <a:t>second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19440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 Better Way of Compiling: </a:t>
            </a:r>
            <a:r>
              <a:rPr lang="en-US" altLang="zh-CN" sz="3600" dirty="0" err="1"/>
              <a:t>Makefile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all: </a:t>
            </a:r>
            <a:r>
              <a:rPr lang="en-US" sz="3100" dirty="0" err="1"/>
              <a:t>run_add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run_add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run_add.o</a:t>
            </a:r>
            <a:r>
              <a:rPr lang="en-US" sz="3100" dirty="0"/>
              <a:t> </a:t>
            </a:r>
            <a:r>
              <a:rPr lang="en-US" sz="3100" dirty="0" err="1"/>
              <a:t>add.o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-o </a:t>
            </a:r>
            <a:r>
              <a:rPr lang="en-US" sz="3100" dirty="0" err="1">
                <a:solidFill>
                  <a:srgbClr val="FF00FF"/>
                </a:solidFill>
              </a:rPr>
              <a:t>run_add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run_add.o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add.o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run_add.o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/>
              <a:t>run_add.cpp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run_add.cpp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add.o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/>
              <a:t>add.cpp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add.cpp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>
                <a:solidFill>
                  <a:srgbClr val="FF00FF"/>
                </a:solidFill>
              </a:rPr>
              <a:t>rm</a:t>
            </a:r>
            <a:r>
              <a:rPr lang="en-US" sz="3100" dirty="0">
                <a:solidFill>
                  <a:srgbClr val="FF00FF"/>
                </a:solidFill>
              </a:rPr>
              <a:t> -f </a:t>
            </a:r>
            <a:r>
              <a:rPr lang="en-US" sz="3100" dirty="0" err="1">
                <a:solidFill>
                  <a:srgbClr val="FF00FF"/>
                </a:solidFill>
              </a:rPr>
              <a:t>run_add</a:t>
            </a:r>
            <a:r>
              <a:rPr lang="en-US" sz="3100" dirty="0">
                <a:solidFill>
                  <a:srgbClr val="FF00FF"/>
                </a:solidFill>
              </a:rPr>
              <a:t> *.o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4849213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5398" y="3951673"/>
            <a:ext cx="27432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Target: Dependency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&lt;Tab&gt; Command</a:t>
            </a:r>
          </a:p>
        </p:txBody>
      </p:sp>
      <p:sp>
        <p:nvSpPr>
          <p:cNvPr id="6" name="Right Arrow 5"/>
          <p:cNvSpPr/>
          <p:nvPr/>
        </p:nvSpPr>
        <p:spPr>
          <a:xfrm rot="16200000">
            <a:off x="6248402" y="4800599"/>
            <a:ext cx="381000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8459" y="5105400"/>
            <a:ext cx="250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forget the Tab!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357693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Rule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1308824"/>
            <a:ext cx="3780196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sz="2400" dirty="0"/>
              <a:t>The file name is “</a:t>
            </a:r>
            <a:r>
              <a:rPr lang="en-US" altLang="zh-CN" sz="2400" dirty="0" err="1">
                <a:solidFill>
                  <a:srgbClr val="C00000"/>
                </a:solidFill>
              </a:rPr>
              <a:t>Makefile</a:t>
            </a:r>
            <a:r>
              <a:rPr lang="en-US" altLang="zh-CN" sz="2400" dirty="0"/>
              <a:t>”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sz="2400" dirty="0"/>
              <a:t>Type “</a:t>
            </a:r>
            <a:r>
              <a:rPr lang="en-US" altLang="zh-CN" sz="2400" dirty="0">
                <a:solidFill>
                  <a:srgbClr val="C00000"/>
                </a:solidFill>
              </a:rPr>
              <a:t>make</a:t>
            </a:r>
            <a:r>
              <a:rPr lang="en-US" altLang="zh-CN" sz="2400" dirty="0"/>
              <a:t>” on </a:t>
            </a:r>
            <a:r>
              <a:rPr lang="en-US" altLang="zh-CN" sz="2400" dirty="0" smtClean="0"/>
              <a:t>command-line</a:t>
            </a:r>
            <a:br>
              <a:rPr lang="en-US" altLang="zh-CN" sz="2400" dirty="0" smtClean="0"/>
            </a:br>
            <a:r>
              <a:rPr lang="en-US" altLang="zh-CN" sz="2400" dirty="0" smtClean="0"/>
              <a:t>for the first target (“all” in this case)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Type “</a:t>
            </a:r>
            <a:r>
              <a:rPr lang="en-US" altLang="zh-CN" sz="2400" dirty="0" smtClean="0">
                <a:solidFill>
                  <a:srgbClr val="C00000"/>
                </a:solidFill>
              </a:rPr>
              <a:t>make &lt;target&gt;</a:t>
            </a:r>
            <a:r>
              <a:rPr lang="en-US" altLang="zh-CN" sz="2400" dirty="0" smtClean="0"/>
              <a:t>” for a specific &lt;target&gt;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084" y="5638800"/>
            <a:ext cx="344491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Dependency: A list of files that the target depends on</a:t>
            </a:r>
          </a:p>
        </p:txBody>
      </p:sp>
    </p:spTree>
    <p:extLst>
      <p:ext uri="{BB962C8B-B14F-4D97-AF65-F5344CB8AC3E}">
        <p14:creationId xmlns:p14="http://schemas.microsoft.com/office/powerpoint/2010/main" val="30263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Mechanisms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1172" y="4439166"/>
            <a:ext cx="172354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a=4;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f(a);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4654" y="3039527"/>
            <a:ext cx="218521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x *= 2;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2963" y="2455733"/>
            <a:ext cx="1973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 be?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2588" y="4458831"/>
            <a:ext cx="172354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a=4;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f(a);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3898" y="3067566"/>
            <a:ext cx="23391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x *= 2;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556267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two function call mechanisms: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Call-by-value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Call-by-reference</a:t>
            </a:r>
          </a:p>
        </p:txBody>
      </p:sp>
    </p:spTree>
    <p:extLst>
      <p:ext uri="{BB962C8B-B14F-4D97-AF65-F5344CB8AC3E}">
        <p14:creationId xmlns:p14="http://schemas.microsoft.com/office/powerpoint/2010/main" val="17719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= 1;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bar = &amp;foo;  // addressing operation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*bar = 2;  // dereference operation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8209" y="3733800"/>
            <a:ext cx="7248991" cy="2209800"/>
            <a:chOff x="828209" y="3733800"/>
            <a:chExt cx="7248991" cy="2209800"/>
          </a:xfrm>
        </p:grpSpPr>
        <p:sp>
          <p:nvSpPr>
            <p:cNvPr id="6" name="Rectangle 5"/>
            <p:cNvSpPr/>
            <p:nvPr/>
          </p:nvSpPr>
          <p:spPr>
            <a:xfrm>
              <a:off x="838200" y="3733800"/>
              <a:ext cx="7239000" cy="2209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6982" y="39126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8209" y="4038600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0x804240c0  </a:t>
              </a:r>
              <a:r>
                <a:rPr lang="en-US" sz="24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5100935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0x804240e4  bar: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16982" y="48651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3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9626</TotalTime>
  <Words>1875</Words>
  <Application>Microsoft Office PowerPoint</Application>
  <PresentationFormat>On-screen Show (4:3)</PresentationFormat>
  <Paragraphs>467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Introductory Data Structures</vt:lpstr>
      <vt:lpstr>Midterm</vt:lpstr>
      <vt:lpstr>Midterm</vt:lpstr>
      <vt:lpstr>Midterm Topics</vt:lpstr>
      <vt:lpstr>Linux Commands</vt:lpstr>
      <vt:lpstr>Compiling Program on Linux</vt:lpstr>
      <vt:lpstr>A Better Way of Compiling: Makefile</vt:lpstr>
      <vt:lpstr>Function Call Mechanisms</vt:lpstr>
      <vt:lpstr>Pointers</vt:lpstr>
      <vt:lpstr>References</vt:lpstr>
      <vt:lpstr>References Versus Pointers Example</vt:lpstr>
      <vt:lpstr>const Qualifier</vt:lpstr>
      <vt:lpstr>const Reference </vt:lpstr>
      <vt:lpstr>const Pointers</vt:lpstr>
      <vt:lpstr>Pointers to const Example</vt:lpstr>
      <vt:lpstr>const Pointers Example</vt:lpstr>
      <vt:lpstr>Pointer to const versus Normal Pointer</vt:lpstr>
      <vt:lpstr>Abstraction</vt:lpstr>
      <vt:lpstr>Procedural Abstraction</vt:lpstr>
      <vt:lpstr>Procedural Abstraction Specification Comments</vt:lpstr>
      <vt:lpstr>Call Stacks How a function call really works</vt:lpstr>
      <vt:lpstr>Recursion </vt:lpstr>
      <vt:lpstr>Recursion Writing a function for the general case</vt:lpstr>
      <vt:lpstr>Recursive Helper Function</vt:lpstr>
      <vt:lpstr>Function Pointers Motivation</vt:lpstr>
      <vt:lpstr>Function Pointers A first look</vt:lpstr>
      <vt:lpstr>Function Pointers Basic Format</vt:lpstr>
      <vt:lpstr>Enum Type</vt:lpstr>
      <vt:lpstr>Enum Type</vt:lpstr>
      <vt:lpstr>Passing Arguments to a Program</vt:lpstr>
      <vt:lpstr>I/O Streams</vt:lpstr>
      <vt:lpstr>I/O Streams</vt:lpstr>
      <vt:lpstr>Testing</vt:lpstr>
      <vt:lpstr>Debugging Using Assert</vt:lpstr>
      <vt:lpstr>Exceptions</vt:lpstr>
      <vt:lpstr>Exceptions Exception Handling</vt:lpstr>
      <vt:lpstr>Exceptions</vt:lpstr>
      <vt:lpstr>Abstract Data Types</vt:lpstr>
      <vt:lpstr>C++ Classes</vt:lpstr>
      <vt:lpstr>C++ Classes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791</cp:revision>
  <dcterms:created xsi:type="dcterms:W3CDTF">2008-09-02T17:19:50Z</dcterms:created>
  <dcterms:modified xsi:type="dcterms:W3CDTF">2018-06-20T06:00:54Z</dcterms:modified>
</cp:coreProperties>
</file>