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37"/>
  </p:notesMasterIdLst>
  <p:handoutMasterIdLst>
    <p:handoutMasterId r:id="rId38"/>
  </p:handoutMasterIdLst>
  <p:sldIdLst>
    <p:sldId id="256" r:id="rId2"/>
    <p:sldId id="581" r:id="rId3"/>
    <p:sldId id="552" r:id="rId4"/>
    <p:sldId id="553" r:id="rId5"/>
    <p:sldId id="554" r:id="rId6"/>
    <p:sldId id="555" r:id="rId7"/>
    <p:sldId id="556" r:id="rId8"/>
    <p:sldId id="557" r:id="rId9"/>
    <p:sldId id="558" r:id="rId10"/>
    <p:sldId id="559" r:id="rId11"/>
    <p:sldId id="560" r:id="rId12"/>
    <p:sldId id="561" r:id="rId13"/>
    <p:sldId id="562" r:id="rId14"/>
    <p:sldId id="584" r:id="rId15"/>
    <p:sldId id="563" r:id="rId16"/>
    <p:sldId id="564" r:id="rId17"/>
    <p:sldId id="464" r:id="rId18"/>
    <p:sldId id="565" r:id="rId19"/>
    <p:sldId id="566" r:id="rId20"/>
    <p:sldId id="567" r:id="rId21"/>
    <p:sldId id="568" r:id="rId22"/>
    <p:sldId id="583" r:id="rId23"/>
    <p:sldId id="569" r:id="rId24"/>
    <p:sldId id="570" r:id="rId25"/>
    <p:sldId id="571" r:id="rId26"/>
    <p:sldId id="572" r:id="rId27"/>
    <p:sldId id="573" r:id="rId28"/>
    <p:sldId id="574" r:id="rId29"/>
    <p:sldId id="576" r:id="rId30"/>
    <p:sldId id="577" r:id="rId31"/>
    <p:sldId id="578" r:id="rId32"/>
    <p:sldId id="579" r:id="rId33"/>
    <p:sldId id="580" r:id="rId34"/>
    <p:sldId id="465" r:id="rId35"/>
    <p:sldId id="50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4" autoAdjust="0"/>
    <p:restoredTop sz="80212" autoAdjust="0"/>
  </p:normalViewPr>
  <p:slideViewPr>
    <p:cSldViewPr>
      <p:cViewPr varScale="1">
        <p:scale>
          <a:sx n="59" d="100"/>
          <a:sy n="59" d="100"/>
        </p:scale>
        <p:origin x="1608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FA4E4-5AFE-47B6-A902-8BEBFD94A682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51864-228C-4315-9F6E-30336352F8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52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</a:t>
            </a:r>
            <a:r>
              <a:rPr lang="en-US" baseline="0" dirty="0"/>
              <a:t> the example of </a:t>
            </a:r>
            <a:r>
              <a:rPr lang="en-US" baseline="0" dirty="0" err="1"/>
              <a:t>IntSet</a:t>
            </a:r>
            <a:r>
              <a:rPr lang="en-US" baseline="0" dirty="0"/>
              <a:t>, the interface is like: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29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Dynamically: when</a:t>
            </a:r>
            <a:r>
              <a:rPr lang="en-US" baseline="0" dirty="0"/>
              <a:t> one object is needed, we create 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69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84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other classes,</a:t>
            </a:r>
            <a:r>
              <a:rPr lang="en-US" baseline="0" dirty="0"/>
              <a:t> </a:t>
            </a:r>
            <a:r>
              <a:rPr lang="en-US" baseline="0" dirty="0" err="1"/>
              <a:t>repOK</a:t>
            </a:r>
            <a:r>
              <a:rPr lang="en-US" baseline="0" dirty="0"/>
              <a:t>() may contain lots of sanity checks (i.e., the AND of these checks).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6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Correct answers:</a:t>
            </a:r>
            <a:r>
              <a:rPr lang="en-US" baseline="0" dirty="0"/>
              <a:t> B, C, and D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27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For example,</a:t>
            </a:r>
            <a:r>
              <a:rPr lang="en-US" altLang="zh-CN" baseline="0" dirty="0"/>
              <a:t> wrongly assume that the name is a C-string.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72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class</a:t>
            </a:r>
            <a:r>
              <a:rPr lang="en-US" baseline="0" dirty="0"/>
              <a:t> without data members lack the detailed implementation.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86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all members</a:t>
            </a:r>
            <a:r>
              <a:rPr lang="en-US" baseline="0" dirty="0"/>
              <a:t> are virtual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85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There is in fact an Exception base class in C++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6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Demo:</a:t>
            </a:r>
            <a:r>
              <a:rPr lang="en-US" altLang="zh-CN" baseline="0" dirty="0"/>
              <a:t> </a:t>
            </a:r>
            <a:r>
              <a:rPr lang="en-US" altLang="zh-CN" baseline="0" dirty="0" err="1"/>
              <a:t>IntSet</a:t>
            </a:r>
            <a:r>
              <a:rPr lang="en-US" altLang="zh-CN" baseline="0" dirty="0"/>
              <a:t> s;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59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Correct answers:</a:t>
            </a:r>
            <a:r>
              <a:rPr lang="en-US" baseline="0" dirty="0"/>
              <a:t> C</a:t>
            </a:r>
          </a:p>
          <a:p>
            <a:endParaRPr lang="en-US" baseline="0" dirty="0"/>
          </a:p>
          <a:p>
            <a:r>
              <a:rPr lang="en-US" baseline="0" dirty="0"/>
              <a:t>Regarding D, the object code file of the implementation is needed by the user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28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57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Satisfy</a:t>
            </a:r>
            <a:r>
              <a:rPr lang="en-US" baseline="0" dirty="0"/>
              <a:t> the substitution principle.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4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5FAE-DD1B-4602-8668-EFA32EEA6051}" type="datetime1">
              <a:rPr lang="en-US" smtClean="0"/>
              <a:t>7/2/2018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2921-C069-4230-997C-5463D1E31EEC}" type="datetime1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BC5E-27A7-4AC3-AC47-AFF75D2F8604}" type="datetime1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DDB5-858C-480A-9684-3D5FC15C5385}" type="datetime1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47A5-BF84-413E-AD50-04C3598D36C1}" type="datetime1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5109-EDFE-4794-B13C-0F6ADAB1293C}" type="datetime1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65DDE-CBE0-4441-9385-2B6CE1303396}" type="datetime1">
              <a:rPr lang="en-US" smtClean="0"/>
              <a:t>7/2/2018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83C2-8946-4A47-B901-C8CB0A978F3B}" type="datetime1">
              <a:rPr lang="en-US" smtClean="0"/>
              <a:t>7/2/2018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856E-B82C-47B7-84ED-E27EFBC58342}" type="datetime1">
              <a:rPr lang="en-US" smtClean="0"/>
              <a:t>7/2/2018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DAE1-0DBA-4105-A550-7CCC963FF59B}" type="datetime1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28C1-2F3D-4EB3-A5E9-23510C05CEE6}" type="datetime1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8532674-08D4-45A9-8F29-7B372BD0030E}" type="datetime1">
              <a:rPr lang="en-US" smtClean="0"/>
              <a:t>7/2/2018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657600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0000"/>
                </a:solidFill>
              </a:rPr>
              <a:t>Interfaces; Invariants</a:t>
            </a:r>
          </a:p>
          <a:p>
            <a:pPr algn="just"/>
            <a:r>
              <a:rPr lang="en-US" b="1" dirty="0"/>
              <a:t>Learning Objectives:</a:t>
            </a:r>
          </a:p>
          <a:p>
            <a:pPr algn="just"/>
            <a:r>
              <a:rPr lang="en-US" dirty="0">
                <a:solidFill>
                  <a:srgbClr val="000000"/>
                </a:solidFill>
              </a:rPr>
              <a:t>Understand what </a:t>
            </a:r>
            <a:r>
              <a:rPr lang="en-US" dirty="0" smtClean="0">
                <a:solidFill>
                  <a:srgbClr val="000000"/>
                </a:solidFill>
              </a:rPr>
              <a:t>interfaces are and </a:t>
            </a:r>
            <a:r>
              <a:rPr lang="en-US" dirty="0">
                <a:solidFill>
                  <a:srgbClr val="000000"/>
                </a:solidFill>
              </a:rPr>
              <a:t>how to implement them in C++</a:t>
            </a:r>
          </a:p>
          <a:p>
            <a:pPr algn="just"/>
            <a:r>
              <a:rPr lang="en-US" dirty="0">
                <a:solidFill>
                  <a:srgbClr val="000000"/>
                </a:solidFill>
              </a:rPr>
              <a:t>Understand better what </a:t>
            </a:r>
            <a:r>
              <a:rPr lang="en-US" dirty="0" smtClean="0">
                <a:solidFill>
                  <a:srgbClr val="000000"/>
                </a:solidFill>
              </a:rPr>
              <a:t>invariants</a:t>
            </a:r>
            <a:r>
              <a:rPr lang="en-US" altLang="zh-CN" dirty="0">
                <a:solidFill>
                  <a:srgbClr val="000000"/>
                </a:solidFill>
              </a:rPr>
              <a:t> are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and how to use them to prevent some bugs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Ve 280</a:t>
            </a:r>
            <a:r>
              <a:rPr/>
              <a:t/>
            </a:r>
            <a:br>
              <a:rPr/>
            </a:br>
            <a:r>
              <a:rPr sz="2200"/>
              <a:t>Programming and Introductory Data Structures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38200" y="457200"/>
            <a:ext cx="8001000" cy="6096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IntSetFull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 };</a:t>
            </a:r>
          </a:p>
          <a:p>
            <a:pPr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// OVERVIEW: mutable set of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ints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with bounded size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virtual void insert(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v)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0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// MODIFIES: this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// EFFECTS: set=set+{v}, throws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IntSetFull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if full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virtual void remove(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v)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0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// MODIFIES: this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// EFFECTS: set=set-{v} 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virtual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query(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v)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0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// EFFECTS: returns true if v is in set,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//          false otherwise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virtual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size()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0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// EFFECTS: returns |set|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15771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</a:t>
            </a:r>
            <a:br>
              <a:rPr lang="en-US" dirty="0"/>
            </a:br>
            <a:r>
              <a:rPr lang="en-US" sz="2200" dirty="0"/>
              <a:t>Creating an abstract base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IntSetFull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{ };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virtual void insert(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v) = 0;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virtual void remove(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v) = 0;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virtual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query(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v) = 0;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virtual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size() = 0;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/>
              <a:t>These functions are called </a:t>
            </a:r>
            <a:r>
              <a:rPr lang="en-US" sz="2800" b="1" dirty="0">
                <a:solidFill>
                  <a:srgbClr val="C00000"/>
                </a:solidFill>
              </a:rPr>
              <a:t>pure virtual functions</a:t>
            </a:r>
            <a:r>
              <a:rPr lang="en-US" sz="2800" dirty="0"/>
              <a:t> and are declared not to exist.</a:t>
            </a:r>
          </a:p>
          <a:p>
            <a:r>
              <a:rPr lang="en-US" sz="2800" dirty="0"/>
              <a:t>Think about them as a set of </a:t>
            </a:r>
            <a:r>
              <a:rPr lang="en-US" sz="2800" b="1" dirty="0">
                <a:solidFill>
                  <a:srgbClr val="0000FF"/>
                </a:solidFill>
              </a:rPr>
              <a:t>function pointers</a:t>
            </a:r>
            <a:r>
              <a:rPr lang="en-US" sz="2800" dirty="0"/>
              <a:t>, all of which point to NULL.</a:t>
            </a:r>
          </a:p>
        </p:txBody>
      </p:sp>
    </p:spTree>
    <p:extLst>
      <p:ext uri="{BB962C8B-B14F-4D97-AF65-F5344CB8AC3E}">
        <p14:creationId xmlns:p14="http://schemas.microsoft.com/office/powerpoint/2010/main" val="193082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4400" y="1447800"/>
            <a:ext cx="4114800" cy="4572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2600" y="3581400"/>
            <a:ext cx="6324600" cy="9144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</a:t>
            </a:r>
            <a:br>
              <a:rPr lang="en-US" dirty="0"/>
            </a:br>
            <a:r>
              <a:rPr lang="en-US" sz="2200" dirty="0"/>
              <a:t>Creating an abstract base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05400" y="304800"/>
            <a:ext cx="3810000" cy="236988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Note the use of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IntSetFull</a:t>
            </a:r>
            <a:r>
              <a:rPr lang="en-US" sz="2800" b="1" dirty="0"/>
              <a:t> </a:t>
            </a:r>
            <a:r>
              <a:rPr lang="en-US" sz="2400" b="1" dirty="0"/>
              <a:t>as an “exception type”.  It is used as something convenient to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throw</a:t>
            </a:r>
            <a:r>
              <a:rPr lang="en-US" sz="2400" b="1" dirty="0"/>
              <a:t> instead of some random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/>
              <a:t>. 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IntSetFull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{};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virtual void insert(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v) = 0;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  // MODIFIES: this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  // EFFECTS: set=set+{v}, throws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  //         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IntSetFull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if full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virtual void remove(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v) = 0;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virtual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query(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v) = 0;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virtual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size() = 0;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5171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</a:t>
            </a:r>
            <a:br>
              <a:rPr lang="en-US" dirty="0"/>
            </a:br>
            <a:r>
              <a:rPr lang="en-US" sz="2200" dirty="0"/>
              <a:t>Abstract base classes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class with one or more Pure Virtual Functions is an </a:t>
            </a:r>
            <a:r>
              <a:rPr lang="en-US" b="1" dirty="0">
                <a:solidFill>
                  <a:srgbClr val="C00000"/>
                </a:solidFill>
              </a:rPr>
              <a:t>abstract</a:t>
            </a:r>
            <a:r>
              <a:rPr lang="en-US" dirty="0"/>
              <a:t> class.</a:t>
            </a:r>
          </a:p>
          <a:p>
            <a:r>
              <a:rPr lang="en-US" dirty="0"/>
              <a:t>You </a:t>
            </a:r>
            <a:r>
              <a:rPr lang="en-US" b="1" dirty="0">
                <a:solidFill>
                  <a:srgbClr val="0000FF"/>
                </a:solidFill>
              </a:rPr>
              <a:t>cannot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create </a:t>
            </a:r>
            <a:r>
              <a:rPr lang="en-US" b="1" dirty="0">
                <a:solidFill>
                  <a:srgbClr val="C00000"/>
                </a:solidFill>
              </a:rPr>
              <a:t>any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instances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an abstract class, because there </a:t>
            </a:r>
            <a:r>
              <a:rPr lang="en-US" altLang="zh-CN" dirty="0"/>
              <a:t>are</a:t>
            </a:r>
            <a:r>
              <a:rPr lang="en-US" dirty="0"/>
              <a:t> no implementation.</a:t>
            </a:r>
          </a:p>
          <a:p>
            <a:pPr lvl="1"/>
            <a:endParaRPr lang="en-US" dirty="0"/>
          </a:p>
          <a:p>
            <a:r>
              <a:rPr lang="en-US" dirty="0"/>
              <a:t>For example, the following fails: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However, you can always define </a:t>
            </a:r>
            <a:r>
              <a:rPr lang="en-US" b="1" dirty="0">
                <a:solidFill>
                  <a:srgbClr val="00B050"/>
                </a:solidFill>
              </a:rPr>
              <a:t>references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00B050"/>
                </a:solidFill>
              </a:rPr>
              <a:t>pointers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to an abstract class, so these are both legal: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&amp;r = &lt;something&gt;;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*p;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70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</a:t>
            </a:r>
            <a:br>
              <a:rPr lang="en-US" dirty="0"/>
            </a:br>
            <a:r>
              <a:rPr lang="en-US" sz="2200" dirty="0"/>
              <a:t>Abstract base classes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/>
              <a:t>Abstract base classes aren't very interesting without some derivative of </a:t>
            </a:r>
            <a:r>
              <a:rPr lang="en-US" sz="3100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3100" dirty="0"/>
              <a:t> to actually provide an implementation.</a:t>
            </a:r>
          </a:p>
          <a:p>
            <a:r>
              <a:rPr lang="en-US" sz="3100" dirty="0"/>
              <a:t>This is done with a simple derived class:</a:t>
            </a:r>
          </a:p>
          <a:p>
            <a:endParaRPr lang="en-US" sz="2800" dirty="0"/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const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MAXELTS = 100;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IntSetImpl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 public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[MAXELTS];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IntSetImpl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void insert(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void remove(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query(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size();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3761244"/>
            <a:ext cx="3429000" cy="26776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Note</a:t>
            </a:r>
            <a:r>
              <a:rPr lang="en-US" sz="2400" dirty="0"/>
              <a:t>:  The implementation has data members.</a:t>
            </a:r>
          </a:p>
          <a:p>
            <a:endParaRPr lang="en-US" sz="2400" dirty="0"/>
          </a:p>
          <a:p>
            <a:r>
              <a:rPr lang="en-US" sz="2400" dirty="0"/>
              <a:t>In general, besides new </a:t>
            </a:r>
            <a:r>
              <a:rPr lang="en-US" sz="2400"/>
              <a:t>function members, </a:t>
            </a:r>
            <a:r>
              <a:rPr lang="en-US" sz="2400" dirty="0"/>
              <a:t>a derived class can also have new data members.</a:t>
            </a:r>
          </a:p>
        </p:txBody>
      </p:sp>
      <p:sp>
        <p:nvSpPr>
          <p:cNvPr id="6" name="Oval 5"/>
          <p:cNvSpPr/>
          <p:nvPr/>
        </p:nvSpPr>
        <p:spPr>
          <a:xfrm>
            <a:off x="914400" y="3352800"/>
            <a:ext cx="3733800" cy="762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57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</a:t>
            </a:r>
            <a:br>
              <a:rPr lang="en-US" dirty="0"/>
            </a:br>
            <a:r>
              <a:rPr lang="en-US" sz="2200" dirty="0"/>
              <a:t>Abstract base classes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/>
              <a:t>Abstract base classes aren't very interesting without some derivative of </a:t>
            </a:r>
            <a:r>
              <a:rPr lang="en-US" sz="3100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3100" dirty="0"/>
              <a:t> to actually provide an implementation.</a:t>
            </a:r>
          </a:p>
          <a:p>
            <a:r>
              <a:rPr lang="en-US" sz="3100" dirty="0"/>
              <a:t>This is done with a simple derived class:</a:t>
            </a:r>
          </a:p>
          <a:p>
            <a:endParaRPr lang="en-US" sz="2800" dirty="0"/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const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MAXELTS = 100;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IntSetImpl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 public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[MAXELTS];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IntSetImpl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void insert(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void remove(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query(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size();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4191000"/>
            <a:ext cx="3429000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Note</a:t>
            </a:r>
            <a:r>
              <a:rPr lang="en-US" sz="2400" dirty="0"/>
              <a:t>:  This implementation could be </a:t>
            </a:r>
            <a:r>
              <a:rPr lang="en-US" sz="2400" b="1" dirty="0"/>
              <a:t>either</a:t>
            </a:r>
            <a:r>
              <a:rPr lang="en-US" sz="2400" dirty="0"/>
              <a:t> the sorted or unsorted versions.</a:t>
            </a:r>
          </a:p>
        </p:txBody>
      </p:sp>
    </p:spTree>
    <p:extLst>
      <p:ext uri="{BB962C8B-B14F-4D97-AF65-F5344CB8AC3E}">
        <p14:creationId xmlns:p14="http://schemas.microsoft.com/office/powerpoint/2010/main" val="106711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</a:t>
            </a:r>
            <a:br>
              <a:rPr lang="en-US" dirty="0"/>
            </a:br>
            <a:r>
              <a:rPr lang="en-US" sz="2200" dirty="0"/>
              <a:t>Abstract base classes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/>
              <a:t>Abstract base classes aren't very interesting without some derivative of </a:t>
            </a:r>
            <a:r>
              <a:rPr lang="en-US" sz="3100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3100" dirty="0"/>
              <a:t> to actually provide an implementation.</a:t>
            </a:r>
          </a:p>
          <a:p>
            <a:r>
              <a:rPr lang="en-US" sz="3100" dirty="0"/>
              <a:t>This is done with a simple derived class:</a:t>
            </a:r>
          </a:p>
          <a:p>
            <a:endParaRPr lang="en-US" sz="2800" dirty="0"/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const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MAXELTS = 100;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IntSetImpl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 public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[MAXELTS];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IntSetImpl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void insert(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void remove(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query(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size();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3733800"/>
            <a:ext cx="4267200" cy="26776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Note</a:t>
            </a:r>
            <a:r>
              <a:rPr lang="en-US" sz="2400" dirty="0"/>
              <a:t>:  the derived class has to implement the constructor.  In the past, it was always in the base class.</a:t>
            </a:r>
          </a:p>
          <a:p>
            <a:endParaRPr lang="en-US" sz="2400" dirty="0"/>
          </a:p>
          <a:p>
            <a:r>
              <a:rPr lang="en-US" sz="2400" dirty="0"/>
              <a:t>It can't be there, because the base class has no implementation to construct!</a:t>
            </a:r>
          </a:p>
        </p:txBody>
      </p:sp>
    </p:spTree>
    <p:extLst>
      <p:ext uri="{BB962C8B-B14F-4D97-AF65-F5344CB8AC3E}">
        <p14:creationId xmlns:p14="http://schemas.microsoft.com/office/powerpoint/2010/main" val="35343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477962"/>
          </a:xfrm>
        </p:spPr>
        <p:txBody>
          <a:bodyPr>
            <a:normAutofit fontScale="90000"/>
          </a:bodyPr>
          <a:lstStyle/>
          <a:p>
            <a:r>
              <a:rPr lang="en-US" dirty="0"/>
              <a:t>In principle, should the implementation code of </a:t>
            </a:r>
            <a:r>
              <a:rPr lang="en-US" dirty="0" smtClean="0"/>
              <a:t>the derived class of an </a:t>
            </a:r>
            <a:r>
              <a:rPr lang="en-US" dirty="0"/>
              <a:t>abstract class be provided to its user?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Content Placeholder 6" descr="icons8-help-48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36161" y="1725386"/>
            <a:ext cx="7772400" cy="434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Select all the correct answers. </a:t>
            </a:r>
          </a:p>
          <a:p>
            <a:r>
              <a:rPr lang="en-US" sz="2800" b="1" dirty="0"/>
              <a:t>A. </a:t>
            </a:r>
            <a:r>
              <a:rPr lang="en-US" altLang="zh-CN" sz="2800" dirty="0"/>
              <a:t>Yes, so the user understands how the abstract class is implemented</a:t>
            </a:r>
            <a:r>
              <a:rPr lang="en-US" sz="2800" dirty="0"/>
              <a:t>.</a:t>
            </a:r>
            <a:endParaRPr lang="zh-CN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800" b="1" dirty="0"/>
              <a:t>B. </a:t>
            </a:r>
            <a:r>
              <a:rPr lang="en-US" sz="2800" dirty="0"/>
              <a:t>Yes</a:t>
            </a:r>
            <a:r>
              <a:rPr lang="en-US" altLang="zh-CN" sz="2800" dirty="0"/>
              <a:t>, so the constructor can be called by the user</a:t>
            </a:r>
            <a:r>
              <a:rPr lang="en-US" sz="2800" dirty="0"/>
              <a:t>.</a:t>
            </a:r>
            <a:endParaRPr lang="en-US" sz="2800" dirty="0">
              <a:solidFill>
                <a:srgbClr val="0000FF"/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800" b="1" dirty="0"/>
              <a:t>C. </a:t>
            </a:r>
            <a:r>
              <a:rPr lang="en-US" sz="2800" dirty="0"/>
              <a:t>No, it would go against the spirit of an ADT.</a:t>
            </a:r>
            <a:endParaRPr lang="en-US" sz="2800" b="1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800" b="1" dirty="0"/>
              <a:t>D.</a:t>
            </a:r>
            <a:r>
              <a:rPr lang="en-US" sz="2800" dirty="0"/>
              <a:t> </a:t>
            </a:r>
            <a:r>
              <a:rPr lang="en-US" altLang="zh-CN" sz="2800" dirty="0"/>
              <a:t>No, no file related to the implementation is needed by the user</a:t>
            </a:r>
            <a:r>
              <a:rPr lang="en-US" sz="2800" dirty="0"/>
              <a:t>.</a:t>
            </a:r>
            <a:endParaRPr lang="en-US" altLang="zh-CN" sz="2800" dirty="0"/>
          </a:p>
        </p:txBody>
      </p:sp>
      <p:pic>
        <p:nvPicPr>
          <p:cNvPr id="1026" name="Picture 2" descr="Preview of your QR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561" y="4762499"/>
            <a:ext cx="1905000" cy="190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4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</a:t>
            </a:r>
            <a:br>
              <a:rPr lang="en-US" dirty="0"/>
            </a:br>
            <a:r>
              <a:rPr lang="en-US" sz="2200" dirty="0"/>
              <a:t>Abstract base classes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interface (the abstract base class) is typically defined in a</a:t>
            </a:r>
            <a:br>
              <a:rPr lang="en-US" dirty="0"/>
            </a:br>
            <a:r>
              <a:rPr lang="en-US" dirty="0"/>
              <a:t>public header (*.h) file</a:t>
            </a:r>
          </a:p>
          <a:p>
            <a:pPr lvl="1"/>
            <a:r>
              <a:rPr lang="en-US" dirty="0"/>
              <a:t>Users of the </a:t>
            </a:r>
            <a:r>
              <a:rPr lang="en-US" b="1" dirty="0"/>
              <a:t>interface</a:t>
            </a:r>
            <a:r>
              <a:rPr lang="en-US" dirty="0"/>
              <a:t> include the *.h file.</a:t>
            </a:r>
          </a:p>
          <a:p>
            <a:r>
              <a:rPr lang="en-US" dirty="0"/>
              <a:t>The implementation (</a:t>
            </a:r>
            <a:r>
              <a:rPr lang="en-US" b="1" dirty="0">
                <a:solidFill>
                  <a:srgbClr val="0000FF"/>
                </a:solidFill>
              </a:rPr>
              <a:t>the derived class</a:t>
            </a:r>
            <a:r>
              <a:rPr lang="en-US" dirty="0"/>
              <a:t>) is defined in a source (*.</a:t>
            </a:r>
            <a:r>
              <a:rPr lang="en-US" dirty="0" err="1"/>
              <a:t>cpp</a:t>
            </a:r>
            <a:r>
              <a:rPr lang="en-US" dirty="0"/>
              <a:t>) file</a:t>
            </a:r>
          </a:p>
          <a:p>
            <a:pPr lvl="1"/>
            <a:r>
              <a:rPr lang="en-US" dirty="0"/>
              <a:t>Users of the interface only </a:t>
            </a:r>
            <a:r>
              <a:rPr lang="en-US" i="1" dirty="0"/>
              <a:t>link</a:t>
            </a:r>
            <a:r>
              <a:rPr lang="en-US" dirty="0"/>
              <a:t> against (i.e., compile the file into object code and link with other object codes)</a:t>
            </a:r>
          </a:p>
          <a:p>
            <a:r>
              <a:rPr lang="en-US" dirty="0"/>
              <a:t>So, a user of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/>
              <a:t> abstraction </a:t>
            </a:r>
            <a:r>
              <a:rPr lang="en-US" b="1" dirty="0">
                <a:solidFill>
                  <a:srgbClr val="C00000"/>
                </a:solidFill>
              </a:rPr>
              <a:t>never sees</a:t>
            </a:r>
            <a:r>
              <a:rPr lang="en-US" dirty="0"/>
              <a:t> the definition for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IntSetImpl</a:t>
            </a:r>
            <a:r>
              <a:rPr lang="en-US" dirty="0"/>
              <a:t>.</a:t>
            </a:r>
          </a:p>
          <a:p>
            <a:r>
              <a:rPr lang="en-US" dirty="0"/>
              <a:t>The only thing that remains is to give users the means to create a</a:t>
            </a:r>
            <a:br>
              <a:rPr lang="en-US" dirty="0"/>
            </a:br>
            <a:r>
              <a:rPr lang="en-US" dirty="0"/>
              <a:t>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However, they can't do it in the normal way: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pPr lvl="1"/>
            <a:r>
              <a:rPr lang="en-US" dirty="0"/>
              <a:t>Also, they can't create objects of the derived class, because its definition is </a:t>
            </a:r>
            <a:r>
              <a:rPr lang="en-US" b="1" dirty="0">
                <a:solidFill>
                  <a:srgbClr val="0000FF"/>
                </a:solidFill>
              </a:rPr>
              <a:t>not visible </a:t>
            </a:r>
            <a:r>
              <a:rPr lang="en-US" dirty="0"/>
              <a:t>to them.</a:t>
            </a:r>
          </a:p>
        </p:txBody>
      </p:sp>
    </p:spTree>
    <p:extLst>
      <p:ext uri="{BB962C8B-B14F-4D97-AF65-F5344CB8AC3E}">
        <p14:creationId xmlns:p14="http://schemas.microsoft.com/office/powerpoint/2010/main" val="426661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</a:t>
            </a:r>
            <a:br>
              <a:rPr lang="en-US" dirty="0"/>
            </a:br>
            <a:r>
              <a:rPr lang="en-US" sz="2200" dirty="0"/>
              <a:t>Abstract base classes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If only one instance of the class is needed, the </a:t>
            </a:r>
            <a:r>
              <a:rPr lang="en-US" dirty="0">
                <a:solidFill>
                  <a:srgbClr val="C00000"/>
                </a:solidFill>
              </a:rPr>
              <a:t>*.h</a:t>
            </a:r>
            <a:r>
              <a:rPr lang="en-US" dirty="0"/>
              <a:t> file typically includes the following prototype for an access function: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// header file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  // EFFECTS: returns a pointer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  //          to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*.</a:t>
            </a:r>
            <a:r>
              <a:rPr lang="en-US" dirty="0" err="1">
                <a:solidFill>
                  <a:srgbClr val="0000FF"/>
                </a:solidFill>
              </a:rPr>
              <a:t>cpp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file defines a single, </a:t>
            </a:r>
            <a:r>
              <a:rPr lang="en-US" dirty="0">
                <a:solidFill>
                  <a:srgbClr val="0000FF"/>
                </a:solidFill>
              </a:rPr>
              <a:t>static instance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(only visible to the *.</a:t>
            </a:r>
            <a:r>
              <a:rPr lang="en-US" dirty="0" err="1"/>
              <a:t>cpp</a:t>
            </a:r>
            <a:r>
              <a:rPr lang="en-US" dirty="0"/>
              <a:t> file) of the implementation and body of the access function: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// source file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IntSetImpl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impl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  return &amp;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impl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  <a:p>
            <a:endParaRPr lang="en-US" dirty="0"/>
          </a:p>
          <a:p>
            <a:r>
              <a:rPr lang="en-US" dirty="0"/>
              <a:t>Invariants</a:t>
            </a:r>
          </a:p>
        </p:txBody>
      </p:sp>
    </p:spTree>
    <p:extLst>
      <p:ext uri="{BB962C8B-B14F-4D97-AF65-F5344CB8AC3E}">
        <p14:creationId xmlns:p14="http://schemas.microsoft.com/office/powerpoint/2010/main" val="217852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</a:t>
            </a:r>
            <a:br>
              <a:rPr lang="en-US" dirty="0"/>
            </a:br>
            <a:r>
              <a:rPr lang="en-US" sz="2200" dirty="0"/>
              <a:t>Abstract base classes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If only one instance of the class is needed, the </a:t>
            </a:r>
            <a:r>
              <a:rPr lang="en-US" dirty="0">
                <a:solidFill>
                  <a:srgbClr val="C00000"/>
                </a:solidFill>
              </a:rPr>
              <a:t>*.h</a:t>
            </a:r>
            <a:r>
              <a:rPr lang="en-US" dirty="0"/>
              <a:t> file typically includes the following prototype for an access function: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// header file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  // EFFECTS: returns a pointer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  //          to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*.</a:t>
            </a:r>
            <a:r>
              <a:rPr lang="en-US" dirty="0" err="1">
                <a:solidFill>
                  <a:srgbClr val="0000FF"/>
                </a:solidFill>
              </a:rPr>
              <a:t>cpp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file defines a single, </a:t>
            </a:r>
            <a:r>
              <a:rPr lang="en-US" dirty="0">
                <a:solidFill>
                  <a:srgbClr val="0000FF"/>
                </a:solidFill>
              </a:rPr>
              <a:t>static instance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(only visible to the *.</a:t>
            </a:r>
            <a:r>
              <a:rPr lang="en-US" dirty="0" err="1"/>
              <a:t>cpp</a:t>
            </a:r>
            <a:r>
              <a:rPr lang="en-US" dirty="0"/>
              <a:t> file) of the implementation and body of the access function: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// source file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IntSetImpl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impl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  return &amp;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impl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29200" y="4800600"/>
            <a:ext cx="3886200" cy="181588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Note</a:t>
            </a:r>
            <a:r>
              <a:rPr lang="en-US" sz="2400" dirty="0"/>
              <a:t>:  Now the user can do the following and it will be valid:</a:t>
            </a:r>
          </a:p>
          <a:p>
            <a:endParaRPr lang="en-US" sz="2400" dirty="0"/>
          </a:p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*s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getIntSet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3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</a:t>
            </a:r>
            <a:br>
              <a:rPr lang="en-US" dirty="0"/>
            </a:br>
            <a:r>
              <a:rPr lang="en-US" sz="2200" dirty="0"/>
              <a:t>Abstract base classes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If more than one instance of the class is needed, we need to provide a function that creates them </a:t>
            </a:r>
            <a:r>
              <a:rPr lang="en-US" b="1" dirty="0">
                <a:solidFill>
                  <a:srgbClr val="C00000"/>
                </a:solidFill>
              </a:rPr>
              <a:t>dynamically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You will see how to </a:t>
            </a:r>
            <a:r>
              <a:rPr lang="en-US"/>
              <a:t>do this </a:t>
            </a:r>
            <a:r>
              <a:rPr lang="en-US" dirty="0"/>
              <a:t>later.</a:t>
            </a:r>
          </a:p>
        </p:txBody>
      </p:sp>
    </p:spTree>
    <p:extLst>
      <p:ext uri="{BB962C8B-B14F-4D97-AF65-F5344CB8AC3E}">
        <p14:creationId xmlns:p14="http://schemas.microsoft.com/office/powerpoint/2010/main" val="3624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Interfaces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/>
              <a:t>Invariants</a:t>
            </a:r>
          </a:p>
        </p:txBody>
      </p:sp>
    </p:spTree>
    <p:extLst>
      <p:ext uri="{BB962C8B-B14F-4D97-AF65-F5344CB8AC3E}">
        <p14:creationId xmlns:p14="http://schemas.microsoft.com/office/powerpoint/2010/main" val="74116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Invariants</a:t>
            </a:r>
            <a:br>
              <a:rPr lang="en-US" dirty="0"/>
            </a:b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An invariant is a set of conditions that must always evaluate to true at certain well-defined points; otherwise, the program is incorrect.</a:t>
            </a:r>
          </a:p>
          <a:p>
            <a:endParaRPr lang="en-US" dirty="0"/>
          </a:p>
          <a:p>
            <a:r>
              <a:rPr lang="en-US" dirty="0"/>
              <a:t>For ADT, there is so called </a:t>
            </a:r>
            <a:r>
              <a:rPr lang="en-US" b="1" dirty="0">
                <a:solidFill>
                  <a:srgbClr val="0000FF"/>
                </a:solidFill>
              </a:rPr>
              <a:t>representation invariant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989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Invariants</a:t>
            </a:r>
            <a:br>
              <a:rPr lang="en-US" dirty="0"/>
            </a:b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u="sng" dirty="0"/>
              <a:t>representation invariant</a:t>
            </a:r>
            <a:r>
              <a:rPr lang="en-US" dirty="0"/>
              <a:t> applies to the data members of ADT.</a:t>
            </a:r>
          </a:p>
          <a:p>
            <a:r>
              <a:rPr lang="en-US" dirty="0"/>
              <a:t>It describes the conditions that must hold on those members for the representation to correctly implement the abstraction.</a:t>
            </a:r>
          </a:p>
          <a:p>
            <a:r>
              <a:rPr lang="en-US" dirty="0"/>
              <a:t>It must hold </a:t>
            </a:r>
            <a:r>
              <a:rPr lang="en-US" u="sng" dirty="0"/>
              <a:t>immediately before exiting each method</a:t>
            </a:r>
            <a:r>
              <a:rPr lang="en-US" dirty="0"/>
              <a:t> of that</a:t>
            </a:r>
            <a:br>
              <a:rPr lang="en-US" dirty="0"/>
            </a:br>
            <a:r>
              <a:rPr lang="en-US" dirty="0"/>
              <a:t>implementation – including the constructor.</a:t>
            </a:r>
          </a:p>
          <a:p>
            <a:pPr lvl="1"/>
            <a:r>
              <a:rPr lang="en-US" dirty="0"/>
              <a:t>Example: insert() member of </a:t>
            </a:r>
            <a:r>
              <a:rPr lang="en-US" dirty="0" err="1"/>
              <a:t>IntSet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This is called </a:t>
            </a:r>
            <a:r>
              <a:rPr lang="en-US" b="1" dirty="0">
                <a:solidFill>
                  <a:srgbClr val="C00000"/>
                </a:solidFill>
              </a:rPr>
              <a:t>establishing the invariant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8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Invariants</a:t>
            </a:r>
            <a:br>
              <a:rPr lang="en-US" dirty="0"/>
            </a:br>
            <a:r>
              <a:rPr lang="en-US" sz="2200" dirty="0"/>
              <a:t> Representation Invariant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Each method in the class can assume that the</a:t>
            </a:r>
            <a:br>
              <a:rPr lang="en-US" dirty="0"/>
            </a:br>
            <a:r>
              <a:rPr lang="en-US" dirty="0"/>
              <a:t>invariant is true </a:t>
            </a:r>
            <a:r>
              <a:rPr lang="en-US" b="1" dirty="0">
                <a:solidFill>
                  <a:srgbClr val="C00000"/>
                </a:solidFill>
              </a:rPr>
              <a:t>on entry</a:t>
            </a:r>
            <a:r>
              <a:rPr lang="en-US" dirty="0"/>
              <a:t> </a:t>
            </a:r>
            <a:r>
              <a:rPr lang="en-US" b="1" u="sng" dirty="0"/>
              <a:t>if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representation invariant holds </a:t>
            </a:r>
            <a:r>
              <a:rPr lang="en-US" u="sng" dirty="0"/>
              <a:t>immediately before exiting each method</a:t>
            </a:r>
            <a:r>
              <a:rPr lang="en-US" dirty="0"/>
              <a:t> (including the constructor), </a:t>
            </a:r>
            <a:r>
              <a:rPr lang="en-US" b="1" dirty="0"/>
              <a:t>and</a:t>
            </a:r>
          </a:p>
          <a:p>
            <a:pPr lvl="1"/>
            <a:r>
              <a:rPr lang="en-US" dirty="0"/>
              <a:t>Each data element is truly private.</a:t>
            </a:r>
          </a:p>
          <a:p>
            <a:pPr lvl="1"/>
            <a:endParaRPr lang="en-US" dirty="0"/>
          </a:p>
          <a:p>
            <a:r>
              <a:rPr lang="en-US" dirty="0"/>
              <a:t>This is true because the only code that can change the data members belongs to the methods of that class, and those methods always establish the invariant.</a:t>
            </a:r>
          </a:p>
        </p:txBody>
      </p:sp>
    </p:spTree>
    <p:extLst>
      <p:ext uri="{BB962C8B-B14F-4D97-AF65-F5344CB8AC3E}">
        <p14:creationId xmlns:p14="http://schemas.microsoft.com/office/powerpoint/2010/main" val="99440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Invariants</a:t>
            </a:r>
            <a:br>
              <a:rPr lang="en-US" dirty="0"/>
            </a:br>
            <a:r>
              <a:rPr lang="en-US" sz="2200" dirty="0"/>
              <a:t> Representation Invariants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We've seen two examples of representation invariants, both applied to the private </a:t>
            </a:r>
            <a:r>
              <a:rPr lang="en-US" altLang="zh-CN" dirty="0"/>
              <a:t>data </a:t>
            </a:r>
            <a:r>
              <a:rPr lang="en-US" dirty="0"/>
              <a:t>members of an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/>
              <a:t> representation: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[MAXELTS];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For the unsorted version, the invariant is:</a:t>
            </a:r>
          </a:p>
          <a:p>
            <a:pPr lvl="1"/>
            <a:r>
              <a:rPr lang="en-US" dirty="0"/>
              <a:t>The first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dirty="0"/>
              <a:t> members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dirty="0"/>
              <a:t> contain the integers comprising the set, with no duplicates.</a:t>
            </a:r>
          </a:p>
          <a:p>
            <a:r>
              <a:rPr lang="en-US" dirty="0"/>
              <a:t>For the sorted version, the invariant is:</a:t>
            </a:r>
          </a:p>
          <a:p>
            <a:pPr lvl="1"/>
            <a:r>
              <a:rPr lang="en-US" dirty="0"/>
              <a:t>The first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dirty="0"/>
              <a:t> members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dirty="0"/>
              <a:t> contain the integers comprising the set, from lowest to highest, with no duplicates.</a:t>
            </a:r>
          </a:p>
        </p:txBody>
      </p:sp>
    </p:spTree>
    <p:extLst>
      <p:ext uri="{BB962C8B-B14F-4D97-AF65-F5344CB8AC3E}">
        <p14:creationId xmlns:p14="http://schemas.microsoft.com/office/powerpoint/2010/main" val="13435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Invariants</a:t>
            </a:r>
            <a:br>
              <a:rPr lang="en-US" dirty="0"/>
            </a:br>
            <a:r>
              <a:rPr lang="en-US" sz="2200" dirty="0"/>
              <a:t> Representation Invariants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/>
              <a:t>We used these invariants to write the methods of each implementation.</a:t>
            </a:r>
          </a:p>
          <a:p>
            <a:r>
              <a:rPr lang="en-US" sz="2800" dirty="0"/>
              <a:t>For example: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insert(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v)      // </a:t>
            </a:r>
            <a:r>
              <a:rPr lang="en-US" sz="2400" u="sng" dirty="0">
                <a:latin typeface="Courier New" pitchFamily="49" charset="0"/>
                <a:cs typeface="Courier New" pitchFamily="49" charset="0"/>
              </a:rPr>
              <a:t>unsorted version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if v not in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// don’t allow duplicates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] = v  // this breaks invariant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++          // this restores it</a:t>
            </a:r>
          </a:p>
          <a:p>
            <a:pP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insert(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v)      // </a:t>
            </a:r>
            <a:r>
              <a:rPr lang="en-US" sz="2400" u="sng" dirty="0">
                <a:latin typeface="Courier New" pitchFamily="49" charset="0"/>
                <a:cs typeface="Courier New" pitchFamily="49" charset="0"/>
              </a:rPr>
              <a:t>sorted version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if v not in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// don’t allow duplicates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make gap in array // this breaks invariant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[gap] = v  // restore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invariant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++      // restore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invariant</a:t>
            </a:r>
          </a:p>
        </p:txBody>
      </p:sp>
    </p:spTree>
    <p:extLst>
      <p:ext uri="{BB962C8B-B14F-4D97-AF65-F5344CB8AC3E}">
        <p14:creationId xmlns:p14="http://schemas.microsoft.com/office/powerpoint/2010/main" val="291370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Invariants</a:t>
            </a:r>
            <a:br>
              <a:rPr lang="en-US" dirty="0"/>
            </a:br>
            <a:r>
              <a:rPr lang="en-US" sz="2200" dirty="0"/>
              <a:t> Representation Invariants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/>
              <a:t>The representation invariant plays a crucial role in implementing an abstract data type.</a:t>
            </a:r>
          </a:p>
          <a:p>
            <a:r>
              <a:rPr lang="en-US" dirty="0"/>
              <a:t>Before writing a </a:t>
            </a:r>
            <a:r>
              <a:rPr lang="en-US" b="1" dirty="0"/>
              <a:t>single</a:t>
            </a:r>
            <a:r>
              <a:rPr lang="en-US" dirty="0"/>
              <a:t> line of code, write down the rep invariant!</a:t>
            </a:r>
          </a:p>
          <a:p>
            <a:r>
              <a:rPr lang="en-US" dirty="0"/>
              <a:t>That tells you </a:t>
            </a:r>
            <a:r>
              <a:rPr lang="en-US" b="1" dirty="0"/>
              <a:t>how</a:t>
            </a:r>
            <a:r>
              <a:rPr lang="en-US" dirty="0"/>
              <a:t> to write each method.</a:t>
            </a:r>
          </a:p>
          <a:p>
            <a:endParaRPr lang="en-US" dirty="0"/>
          </a:p>
          <a:p>
            <a:r>
              <a:rPr lang="en-US" dirty="0"/>
              <a:t>Essentially, for each method, you should:</a:t>
            </a:r>
          </a:p>
          <a:p>
            <a:pPr lvl="1"/>
            <a:r>
              <a:rPr lang="en-US" dirty="0"/>
              <a:t>Do the work of the method (i.e. insert)</a:t>
            </a:r>
          </a:p>
          <a:p>
            <a:pPr lvl="1"/>
            <a:r>
              <a:rPr lang="en-US" dirty="0"/>
              <a:t>Repair the invariants you broke</a:t>
            </a:r>
          </a:p>
        </p:txBody>
      </p:sp>
    </p:spTree>
    <p:extLst>
      <p:ext uri="{BB962C8B-B14F-4D97-AF65-F5344CB8AC3E}">
        <p14:creationId xmlns:p14="http://schemas.microsoft.com/office/powerpoint/2010/main" val="234803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Invariants</a:t>
            </a:r>
            <a:br>
              <a:rPr lang="en-US" dirty="0"/>
            </a:br>
            <a:r>
              <a:rPr lang="en-US" sz="2200" dirty="0"/>
              <a:t> Checking for Representation Invariants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/>
              <a:t>Invariants can also be coded, to check the sanity of the structure.</a:t>
            </a:r>
          </a:p>
          <a:p>
            <a:r>
              <a:rPr lang="en-US" dirty="0"/>
              <a:t>For even moderately complicated data structures, it is worth writing a function to check for invariants.</a:t>
            </a:r>
          </a:p>
          <a:p>
            <a:endParaRPr lang="en-US" dirty="0"/>
          </a:p>
          <a:p>
            <a:r>
              <a:rPr lang="en-US" dirty="0"/>
              <a:t>In the </a:t>
            </a:r>
            <a:r>
              <a:rPr lang="en-US" dirty="0" err="1"/>
              <a:t>IntSet</a:t>
            </a:r>
            <a:r>
              <a:rPr lang="en-US" dirty="0"/>
              <a:t> case, we </a:t>
            </a:r>
            <a:r>
              <a:rPr lang="en-US" b="1" dirty="0"/>
              <a:t>can</a:t>
            </a:r>
            <a:r>
              <a:rPr lang="en-US" dirty="0"/>
              <a:t> check to see if the array satisfies the respective invariants such as there is no duplication or the array is sorted.</a:t>
            </a:r>
          </a:p>
        </p:txBody>
      </p:sp>
    </p:spTree>
    <p:extLst>
      <p:ext uri="{BB962C8B-B14F-4D97-AF65-F5344CB8AC3E}">
        <p14:creationId xmlns:p14="http://schemas.microsoft.com/office/powerpoint/2010/main" val="339811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ADTs</a:t>
            </a:r>
            <a:br>
              <a:rPr lang="en-US" dirty="0"/>
            </a:br>
            <a:r>
              <a:rPr lang="en-US" sz="2200" dirty="0"/>
              <a:t>Recall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 the two main advantages of an ADT:</a:t>
            </a:r>
          </a:p>
          <a:p>
            <a:endParaRPr lang="en-US" dirty="0"/>
          </a:p>
          <a:p>
            <a:pPr marL="777240" lvl="1" indent="-457200">
              <a:buFont typeface="+mj-lt"/>
              <a:buAutoNum type="arabicPeriod"/>
            </a:pPr>
            <a:r>
              <a:rPr lang="en-US" u="sng" dirty="0"/>
              <a:t>Information hiding</a:t>
            </a:r>
            <a:r>
              <a:rPr lang="en-US" dirty="0"/>
              <a:t>: we don't need to know the details of </a:t>
            </a:r>
            <a:r>
              <a:rPr lang="en-US" b="1" dirty="0"/>
              <a:t>how </a:t>
            </a:r>
            <a:r>
              <a:rPr lang="en-US" dirty="0"/>
              <a:t>the object is represented, nor do we need to know how the operations on those objects are implemented.</a:t>
            </a:r>
          </a:p>
          <a:p>
            <a:pPr marL="777240" lvl="1" indent="-457200">
              <a:buFont typeface="+mj-lt"/>
              <a:buAutoNum type="arabicPeriod"/>
            </a:pPr>
            <a:endParaRPr lang="en-US" dirty="0"/>
          </a:p>
          <a:p>
            <a:pPr marL="777240" lvl="1" indent="-457200">
              <a:buFont typeface="+mj-lt"/>
              <a:buAutoNum type="arabicPeriod"/>
            </a:pPr>
            <a:r>
              <a:rPr lang="en-US" u="sng" dirty="0"/>
              <a:t>Encapsulation</a:t>
            </a:r>
            <a:r>
              <a:rPr lang="en-US" dirty="0"/>
              <a:t>: the objects and their operations are defined in the same place; the ADT combines both data and operation in one entity.</a:t>
            </a:r>
          </a:p>
        </p:txBody>
      </p:sp>
    </p:spTree>
    <p:extLst>
      <p:ext uri="{BB962C8B-B14F-4D97-AF65-F5344CB8AC3E}">
        <p14:creationId xmlns:p14="http://schemas.microsoft.com/office/powerpoint/2010/main" val="308588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Invariants</a:t>
            </a:r>
            <a:br>
              <a:rPr lang="en-US" dirty="0"/>
            </a:br>
            <a:r>
              <a:rPr lang="en-US" sz="2200" dirty="0"/>
              <a:t> Checking for Representation Invariants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/>
              <a:t>Use sorted representation for example. We will write the following function to check the invariants: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How can we tell if an array is sorted with no duplicates?</a:t>
            </a:r>
          </a:p>
          <a:p>
            <a:pPr lvl="1"/>
            <a:r>
              <a:rPr lang="en-US" dirty="0"/>
              <a:t>If size ≤ 1, the array is sorted with no duplicates.</a:t>
            </a:r>
          </a:p>
          <a:p>
            <a:pPr lvl="1"/>
            <a:r>
              <a:rPr lang="en-US" dirty="0"/>
              <a:t>If size &gt; 1, then the array must satisfy</a:t>
            </a:r>
            <a:br>
              <a:rPr lang="en-US" dirty="0"/>
            </a:br>
            <a:r>
              <a:rPr lang="en-US" dirty="0"/>
              <a:t>a[0] &lt; a[1] &lt; … &lt; a[size-1]</a:t>
            </a:r>
          </a:p>
          <a:p>
            <a:pPr lvl="2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23174" y="2438400"/>
            <a:ext cx="6553200" cy="132343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strictSorted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size)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// REQUIRES: a has size elements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// EFFECTS: returns true if a is sorted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//          with no duplicates</a:t>
            </a:r>
          </a:p>
        </p:txBody>
      </p:sp>
    </p:spTree>
    <p:extLst>
      <p:ext uri="{BB962C8B-B14F-4D97-AF65-F5344CB8AC3E}">
        <p14:creationId xmlns:p14="http://schemas.microsoft.com/office/powerpoint/2010/main" val="237372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Invariants</a:t>
            </a:r>
            <a:br>
              <a:rPr lang="en-US" dirty="0"/>
            </a:br>
            <a:r>
              <a:rPr lang="en-US" sz="2200" dirty="0"/>
              <a:t> Checking for Representation Invariants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01000" cy="51054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strictSorted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size) 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// REQUIRES: a has size elements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// EFFECTS: returns true if a is sorted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//          with no duplicates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if (size &lt;= 1) return true;  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size-1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++){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if (a[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 &gt;= a[i+1])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return false;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return true;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675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Invariants</a:t>
            </a:r>
            <a:br>
              <a:rPr lang="en-US" dirty="0"/>
            </a:br>
            <a:r>
              <a:rPr lang="en-US" sz="2200" dirty="0"/>
              <a:t> Checking for Representation Invariants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Writing these “checker” functions is very useful – you can use them for </a:t>
            </a:r>
            <a:r>
              <a:rPr lang="en-US" b="1" dirty="0">
                <a:solidFill>
                  <a:srgbClr val="0000FF"/>
                </a:solidFill>
              </a:rPr>
              <a:t>defensive programming</a:t>
            </a:r>
            <a:r>
              <a:rPr lang="en-US" dirty="0"/>
              <a:t>.</a:t>
            </a:r>
          </a:p>
          <a:p>
            <a:r>
              <a:rPr lang="en-US" dirty="0"/>
              <a:t>So, you can write a </a:t>
            </a:r>
            <a:r>
              <a:rPr lang="en-US" b="1" u="sng" dirty="0"/>
              <a:t>private</a:t>
            </a:r>
            <a:r>
              <a:rPr lang="en-US" dirty="0"/>
              <a:t> method to check whether all invariants are true (</a:t>
            </a:r>
            <a:r>
              <a:rPr lang="en-US" b="1" dirty="0"/>
              <a:t>before exiting</a:t>
            </a:r>
            <a:r>
              <a:rPr lang="en-US" dirty="0"/>
              <a:t>, or after entering, each method):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bool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repOK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// EFFECTS: returns true if the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//          rep. invariants hold</a:t>
            </a:r>
          </a:p>
          <a:p>
            <a:endParaRPr lang="en-US" dirty="0"/>
          </a:p>
          <a:p>
            <a:r>
              <a:rPr lang="en-US" dirty="0"/>
              <a:t>For the sorted version,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repOK</a:t>
            </a:r>
            <a:r>
              <a:rPr lang="en-US" dirty="0"/>
              <a:t> would be: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repOK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strictSorted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76913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Invariants</a:t>
            </a:r>
            <a:br>
              <a:rPr lang="en-US" dirty="0"/>
            </a:br>
            <a:r>
              <a:rPr lang="en-US" sz="2200" dirty="0"/>
              <a:t> Checking for Representation Invariants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Next, add the following code right before returning from any function that modifies any of the representation: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assert(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repOK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lvl="1"/>
            <a:endParaRPr lang="en-US" dirty="0"/>
          </a:p>
          <a:p>
            <a:r>
              <a:rPr lang="en-US" dirty="0"/>
              <a:t>If you are truly paranoid, you can write the same line at the</a:t>
            </a:r>
            <a:br>
              <a:rPr lang="en-US" dirty="0"/>
            </a:br>
            <a:r>
              <a:rPr lang="en-US" b="1" dirty="0"/>
              <a:t>beginning</a:t>
            </a:r>
            <a:r>
              <a:rPr lang="en-US" dirty="0"/>
              <a:t> of every method, too; this checks that the assumption the method relies on is true.</a:t>
            </a:r>
          </a:p>
        </p:txBody>
      </p:sp>
    </p:spTree>
    <p:extLst>
      <p:ext uri="{BB962C8B-B14F-4D97-AF65-F5344CB8AC3E}">
        <p14:creationId xmlns:p14="http://schemas.microsoft.com/office/powerpoint/2010/main" val="285350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73162"/>
          </a:xfrm>
        </p:spPr>
        <p:txBody>
          <a:bodyPr>
            <a:normAutofit fontScale="90000"/>
          </a:bodyPr>
          <a:lstStyle/>
          <a:p>
            <a:r>
              <a:rPr lang="en-US" dirty="0"/>
              <a:t>A loop invariant is a property that holds at the end of each iteration of a loop.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7" name="Content Placeholder 6" descr="icons8-help-48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14400" y="3493496"/>
            <a:ext cx="7772400" cy="249179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Select all the correct answers. </a:t>
            </a:r>
          </a:p>
          <a:p>
            <a:r>
              <a:rPr lang="en-US" sz="2800" b="1" dirty="0"/>
              <a:t>A. </a:t>
            </a:r>
            <a:r>
              <a:rPr lang="en-US" altLang="zh-CN" sz="2400" dirty="0"/>
              <a:t>It can be used to count the number of iterations. 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/>
              <a:t>B. </a:t>
            </a:r>
            <a:r>
              <a:rPr lang="en-US" altLang="zh-CN" dirty="0"/>
              <a:t>It can be used to check its correctness at the last iteration. </a:t>
            </a:r>
            <a:endParaRPr lang="en-US" dirty="0">
              <a:solidFill>
                <a:srgbClr val="0000FF"/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/>
              <a:t>C. </a:t>
            </a:r>
            <a:r>
              <a:rPr lang="en-US" altLang="zh-CN" dirty="0"/>
              <a:t>It can be used to prove its correctness.</a:t>
            </a:r>
            <a:endParaRPr lang="en-US" b="1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/>
              <a:t>D.</a:t>
            </a:r>
            <a:r>
              <a:rPr lang="en-US" sz="2600" dirty="0"/>
              <a:t> </a:t>
            </a:r>
            <a:r>
              <a:rPr lang="en-US" altLang="zh-CN" dirty="0"/>
              <a:t>It can help write the loop. 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465BA8C-53E4-4FB8-80E0-C169287052A7}"/>
              </a:ext>
            </a:extLst>
          </p:cNvPr>
          <p:cNvSpPr txBox="1">
            <a:spLocks/>
          </p:cNvSpPr>
          <p:nvPr/>
        </p:nvSpPr>
        <p:spPr>
          <a:xfrm>
            <a:off x="914400" y="1447800"/>
            <a:ext cx="8001000" cy="5410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/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m = a[0];</a:t>
            </a:r>
          </a:p>
          <a:p>
            <a:pPr>
              <a:buFont typeface="Wingdings 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=1;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&lt;size;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++){ </a:t>
            </a:r>
          </a:p>
          <a:p>
            <a:pPr>
              <a:buFont typeface="Wingdings 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if (a[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 m) m = a[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00FF"/>
                </a:solidFill>
                <a:latin typeface="Perpetua" panose="02020502060401020303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Loop invariant</a:t>
            </a:r>
            <a:r>
              <a:rPr lang="en-US" sz="2400" dirty="0" smtClean="0">
                <a:latin typeface="Perpetua" panose="02020502060401020303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: at </a:t>
            </a:r>
            <a:r>
              <a:rPr lang="en-US" sz="2400" dirty="0">
                <a:latin typeface="Perpetua" panose="02020502060401020303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the end of iteration </a:t>
            </a:r>
            <a:r>
              <a:rPr lang="en-US" sz="2400" dirty="0" err="1">
                <a:latin typeface="Perpetua" panose="02020502060401020303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Perpetua" panose="02020502060401020303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Perpetua" panose="02020502060401020303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m = max{a</a:t>
            </a:r>
            <a:r>
              <a:rPr lang="en-US" altLang="zh-CN" sz="2400" dirty="0" smtClean="0"/>
              <a:t>[0], …, a[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]}.</a:t>
            </a:r>
            <a:endParaRPr lang="en-US" sz="2400" dirty="0">
              <a:latin typeface="Perpetua" panose="02020502060401020303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2050" name="Picture 2" descr="Preview of your QR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970943"/>
            <a:ext cx="1752600" cy="175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69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Problem Solving with C++ (8</a:t>
            </a:r>
            <a:r>
              <a:rPr lang="en-US" b="1" baseline="30000" dirty="0"/>
              <a:t>th</a:t>
            </a:r>
            <a:r>
              <a:rPr lang="en-US" b="1" dirty="0"/>
              <a:t> Edition)</a:t>
            </a:r>
            <a:r>
              <a:rPr lang="en-US" dirty="0"/>
              <a:t>, by </a:t>
            </a:r>
            <a:r>
              <a:rPr lang="en-US" i="1" dirty="0"/>
              <a:t>Walter </a:t>
            </a:r>
            <a:r>
              <a:rPr lang="en-US" i="1" dirty="0" err="1"/>
              <a:t>Savitch</a:t>
            </a:r>
            <a:r>
              <a:rPr lang="en-US" dirty="0"/>
              <a:t>, Addison Wesley Publishing (2011)</a:t>
            </a:r>
          </a:p>
          <a:p>
            <a:pPr lvl="1"/>
            <a:r>
              <a:rPr lang="en-US" dirty="0"/>
              <a:t>Chapter 10.4</a:t>
            </a:r>
            <a:r>
              <a:rPr lang="en-US" dirty="0">
                <a:solidFill>
                  <a:srgbClr val="C00000"/>
                </a:solidFill>
              </a:rPr>
              <a:t> Introduction to Inheritance</a:t>
            </a:r>
          </a:p>
          <a:p>
            <a:pPr lvl="1"/>
            <a:r>
              <a:rPr lang="en-US" dirty="0"/>
              <a:t>Chapter 15.1</a:t>
            </a:r>
            <a:r>
              <a:rPr lang="en-US" dirty="0">
                <a:solidFill>
                  <a:srgbClr val="C00000"/>
                </a:solidFill>
              </a:rPr>
              <a:t> Inheritance Basics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sz="2400" dirty="0"/>
              <a:t>Chapter 15.3</a:t>
            </a:r>
            <a:r>
              <a:rPr lang="en-US" altLang="zh-CN" sz="2400" dirty="0">
                <a:solidFill>
                  <a:srgbClr val="C00000"/>
                </a:solidFill>
              </a:rPr>
              <a:t> Virtual Functions in C++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4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ADTs</a:t>
            </a:r>
            <a:br>
              <a:rPr lang="en-US" dirty="0"/>
            </a:br>
            <a:r>
              <a:rPr lang="en-US" sz="2200" dirty="0"/>
              <a:t>Recall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the caller, an ADT is only an </a:t>
            </a:r>
            <a:r>
              <a:rPr lang="en-US" b="1" dirty="0">
                <a:solidFill>
                  <a:srgbClr val="C00000"/>
                </a:solidFill>
              </a:rPr>
              <a:t>interface</a:t>
            </a:r>
            <a:r>
              <a:rPr lang="en-US" b="1" dirty="0"/>
              <a:t>.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Interface</a:t>
            </a:r>
            <a:r>
              <a:rPr lang="en-US" dirty="0"/>
              <a:t>: the contract for using things of this type.</a:t>
            </a:r>
          </a:p>
          <a:p>
            <a:endParaRPr lang="en-US" dirty="0"/>
          </a:p>
          <a:p>
            <a:r>
              <a:rPr lang="en-US" dirty="0"/>
              <a:t>Once you have an interface, you can pick from among many possible implementations as long as you satisfy the contract.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4191000"/>
            <a:ext cx="7010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class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 // a mutable set of integers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void insert(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v); // this + {v}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void remove(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v); // this – {v}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query(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v); // does v exist in this?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size(); // return |this|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999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</a:t>
            </a:r>
            <a:br>
              <a:rPr lang="en-US" dirty="0"/>
            </a:br>
            <a:r>
              <a:rPr lang="en-US" sz="2200" dirty="0"/>
              <a:t>Separating out the details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/>
              <a:t>The class mechanism, as we've used it so far, has one shortcoming:</a:t>
            </a:r>
          </a:p>
          <a:p>
            <a:pPr lvl="1"/>
            <a:r>
              <a:rPr lang="en-US" dirty="0"/>
              <a:t>It mixes details of the </a:t>
            </a:r>
            <a:r>
              <a:rPr lang="en-US" b="1" dirty="0"/>
              <a:t>implementation</a:t>
            </a:r>
            <a:r>
              <a:rPr lang="en-US" dirty="0"/>
              <a:t> with the definition of the </a:t>
            </a:r>
            <a:r>
              <a:rPr lang="en-US" b="1" dirty="0"/>
              <a:t>interface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505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96464"/>
                </a:solidFill>
              </a:rPr>
              <a:t>Interfaces</a:t>
            </a:r>
            <a:br>
              <a:rPr lang="en-US" dirty="0">
                <a:solidFill>
                  <a:srgbClr val="696464"/>
                </a:solidFill>
              </a:rPr>
            </a:br>
            <a:r>
              <a:rPr lang="en-US" sz="2200" dirty="0">
                <a:solidFill>
                  <a:srgbClr val="696464"/>
                </a:solidFill>
              </a:rPr>
              <a:t>Separating out the details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/>
              <a:t>Recall that the implementation of a class includes: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Data members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Method implementations</a:t>
            </a:r>
          </a:p>
          <a:p>
            <a:r>
              <a:rPr lang="en-US" dirty="0"/>
              <a:t>The method implementations can be written separately from the class definition and are usually in two separate files. </a:t>
            </a:r>
          </a:p>
          <a:p>
            <a:pPr lvl="1"/>
            <a:r>
              <a:rPr lang="en-US" dirty="0"/>
              <a:t>Class definition in .h file; method implementation in .</a:t>
            </a:r>
            <a:r>
              <a:rPr lang="en-US" dirty="0" err="1"/>
              <a:t>cpp</a:t>
            </a:r>
            <a:r>
              <a:rPr lang="en-US" dirty="0"/>
              <a:t> file.</a:t>
            </a:r>
          </a:p>
          <a:p>
            <a:r>
              <a:rPr lang="en-US" dirty="0"/>
              <a:t>Unfortunately, the </a:t>
            </a:r>
            <a:r>
              <a:rPr lang="en-US" b="1" dirty="0">
                <a:solidFill>
                  <a:srgbClr val="C00000"/>
                </a:solidFill>
              </a:rPr>
              <a:t>data members </a:t>
            </a:r>
            <a:r>
              <a:rPr lang="en-US" dirty="0"/>
              <a:t>still must be part of the class definition (in .h file).</a:t>
            </a:r>
          </a:p>
          <a:p>
            <a:pPr lvl="1"/>
            <a:r>
              <a:rPr lang="en-US" dirty="0"/>
              <a:t>Since any programmer using an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/>
              <a:t> must see that definition, those programmers know something about the implementation.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</a:t>
            </a:r>
            <a:br>
              <a:rPr lang="en-US" dirty="0"/>
            </a:br>
            <a:r>
              <a:rPr lang="en-US" sz="2200" dirty="0"/>
              <a:t>Separating out the details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Having data objects in the definition has two undesirable effects: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It complicates the class definition, making it harder to read and understand.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It communicates information to the programmer that </a:t>
            </a:r>
            <a:r>
              <a:rPr lang="en-US" dirty="0" smtClean="0"/>
              <a:t>s/he </a:t>
            </a:r>
            <a:r>
              <a:rPr lang="en-US" dirty="0"/>
              <a:t>shouldn’t know.</a:t>
            </a:r>
          </a:p>
          <a:p>
            <a:endParaRPr lang="en-US" dirty="0"/>
          </a:p>
          <a:p>
            <a:r>
              <a:rPr lang="en-US" dirty="0"/>
              <a:t>The second problem can have very drastic consequences.</a:t>
            </a:r>
          </a:p>
          <a:p>
            <a:pPr lvl="1"/>
            <a:r>
              <a:rPr lang="en-US" dirty="0"/>
              <a:t>If a programmer using your class (mistakenly) makes an assumption about a "guarantee" that your implementation provides, but the interface doesn't promise, he is in trouble when you change the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296400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</a:t>
            </a:r>
            <a:br>
              <a:rPr lang="en-US" dirty="0"/>
            </a:br>
            <a:r>
              <a:rPr lang="en-US" sz="2200" dirty="0"/>
              <a:t>Separating out the details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b="1" u="sng" dirty="0"/>
              <a:t>Question</a:t>
            </a:r>
            <a:r>
              <a:rPr lang="en-US" dirty="0"/>
              <a:t>:  How can you provide a class definition that carries no implementation details (i.e., data members) to the client programmer, yet still has interface information?</a:t>
            </a:r>
          </a:p>
          <a:p>
            <a:pPr lvl="1"/>
            <a:endParaRPr lang="en-US" dirty="0"/>
          </a:p>
          <a:p>
            <a:r>
              <a:rPr lang="en-US" b="1" u="sng" dirty="0"/>
              <a:t>Answer</a:t>
            </a:r>
            <a:r>
              <a:rPr lang="en-US" dirty="0"/>
              <a:t>:  Create an "interface-only" class as a </a:t>
            </a:r>
            <a:r>
              <a:rPr lang="en-US" b="1" dirty="0">
                <a:solidFill>
                  <a:srgbClr val="C00000"/>
                </a:solidFill>
              </a:rPr>
              <a:t>base class</a:t>
            </a:r>
            <a:r>
              <a:rPr lang="en-US" dirty="0"/>
              <a:t>, from which an implementation can be </a:t>
            </a:r>
            <a:r>
              <a:rPr lang="en-US" b="1" dirty="0">
                <a:solidFill>
                  <a:srgbClr val="0000FF"/>
                </a:solidFill>
              </a:rPr>
              <a:t>derived</a:t>
            </a:r>
            <a:r>
              <a:rPr lang="en-US" dirty="0"/>
              <a:t>.</a:t>
            </a:r>
          </a:p>
          <a:p>
            <a:pPr lvl="1"/>
            <a:r>
              <a:rPr lang="en-US" altLang="zh-CN" u="sng" dirty="0"/>
              <a:t>Note</a:t>
            </a:r>
            <a:r>
              <a:rPr lang="en-US" altLang="zh-CN" dirty="0"/>
              <a:t>: classes </a:t>
            </a:r>
            <a:r>
              <a:rPr lang="en-US" altLang="zh-CN" b="1" dirty="0"/>
              <a:t>must</a:t>
            </a:r>
            <a:r>
              <a:rPr lang="en-US" altLang="zh-CN" dirty="0"/>
              <a:t> contain their data members, so this class </a:t>
            </a:r>
            <a:r>
              <a:rPr lang="en-US" altLang="zh-CN" b="1" dirty="0">
                <a:solidFill>
                  <a:srgbClr val="C00000"/>
                </a:solidFill>
              </a:rPr>
              <a:t>cannot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have an real implementation!</a:t>
            </a:r>
          </a:p>
          <a:p>
            <a:pPr lvl="1"/>
            <a:r>
              <a:rPr lang="en-US" dirty="0"/>
              <a:t>Such a base class is called an </a:t>
            </a:r>
            <a:r>
              <a:rPr lang="en-US" b="1" dirty="0">
                <a:solidFill>
                  <a:srgbClr val="C00000"/>
                </a:solidFill>
              </a:rPr>
              <a:t>Abstract Base Class</a:t>
            </a:r>
            <a:r>
              <a:rPr lang="en-US" dirty="0"/>
              <a:t>, or sometimes a </a:t>
            </a:r>
            <a:r>
              <a:rPr lang="en-US" b="1" dirty="0">
                <a:solidFill>
                  <a:srgbClr val="0000FF"/>
                </a:solidFill>
              </a:rPr>
              <a:t>Virtual Base Class</a:t>
            </a:r>
            <a:r>
              <a:rPr lang="en-US" dirty="0"/>
              <a:t>, because we're going to leverage virtual methods to do it.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31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</a:t>
            </a:r>
            <a:br>
              <a:rPr lang="en-US" dirty="0"/>
            </a:br>
            <a:r>
              <a:rPr lang="en-US" sz="2200" dirty="0"/>
              <a:t>Creating an abstract base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create an abstract base class, we first provide an "interface-only" definition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Because there will be no implementation, we need to declare its methods in a special way:</a:t>
            </a:r>
          </a:p>
          <a:p>
            <a:pPr lvl="1"/>
            <a:r>
              <a:rPr lang="en-US" dirty="0"/>
              <a:t>Declare each method as a virtual function.</a:t>
            </a:r>
          </a:p>
          <a:p>
            <a:pPr lvl="1"/>
            <a:r>
              <a:rPr lang="en-US" dirty="0"/>
              <a:t>“Assign" a zero to each of these virtual functions.</a:t>
            </a:r>
          </a:p>
        </p:txBody>
      </p:sp>
    </p:spTree>
    <p:extLst>
      <p:ext uri="{BB962C8B-B14F-4D97-AF65-F5344CB8AC3E}">
        <p14:creationId xmlns:p14="http://schemas.microsoft.com/office/powerpoint/2010/main" val="364531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14223</TotalTime>
  <Words>2297</Words>
  <Application>Microsoft Office PowerPoint</Application>
  <PresentationFormat>On-screen Show (4:3)</PresentationFormat>
  <Paragraphs>383</Paragraphs>
  <Slides>35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Yu Gothic Light</vt:lpstr>
      <vt:lpstr>宋体</vt:lpstr>
      <vt:lpstr>Arial</vt:lpstr>
      <vt:lpstr>Calibri</vt:lpstr>
      <vt:lpstr>Courier New</vt:lpstr>
      <vt:lpstr>Franklin Gothic Book</vt:lpstr>
      <vt:lpstr>Perpetua</vt:lpstr>
      <vt:lpstr>Times New Roman</vt:lpstr>
      <vt:lpstr>Wingdings 2</vt:lpstr>
      <vt:lpstr>Equity</vt:lpstr>
      <vt:lpstr>Ve 280 Programming and Introductory Data Structures</vt:lpstr>
      <vt:lpstr>Outline</vt:lpstr>
      <vt:lpstr>ADTs Recall</vt:lpstr>
      <vt:lpstr>ADTs Recall</vt:lpstr>
      <vt:lpstr>Interfaces Separating out the details</vt:lpstr>
      <vt:lpstr>Interfaces Separating out the details</vt:lpstr>
      <vt:lpstr>Interfaces Separating out the details</vt:lpstr>
      <vt:lpstr>Interfaces Separating out the details</vt:lpstr>
      <vt:lpstr>Interfaces Creating an abstract base class</vt:lpstr>
      <vt:lpstr>PowerPoint Presentation</vt:lpstr>
      <vt:lpstr>Interfaces Creating an abstract base class</vt:lpstr>
      <vt:lpstr>Interfaces Creating an abstract base class</vt:lpstr>
      <vt:lpstr>Interfaces Abstract base classes</vt:lpstr>
      <vt:lpstr>Interfaces Abstract base classes</vt:lpstr>
      <vt:lpstr>Interfaces Abstract base classes</vt:lpstr>
      <vt:lpstr>Interfaces Abstract base classes</vt:lpstr>
      <vt:lpstr>In principle, should the implementation code of the derived class of an abstract class be provided to its user?</vt:lpstr>
      <vt:lpstr>Interfaces Abstract base classes</vt:lpstr>
      <vt:lpstr>Interfaces Abstract base classes</vt:lpstr>
      <vt:lpstr>Interfaces Abstract base classes</vt:lpstr>
      <vt:lpstr>Interfaces Abstract base classes</vt:lpstr>
      <vt:lpstr>Outline</vt:lpstr>
      <vt:lpstr>Invariants </vt:lpstr>
      <vt:lpstr>Invariants </vt:lpstr>
      <vt:lpstr>Invariants  Representation Invariant</vt:lpstr>
      <vt:lpstr>Invariants  Representation Invariants</vt:lpstr>
      <vt:lpstr>Invariants  Representation Invariants</vt:lpstr>
      <vt:lpstr>Invariants  Representation Invariants</vt:lpstr>
      <vt:lpstr>Invariants  Checking for Representation Invariants</vt:lpstr>
      <vt:lpstr>Invariants  Checking for Representation Invariants</vt:lpstr>
      <vt:lpstr>Invariants  Checking for Representation Invariants</vt:lpstr>
      <vt:lpstr>Invariants  Checking for Representation Invariants</vt:lpstr>
      <vt:lpstr>Invariants  Checking for Representation Invariants</vt:lpstr>
      <vt:lpstr>A loop invariant is a property that holds at the end of each iteration of a loop. </vt:lpstr>
      <vt:lpstr>References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889</cp:revision>
  <dcterms:created xsi:type="dcterms:W3CDTF">2008-09-02T17:19:50Z</dcterms:created>
  <dcterms:modified xsi:type="dcterms:W3CDTF">2018-07-02T03:24:33Z</dcterms:modified>
</cp:coreProperties>
</file>