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88" r:id="rId1"/>
  </p:sldMasterIdLst>
  <p:notesMasterIdLst>
    <p:notesMasterId r:id="rId48"/>
  </p:notesMasterIdLst>
  <p:handoutMasterIdLst>
    <p:handoutMasterId r:id="rId49"/>
  </p:handoutMasterIdLst>
  <p:sldIdLst>
    <p:sldId id="256" r:id="rId2"/>
    <p:sldId id="442" r:id="rId3"/>
    <p:sldId id="402" r:id="rId4"/>
    <p:sldId id="404" r:id="rId5"/>
    <p:sldId id="405" r:id="rId6"/>
    <p:sldId id="406" r:id="rId7"/>
    <p:sldId id="407" r:id="rId8"/>
    <p:sldId id="408" r:id="rId9"/>
    <p:sldId id="410" r:id="rId10"/>
    <p:sldId id="411" r:id="rId11"/>
    <p:sldId id="412" r:id="rId12"/>
    <p:sldId id="413" r:id="rId13"/>
    <p:sldId id="414" r:id="rId14"/>
    <p:sldId id="415" r:id="rId15"/>
    <p:sldId id="416" r:id="rId16"/>
    <p:sldId id="461" r:id="rId17"/>
    <p:sldId id="418" r:id="rId18"/>
    <p:sldId id="419" r:id="rId19"/>
    <p:sldId id="420" r:id="rId20"/>
    <p:sldId id="421" r:id="rId21"/>
    <p:sldId id="422" r:id="rId22"/>
    <p:sldId id="464" r:id="rId23"/>
    <p:sldId id="423" r:id="rId24"/>
    <p:sldId id="424" r:id="rId25"/>
    <p:sldId id="467" r:id="rId26"/>
    <p:sldId id="462" r:id="rId27"/>
    <p:sldId id="427" r:id="rId28"/>
    <p:sldId id="428" r:id="rId29"/>
    <p:sldId id="429" r:id="rId30"/>
    <p:sldId id="430" r:id="rId31"/>
    <p:sldId id="448" r:id="rId32"/>
    <p:sldId id="449" r:id="rId33"/>
    <p:sldId id="450" r:id="rId34"/>
    <p:sldId id="451" r:id="rId35"/>
    <p:sldId id="463" r:id="rId36"/>
    <p:sldId id="452" r:id="rId37"/>
    <p:sldId id="453" r:id="rId38"/>
    <p:sldId id="454" r:id="rId39"/>
    <p:sldId id="455" r:id="rId40"/>
    <p:sldId id="456" r:id="rId41"/>
    <p:sldId id="457" r:id="rId42"/>
    <p:sldId id="458" r:id="rId43"/>
    <p:sldId id="459" r:id="rId44"/>
    <p:sldId id="460" r:id="rId45"/>
    <p:sldId id="466" r:id="rId46"/>
    <p:sldId id="435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55" autoAdjust="0"/>
    <p:restoredTop sz="88869" autoAdjust="0"/>
  </p:normalViewPr>
  <p:slideViewPr>
    <p:cSldViewPr>
      <p:cViewPr varScale="1">
        <p:scale>
          <a:sx n="65" d="100"/>
          <a:sy n="65" d="100"/>
        </p:scale>
        <p:origin x="1428" y="6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4FA4E4-5AFE-47B6-A902-8BEBFD94A682}" type="datetimeFigureOut">
              <a:rPr lang="en-US" smtClean="0"/>
              <a:pPr/>
              <a:t>7/2/2018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A51864-228C-4315-9F6E-30336352F8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93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EE5A2-1CB4-4CE5-900A-9880C8D26138}" type="datetimeFigureOut">
              <a:rPr lang="en-US" smtClean="0"/>
              <a:pPr/>
              <a:t>7/2/2018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1EB87-DD47-4620-B027-3B8A3E02C6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498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could make the size larger by </a:t>
            </a:r>
            <a:r>
              <a:rPr lang="en-US" dirty="0" smtClean="0"/>
              <a:t>choosing </a:t>
            </a:r>
            <a:r>
              <a:rPr lang="en-US" dirty="0"/>
              <a:t>a larger number for MAXELTS, but the</a:t>
            </a:r>
            <a:r>
              <a:rPr lang="en-US" baseline="0" dirty="0"/>
              <a:t> size of the set is still fixed.</a:t>
            </a:r>
          </a:p>
          <a:p>
            <a:endParaRPr lang="en-US" baseline="0" dirty="0"/>
          </a:p>
          <a:p>
            <a:r>
              <a:rPr lang="en-US" u="sng" baseline="0" dirty="0"/>
              <a:t>A fixed-sized structure is reasonable</a:t>
            </a:r>
            <a:r>
              <a:rPr lang="en-US" baseline="0" dirty="0"/>
              <a:t>, because there is physical limit.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6578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8387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here: we don’t have</a:t>
            </a:r>
            <a:r>
              <a:rPr lang="en-US" baseline="0" dirty="0"/>
              <a:t> default constructor any more.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3584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943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default situation, when exiting the function, </a:t>
            </a:r>
            <a:r>
              <a:rPr lang="en-US" dirty="0" err="1"/>
              <a:t>IntSet</a:t>
            </a:r>
            <a:r>
              <a:rPr lang="en-US" dirty="0"/>
              <a:t> is destroyed. As</a:t>
            </a:r>
            <a:r>
              <a:rPr lang="en-US" baseline="0" dirty="0"/>
              <a:t> a result, </a:t>
            </a:r>
            <a:r>
              <a:rPr lang="en-US" dirty="0"/>
              <a:t>the</a:t>
            </a:r>
            <a:r>
              <a:rPr lang="en-US" baseline="0" dirty="0"/>
              <a:t> link to the </a:t>
            </a:r>
            <a:r>
              <a:rPr lang="en-US" baseline="0" dirty="0" err="1"/>
              <a:t>elts</a:t>
            </a:r>
            <a:r>
              <a:rPr lang="en-US" baseline="0" dirty="0"/>
              <a:t> array in </a:t>
            </a:r>
            <a:r>
              <a:rPr lang="en-US" baseline="0" dirty="0" err="1"/>
              <a:t>IntSet</a:t>
            </a:r>
            <a:r>
              <a:rPr lang="en-US" baseline="0" dirty="0"/>
              <a:t> is lost and we have no way to de-allocate the array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9303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the special syntax</a:t>
            </a:r>
            <a:r>
              <a:rPr lang="en-US" baseline="0" dirty="0"/>
              <a:t> beginning with ~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1407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Correct answers:</a:t>
            </a:r>
            <a:r>
              <a:rPr lang="en-US" baseline="0" dirty="0"/>
              <a:t> B and </a:t>
            </a:r>
            <a:r>
              <a:rPr lang="en-US" baseline="0" dirty="0" smtClean="0"/>
              <a:t>C</a:t>
            </a:r>
          </a:p>
          <a:p>
            <a:endParaRPr lang="en-US" baseline="0" dirty="0" smtClean="0"/>
          </a:p>
          <a:p>
            <a:r>
              <a:rPr lang="en-US" baseline="0" dirty="0" smtClean="0"/>
              <a:t>D: If a member variable is a single dynamic object, it should also be deleted by a destructor.</a:t>
            </a:r>
            <a:endParaRPr lang="en-US" baseline="0" dirty="0"/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648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</a:t>
            </a:r>
            <a:r>
              <a:rPr lang="en-US" baseline="0" dirty="0"/>
              <a:t> the syntax of </a:t>
            </a:r>
            <a:r>
              <a:rPr lang="en-US" baseline="0" dirty="0" err="1"/>
              <a:t>int</a:t>
            </a:r>
            <a:r>
              <a:rPr lang="en-US" baseline="0" dirty="0"/>
              <a:t> *</a:t>
            </a:r>
            <a:r>
              <a:rPr lang="en-US" baseline="0" dirty="0" err="1"/>
              <a:t>ip</a:t>
            </a:r>
            <a:r>
              <a:rPr lang="en-US" baseline="0" dirty="0"/>
              <a:t> = new </a:t>
            </a:r>
            <a:r>
              <a:rPr lang="en-US" baseline="0" dirty="0" err="1"/>
              <a:t>int</a:t>
            </a:r>
            <a:endParaRPr lang="en-US" dirty="0"/>
          </a:p>
          <a:p>
            <a:endParaRPr lang="en-US" dirty="0"/>
          </a:p>
          <a:p>
            <a:r>
              <a:rPr lang="en-US" dirty="0"/>
              <a:t>Later</a:t>
            </a:r>
            <a:r>
              <a:rPr lang="en-US" baseline="0" dirty="0"/>
              <a:t> on we can use </a:t>
            </a:r>
            <a:r>
              <a:rPr lang="en-US" baseline="0" dirty="0" err="1"/>
              <a:t>ip</a:t>
            </a:r>
            <a:r>
              <a:rPr lang="en-US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5665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Demo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2514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Demo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1914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Demo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5883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Constructor, insert,</a:t>
            </a:r>
            <a:r>
              <a:rPr lang="en-US" altLang="zh-CN" baseline="0" dirty="0"/>
              <a:t> remove, query, and </a:t>
            </a:r>
            <a:r>
              <a:rPr lang="en-US" altLang="zh-CN" baseline="0" dirty="0" err="1"/>
              <a:t>indexOf</a:t>
            </a:r>
            <a:r>
              <a:rPr lang="en-US" altLang="zh-CN" baseline="0" dirty="0"/>
              <a:t>, all need to be changed, because we need to replace MAXELTS by </a:t>
            </a:r>
            <a:r>
              <a:rPr lang="en-US" altLang="zh-CN" baseline="0" dirty="0" err="1"/>
              <a:t>sizeElts</a:t>
            </a:r>
            <a:r>
              <a:rPr lang="en-US" altLang="zh-CN" baseline="0"/>
              <a:t>.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4463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This is a better way as explained before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1104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Correct answers:</a:t>
            </a:r>
            <a:r>
              <a:rPr lang="en-US" baseline="0" dirty="0"/>
              <a:t> B </a:t>
            </a:r>
            <a:r>
              <a:rPr lang="en-US" altLang="zh-CN" baseline="0" dirty="0"/>
              <a:t>and</a:t>
            </a:r>
            <a:r>
              <a:rPr lang="en-US" baseline="0" dirty="0"/>
              <a:t> C</a:t>
            </a:r>
          </a:p>
          <a:p>
            <a:endParaRPr lang="en-US" baseline="0" dirty="0"/>
          </a:p>
          <a:p>
            <a:r>
              <a:rPr lang="en-US" baseline="0" dirty="0"/>
              <a:t>Regarding A, it wastes memory resource and setting the capacity too large could prevent the program to run</a:t>
            </a:r>
          </a:p>
          <a:p>
            <a:r>
              <a:rPr lang="en-US" altLang="zh-CN" baseline="0" dirty="0"/>
              <a:t>Regarding D, when the capacity is known or small, fixed-sized data structures should be preferred (simpler, faster)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4210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overloaded functions</a:t>
            </a:r>
            <a:r>
              <a:rPr lang="en-US" baseline="0" dirty="0"/>
              <a:t> are at different location in the 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047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987CF-6989-4BED-B539-95A07DC16597}" type="datetime1">
              <a:rPr lang="en-US" smtClean="0"/>
              <a:pPr/>
              <a:t>7/2/2018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7981B-6B2F-4FA1-B72F-92222DD1A2AF}" type="datetime1">
              <a:rPr lang="en-US" smtClean="0"/>
              <a:pPr/>
              <a:t>7/2/2018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D7A3-B87E-4631-8490-D366D77F5590}" type="datetime1">
              <a:rPr lang="en-US" smtClean="0"/>
              <a:pPr/>
              <a:t>7/2/2018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1CAF0-7331-4F4A-A113-459E209CF1CB}" type="datetime1">
              <a:rPr lang="en-US" smtClean="0"/>
              <a:pPr/>
              <a:t>7/2/2018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FCF00-2BF4-4A40-855C-752EBC00C931}" type="datetime1">
              <a:rPr lang="en-US" smtClean="0"/>
              <a:pPr/>
              <a:t>7/2/2018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2B91E-0147-44B9-8CDA-41F104DEF296}" type="datetime1">
              <a:rPr lang="en-US" smtClean="0"/>
              <a:pPr/>
              <a:t>7/2/2018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ACE5C-1A84-4AEC-859B-0F9A1328F10D}" type="datetime1">
              <a:rPr lang="en-US" smtClean="0"/>
              <a:pPr/>
              <a:t>7/2/2018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29D00-D4E6-4981-86FA-422B369A84FF}" type="datetime1">
              <a:rPr lang="en-US" smtClean="0"/>
              <a:pPr/>
              <a:t>7/2/2018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396E-4BF0-42FD-9CF9-DA0673426D26}" type="datetime1">
              <a:rPr lang="en-US" smtClean="0"/>
              <a:pPr/>
              <a:t>7/2/2018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66385-0732-467C-9C43-F03E17EF0409}" type="datetime1">
              <a:rPr lang="en-US" smtClean="0"/>
              <a:pPr/>
              <a:t>7/2/2018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C97D-958A-4C67-8A6E-B21940163E1E}" type="datetime1">
              <a:rPr lang="en-US" smtClean="0"/>
              <a:pPr/>
              <a:t>7/2/2018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AE00BEF-7299-404A-ADB6-E693BA14375C}" type="datetime1">
              <a:rPr lang="en-US" smtClean="0"/>
              <a:pPr/>
              <a:t>7/2/2018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95" r:id="rId7"/>
    <p:sldLayoutId id="2147484196" r:id="rId8"/>
    <p:sldLayoutId id="2147484197" r:id="rId9"/>
    <p:sldLayoutId id="2147484198" r:id="rId10"/>
    <p:sldLayoutId id="214748419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36576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Dynamic Memory Allocation; Overloading, Default </a:t>
            </a:r>
            <a:r>
              <a:rPr lang="en-US" b="1" dirty="0" smtClean="0">
                <a:solidFill>
                  <a:schemeClr val="tx1"/>
                </a:solidFill>
              </a:rPr>
              <a:t>Arguments</a:t>
            </a:r>
            <a:r>
              <a:rPr lang="en-US" b="1" dirty="0">
                <a:solidFill>
                  <a:schemeClr val="tx1"/>
                </a:solidFill>
              </a:rPr>
              <a:t>; Destructor</a:t>
            </a:r>
          </a:p>
          <a:p>
            <a:pPr algn="just"/>
            <a:r>
              <a:rPr lang="en-US" altLang="zh-CN" b="1" dirty="0"/>
              <a:t>Learning Objectives:</a:t>
            </a:r>
          </a:p>
          <a:p>
            <a:pPr algn="just"/>
            <a:r>
              <a:rPr lang="en-US" altLang="zh-CN" dirty="0">
                <a:solidFill>
                  <a:srgbClr val="000000"/>
                </a:solidFill>
              </a:rPr>
              <a:t>Understand how dynamic memory allocation works</a:t>
            </a:r>
          </a:p>
          <a:p>
            <a:pPr algn="just"/>
            <a:r>
              <a:rPr lang="en-US" altLang="zh-CN" dirty="0">
                <a:solidFill>
                  <a:srgbClr val="000000"/>
                </a:solidFill>
              </a:rPr>
              <a:t>Know how to define arrays whose sizes are determined at runtime</a:t>
            </a:r>
          </a:p>
          <a:p>
            <a:pPr algn="just"/>
            <a:r>
              <a:rPr lang="en-US" altLang="zh-CN" dirty="0">
                <a:solidFill>
                  <a:srgbClr val="000000"/>
                </a:solidFill>
              </a:rPr>
              <a:t>Know what </a:t>
            </a:r>
            <a:r>
              <a:rPr lang="en-US" altLang="zh-CN" dirty="0" smtClean="0">
                <a:solidFill>
                  <a:srgbClr val="000000"/>
                </a:solidFill>
              </a:rPr>
              <a:t>overloading is </a:t>
            </a:r>
            <a:r>
              <a:rPr lang="en-US" altLang="zh-CN" dirty="0">
                <a:solidFill>
                  <a:srgbClr val="000000"/>
                </a:solidFill>
              </a:rPr>
              <a:t>and how to have default arguments in functions</a:t>
            </a:r>
          </a:p>
          <a:p>
            <a:pPr algn="just"/>
            <a:r>
              <a:rPr lang="en-US" altLang="zh-CN" dirty="0">
                <a:solidFill>
                  <a:srgbClr val="000000"/>
                </a:solidFill>
              </a:rPr>
              <a:t>Know what </a:t>
            </a:r>
            <a:r>
              <a:rPr lang="en-US" altLang="zh-CN" dirty="0" smtClean="0">
                <a:solidFill>
                  <a:srgbClr val="000000"/>
                </a:solidFill>
              </a:rPr>
              <a:t>a destructor is, </a:t>
            </a:r>
            <a:r>
              <a:rPr lang="en-US" altLang="zh-CN" dirty="0">
                <a:solidFill>
                  <a:srgbClr val="000000"/>
                </a:solidFill>
              </a:rPr>
              <a:t>how to write </a:t>
            </a:r>
            <a:r>
              <a:rPr lang="en-US" altLang="zh-CN" dirty="0" smtClean="0">
                <a:solidFill>
                  <a:srgbClr val="000000"/>
                </a:solidFill>
              </a:rPr>
              <a:t>one, </a:t>
            </a:r>
            <a:r>
              <a:rPr lang="en-US" altLang="zh-CN" dirty="0">
                <a:solidFill>
                  <a:srgbClr val="000000"/>
                </a:solidFill>
              </a:rPr>
              <a:t>and when it is needed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t>Ve 280</a:t>
            </a:r>
            <a:r>
              <a:rPr/>
              <a:t/>
            </a:r>
            <a:br>
              <a:rPr/>
            </a:br>
            <a:r>
              <a:rPr sz="2200"/>
              <a:t>Programming and Introductory Data Structures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Memory</a:t>
            </a:r>
            <a:br>
              <a:rPr lang="en-US" dirty="0"/>
            </a:br>
            <a:r>
              <a:rPr lang="en-US" sz="2200" dirty="0"/>
              <a:t> Dynamic Allocation – delete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924800" cy="4800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 can also destroy instances of class that were created by new: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delete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dirty="0"/>
          </a:p>
          <a:p>
            <a:r>
              <a:rPr lang="en-US" dirty="0"/>
              <a:t>In this specific case (deleting an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dirty="0"/>
              <a:t>), the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dirty="0"/>
              <a:t> consists of only "ordinary" types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err="1"/>
              <a:t>s</a:t>
            </a:r>
            <a:r>
              <a:rPr lang="en-US" dirty="0"/>
              <a:t>, arrays-of-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err="1"/>
              <a:t>s</a:t>
            </a:r>
            <a:r>
              <a:rPr lang="en-US" dirty="0"/>
              <a:t>), so we don't need to do anything to destroy it.</a:t>
            </a:r>
          </a:p>
          <a:p>
            <a:r>
              <a:rPr lang="en-US" dirty="0"/>
              <a:t>That won't be true of all class-destruction events!</a:t>
            </a:r>
          </a:p>
          <a:p>
            <a:r>
              <a:rPr lang="en-US" dirty="0"/>
              <a:t>Just as we have </a:t>
            </a:r>
            <a:r>
              <a:rPr lang="en-US" b="1" dirty="0">
                <a:solidFill>
                  <a:srgbClr val="C00000"/>
                </a:solidFill>
              </a:rPr>
              <a:t>constructors</a:t>
            </a:r>
            <a:r>
              <a:rPr lang="en-US" dirty="0"/>
              <a:t> to create objects, sometimes we will need </a:t>
            </a:r>
            <a:r>
              <a:rPr lang="en-US" b="1" dirty="0">
                <a:solidFill>
                  <a:srgbClr val="C00000"/>
                </a:solidFill>
              </a:rPr>
              <a:t>destructors</a:t>
            </a:r>
            <a:r>
              <a:rPr lang="en-US" dirty="0"/>
              <a:t> to properly destroy them.</a:t>
            </a:r>
          </a:p>
          <a:p>
            <a:pPr lvl="1"/>
            <a:r>
              <a:rPr lang="en-US" dirty="0"/>
              <a:t>We will see this later ...</a:t>
            </a:r>
          </a:p>
        </p:txBody>
      </p:sp>
    </p:spTree>
    <p:extLst>
      <p:ext uri="{BB962C8B-B14F-4D97-AF65-F5344CB8AC3E}">
        <p14:creationId xmlns:p14="http://schemas.microsoft.com/office/powerpoint/2010/main" val="186662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Memory</a:t>
            </a:r>
            <a:br>
              <a:rPr lang="en-US" dirty="0"/>
            </a:br>
            <a:r>
              <a:rPr lang="en-US" sz="2200" dirty="0"/>
              <a:t> Dynamic Allocation – delete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924800" cy="4800600"/>
          </a:xfrm>
        </p:spPr>
        <p:txBody>
          <a:bodyPr>
            <a:normAutofit/>
          </a:bodyPr>
          <a:lstStyle/>
          <a:p>
            <a:r>
              <a:rPr lang="en-US" dirty="0"/>
              <a:t>Note that a </a:t>
            </a:r>
            <a:r>
              <a:rPr lang="en-US" u="sng" dirty="0"/>
              <a:t>dynamic object</a:t>
            </a:r>
            <a:r>
              <a:rPr lang="en-US" dirty="0"/>
              <a:t>'s lifetime is completely under the control of the program – it lives until it is </a:t>
            </a:r>
            <a:r>
              <a:rPr lang="en-US" b="1" dirty="0">
                <a:solidFill>
                  <a:srgbClr val="0000FF"/>
                </a:solidFill>
              </a:rPr>
              <a:t>explicitly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destroyed.</a:t>
            </a:r>
          </a:p>
          <a:p>
            <a:r>
              <a:rPr lang="en-US" dirty="0"/>
              <a:t>This is true even if you "forget" the pointer to the object.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*p1 = new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(1);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*p2 = new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(2);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p1 = p2;</a:t>
            </a:r>
          </a:p>
          <a:p>
            <a:endParaRPr lang="en-US" dirty="0"/>
          </a:p>
          <a:p>
            <a:r>
              <a:rPr lang="en-US" dirty="0"/>
              <a:t>This leaves us with:</a:t>
            </a:r>
            <a:br>
              <a:rPr lang="en-US" dirty="0"/>
            </a:b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4876800" y="4876800"/>
            <a:ext cx="2590800" cy="1447800"/>
            <a:chOff x="4876800" y="4876800"/>
            <a:chExt cx="2590800" cy="1447800"/>
          </a:xfrm>
        </p:grpSpPr>
        <p:sp>
          <p:nvSpPr>
            <p:cNvPr id="5" name="Rectangle 4"/>
            <p:cNvSpPr/>
            <p:nvPr/>
          </p:nvSpPr>
          <p:spPr>
            <a:xfrm>
              <a:off x="5715000" y="4953000"/>
              <a:ext cx="533400" cy="5334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876800" y="4876800"/>
              <a:ext cx="1447800" cy="14478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p1:</a:t>
              </a:r>
            </a:p>
            <a:p>
              <a:endPara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endPara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p2: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6934200" y="4953000"/>
              <a:ext cx="533400" cy="5334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endPara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5943600" y="5943600"/>
              <a:ext cx="914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5715000" y="5715000"/>
              <a:ext cx="533400" cy="5334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934200" y="5715000"/>
              <a:ext cx="533400" cy="5334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endPara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5943600" y="5181600"/>
              <a:ext cx="53340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6134100" y="5524500"/>
              <a:ext cx="762000" cy="762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5699078" y="3942460"/>
            <a:ext cx="1999906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Any problem?</a:t>
            </a:r>
          </a:p>
        </p:txBody>
      </p:sp>
    </p:spTree>
    <p:extLst>
      <p:ext uri="{BB962C8B-B14F-4D97-AF65-F5344CB8AC3E}">
        <p14:creationId xmlns:p14="http://schemas.microsoft.com/office/powerpoint/2010/main" val="2212516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Memory</a:t>
            </a:r>
            <a:br>
              <a:rPr lang="en-US" dirty="0"/>
            </a:br>
            <a:r>
              <a:rPr lang="en-US" sz="2200" dirty="0"/>
              <a:t> Dynamic Allocation – delete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924800" cy="48006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*p1 = new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(1);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*p2 = new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(2);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p1 = p2;</a:t>
            </a:r>
          </a:p>
          <a:p>
            <a:endParaRPr lang="en-US" dirty="0"/>
          </a:p>
          <a:p>
            <a:r>
              <a:rPr lang="en-US" dirty="0"/>
              <a:t>Two pointers point to the object "2", and </a:t>
            </a:r>
            <a:r>
              <a:rPr lang="en-US" b="1" dirty="0"/>
              <a:t>none </a:t>
            </a:r>
            <a:r>
              <a:rPr lang="en-US" dirty="0"/>
              <a:t>to the object "1". </a:t>
            </a:r>
          </a:p>
          <a:p>
            <a:r>
              <a:rPr lang="en-US" dirty="0"/>
              <a:t>There is no way to release the memory occupied by "1“.</a:t>
            </a:r>
          </a:p>
          <a:p>
            <a:r>
              <a:rPr lang="en-US" dirty="0"/>
              <a:t>And worse: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delete p1;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delete p2;</a:t>
            </a:r>
          </a:p>
          <a:p>
            <a:pPr>
              <a:buNone/>
            </a:pPr>
            <a:r>
              <a:rPr lang="en-US" dirty="0"/>
              <a:t>	"releases" the memory reserved for "2" </a:t>
            </a:r>
            <a:r>
              <a:rPr lang="en-US" b="1" dirty="0"/>
              <a:t>twice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This is surly not good!</a:t>
            </a:r>
          </a:p>
        </p:txBody>
      </p:sp>
      <p:sp>
        <p:nvSpPr>
          <p:cNvPr id="5" name="Rectangle 4"/>
          <p:cNvSpPr/>
          <p:nvPr/>
        </p:nvSpPr>
        <p:spPr>
          <a:xfrm>
            <a:off x="6629400" y="1143000"/>
            <a:ext cx="533400" cy="533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791200" y="1066800"/>
            <a:ext cx="1447800" cy="1447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p1:</a:t>
            </a:r>
          </a:p>
          <a:p>
            <a:endParaRPr lang="en-US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p2:</a:t>
            </a:r>
          </a:p>
        </p:txBody>
      </p:sp>
      <p:sp>
        <p:nvSpPr>
          <p:cNvPr id="7" name="Rectangle 6"/>
          <p:cNvSpPr/>
          <p:nvPr/>
        </p:nvSpPr>
        <p:spPr>
          <a:xfrm>
            <a:off x="7848600" y="1143000"/>
            <a:ext cx="533400" cy="533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en-US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858000" y="2133600"/>
            <a:ext cx="914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629400" y="1905000"/>
            <a:ext cx="533400" cy="533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848600" y="1905000"/>
            <a:ext cx="533400" cy="533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2</a:t>
            </a:r>
            <a:endParaRPr lang="en-US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6858000" y="1371600"/>
            <a:ext cx="5334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6200000" flipH="1">
            <a:off x="7048500" y="1714500"/>
            <a:ext cx="762000" cy="76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348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4114800" y="2133600"/>
            <a:ext cx="108585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Memory</a:t>
            </a:r>
            <a:br>
              <a:rPr lang="en-US" dirty="0"/>
            </a:br>
            <a:r>
              <a:rPr lang="en-US" sz="2200" dirty="0"/>
              <a:t> Dynamic Allocation – delete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924800" cy="51054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Note there is an important difference between the lifetime of a pointer variable and the lifetime of the object it points to!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the previous example, exiting the block that defines p1 causes the local object p1 to vanish, but the dynamic object it points to remains!</a:t>
            </a:r>
          </a:p>
          <a:p>
            <a:r>
              <a:rPr lang="en-US" dirty="0"/>
              <a:t>This leaves us with an allocated dynamic object that we</a:t>
            </a:r>
            <a:br>
              <a:rPr lang="en-US" dirty="0"/>
            </a:br>
            <a:r>
              <a:rPr lang="en-US" dirty="0"/>
              <a:t>have no means of recycling. This is called a </a:t>
            </a:r>
            <a:r>
              <a:rPr lang="en-US" b="1" dirty="0">
                <a:solidFill>
                  <a:srgbClr val="C00000"/>
                </a:solidFill>
              </a:rPr>
              <a:t>memory leak</a:t>
            </a:r>
            <a:r>
              <a:rPr lang="en-US" dirty="0"/>
              <a:t>.</a:t>
            </a:r>
          </a:p>
          <a:p>
            <a:r>
              <a:rPr lang="en-US" dirty="0"/>
              <a:t>If memory leaks occur often enough, your program may reach a point where it can no longer allocate new dynamic objects.</a:t>
            </a:r>
          </a:p>
        </p:txBody>
      </p:sp>
      <p:sp>
        <p:nvSpPr>
          <p:cNvPr id="5" name="Rectangle 4"/>
          <p:cNvSpPr/>
          <p:nvPr/>
        </p:nvSpPr>
        <p:spPr>
          <a:xfrm>
            <a:off x="4114800" y="2362200"/>
            <a:ext cx="533400" cy="533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276600" y="2286000"/>
            <a:ext cx="1447800" cy="1447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p1:</a:t>
            </a:r>
          </a:p>
          <a:p>
            <a:endParaRPr lang="en-US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p2:</a:t>
            </a:r>
          </a:p>
        </p:txBody>
      </p:sp>
      <p:sp>
        <p:nvSpPr>
          <p:cNvPr id="7" name="Rectangle 6"/>
          <p:cNvSpPr/>
          <p:nvPr/>
        </p:nvSpPr>
        <p:spPr>
          <a:xfrm>
            <a:off x="5334000" y="2362200"/>
            <a:ext cx="533400" cy="533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en-US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343400" y="3352800"/>
            <a:ext cx="914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114800" y="3124200"/>
            <a:ext cx="533400" cy="533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34000" y="3124200"/>
            <a:ext cx="533400" cy="533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2</a:t>
            </a:r>
            <a:endParaRPr lang="en-US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4343400" y="2590800"/>
            <a:ext cx="5334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6200000" flipH="1">
            <a:off x="4533900" y="2933700"/>
            <a:ext cx="762000" cy="76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9280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53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53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53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49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7341E-7 L -0.07917 0.12763 " pathEditMode="relative" rAng="0" ptsTypes="AA">
                                      <p:cBhvr>
                                        <p:cTn id="5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00" y="6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Memory Leak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8077200" cy="4953000"/>
          </a:xfrm>
        </p:spPr>
        <p:txBody>
          <a:bodyPr>
            <a:normAutofit/>
          </a:bodyPr>
          <a:lstStyle/>
          <a:p>
            <a:r>
              <a:rPr lang="en-US" dirty="0">
                <a:cs typeface="Courier New" pitchFamily="49" charset="0"/>
              </a:rPr>
              <a:t>Tool to use: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valgrind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Command: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valgrind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--leak-check=full ./program &lt;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&gt; </a:t>
            </a:r>
          </a:p>
          <a:p>
            <a:pPr lvl="1"/>
            <a:r>
              <a:rPr lang="en-US" dirty="0"/>
              <a:t>Function: search for memory leaks and give details of each individual leak.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To install, type the command:</a:t>
            </a:r>
            <a:br>
              <a:rPr lang="en-US" dirty="0"/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sudo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apt-get install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valgrind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109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Memory</a:t>
            </a:r>
            <a:br>
              <a:rPr lang="en-US" dirty="0"/>
            </a:br>
            <a:r>
              <a:rPr lang="en-US" sz="2200" dirty="0"/>
              <a:t> The heap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886200" cy="4800600"/>
          </a:xfrm>
        </p:spPr>
        <p:txBody>
          <a:bodyPr>
            <a:normAutofit/>
          </a:bodyPr>
          <a:lstStyle/>
          <a:p>
            <a:r>
              <a:rPr lang="en-US" dirty="0"/>
              <a:t>The space for objects created via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dirty="0"/>
              <a:t> comes from a location in memory called the </a:t>
            </a:r>
            <a:r>
              <a:rPr lang="en-US" b="1" dirty="0">
                <a:solidFill>
                  <a:srgbClr val="00B050"/>
                </a:solidFill>
              </a:rPr>
              <a:t>heap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Stack is for function calls.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826660" y="1734248"/>
            <a:ext cx="2514600" cy="762000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Stack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(grows down)</a:t>
            </a:r>
          </a:p>
        </p:txBody>
      </p:sp>
      <p:sp>
        <p:nvSpPr>
          <p:cNvPr id="6" name="Rectangle 5"/>
          <p:cNvSpPr/>
          <p:nvPr/>
        </p:nvSpPr>
        <p:spPr>
          <a:xfrm>
            <a:off x="4826660" y="2496248"/>
            <a:ext cx="2514600" cy="12954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THE BIG VOID</a:t>
            </a:r>
          </a:p>
        </p:txBody>
      </p:sp>
      <p:sp>
        <p:nvSpPr>
          <p:cNvPr id="7" name="Rectangle 6"/>
          <p:cNvSpPr/>
          <p:nvPr/>
        </p:nvSpPr>
        <p:spPr>
          <a:xfrm>
            <a:off x="4826660" y="3791648"/>
            <a:ext cx="2514600" cy="762000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Heap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(grows up)</a:t>
            </a:r>
          </a:p>
        </p:txBody>
      </p:sp>
      <p:sp>
        <p:nvSpPr>
          <p:cNvPr id="8" name="Rectangle 7"/>
          <p:cNvSpPr/>
          <p:nvPr/>
        </p:nvSpPr>
        <p:spPr>
          <a:xfrm>
            <a:off x="4826660" y="4553648"/>
            <a:ext cx="2514600" cy="762000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Globals</a:t>
            </a:r>
            <a:endParaRPr lang="en-US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(Fixed size)</a:t>
            </a:r>
          </a:p>
        </p:txBody>
      </p:sp>
      <p:sp>
        <p:nvSpPr>
          <p:cNvPr id="9" name="Rectangle 8"/>
          <p:cNvSpPr/>
          <p:nvPr/>
        </p:nvSpPr>
        <p:spPr>
          <a:xfrm>
            <a:off x="4826660" y="5315648"/>
            <a:ext cx="2514600" cy="762000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Text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(The program)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418597" y="1600200"/>
            <a:ext cx="16214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Address MAX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494999" y="5849048"/>
            <a:ext cx="11918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Address 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475288" y="1290935"/>
            <a:ext cx="13065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</a:rPr>
              <a:t>Memory</a:t>
            </a:r>
          </a:p>
        </p:txBody>
      </p:sp>
    </p:spTree>
    <p:extLst>
      <p:ext uri="{BB962C8B-B14F-4D97-AF65-F5344CB8AC3E}">
        <p14:creationId xmlns:p14="http://schemas.microsoft.com/office/powerpoint/2010/main" val="76810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Dynamic Memory Allocation</a:t>
            </a:r>
          </a:p>
          <a:p>
            <a:r>
              <a:rPr lang="en-US" altLang="zh-CN" dirty="0"/>
              <a:t>Dynamic Arrays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Overloaded Constructor and Default Argument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Destructor</a:t>
            </a:r>
          </a:p>
        </p:txBody>
      </p:sp>
    </p:spTree>
    <p:extLst>
      <p:ext uri="{BB962C8B-B14F-4D97-AF65-F5344CB8AC3E}">
        <p14:creationId xmlns:p14="http://schemas.microsoft.com/office/powerpoint/2010/main" val="319445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Dynamic Arrays</a:t>
            </a:r>
            <a:br>
              <a:rPr lang="en-US" dirty="0"/>
            </a:br>
            <a:r>
              <a:rPr lang="en-US" sz="2200" dirty="0"/>
              <a:t> Creating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81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So far, the things we create </a:t>
            </a:r>
            <a:r>
              <a:rPr lang="en-US" b="1" dirty="0">
                <a:solidFill>
                  <a:srgbClr val="C00000"/>
                </a:solidFill>
              </a:rPr>
              <a:t>dynamically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have sizes </a:t>
            </a:r>
            <a:r>
              <a:rPr lang="en-US" b="1" dirty="0">
                <a:solidFill>
                  <a:srgbClr val="C00000"/>
                </a:solidFill>
              </a:rPr>
              <a:t>known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to the compiler.</a:t>
            </a:r>
          </a:p>
          <a:p>
            <a:pPr lvl="1"/>
            <a:r>
              <a:rPr lang="en-US" dirty="0"/>
              <a:t>E.g.,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IntSet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However, one can also create objects whose sizes are </a:t>
            </a:r>
            <a:r>
              <a:rPr lang="en-US" b="1" dirty="0">
                <a:solidFill>
                  <a:srgbClr val="C00000"/>
                </a:solidFill>
              </a:rPr>
              <a:t>unknown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to the compiler, by creating </a:t>
            </a:r>
            <a:r>
              <a:rPr lang="en-US" b="1" dirty="0">
                <a:solidFill>
                  <a:srgbClr val="0000FF"/>
                </a:solidFill>
              </a:rPr>
              <a:t>dynamic arrays</a:t>
            </a:r>
            <a:r>
              <a:rPr lang="en-US" dirty="0"/>
              <a:t>.</a:t>
            </a:r>
          </a:p>
          <a:p>
            <a:r>
              <a:rPr lang="en-US" dirty="0"/>
              <a:t>Syntax: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ia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[5];</a:t>
            </a:r>
          </a:p>
          <a:p>
            <a:pPr>
              <a:buNone/>
            </a:pPr>
            <a:r>
              <a:rPr lang="en-US" dirty="0"/>
              <a:t>	It creates an array of five integers in the heap, and stores a pointer to the first element of that array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ia</a:t>
            </a:r>
            <a:r>
              <a:rPr lang="en-US" dirty="0" err="1"/>
              <a:t>.</a:t>
            </a:r>
            <a:endParaRPr lang="en-US" dirty="0"/>
          </a:p>
          <a:p>
            <a:r>
              <a:rPr lang="en-US" dirty="0"/>
              <a:t>The size is put inside []. It could even be a variable.</a:t>
            </a:r>
          </a:p>
          <a:p>
            <a:pPr marL="32004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 = 20;</a:t>
            </a:r>
          </a:p>
          <a:p>
            <a:pPr marL="32004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[n];</a:t>
            </a:r>
          </a:p>
        </p:txBody>
      </p:sp>
    </p:spTree>
    <p:extLst>
      <p:ext uri="{BB962C8B-B14F-4D97-AF65-F5344CB8AC3E}">
        <p14:creationId xmlns:p14="http://schemas.microsoft.com/office/powerpoint/2010/main" val="2928703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Dynamic Arrays</a:t>
            </a:r>
            <a:br>
              <a:rPr lang="en-US" dirty="0"/>
            </a:br>
            <a:r>
              <a:rPr lang="en-US" sz="2200" dirty="0"/>
              <a:t> Freeing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00600"/>
          </a:xfrm>
        </p:spPr>
        <p:txBody>
          <a:bodyPr>
            <a:normAutofit/>
          </a:bodyPr>
          <a:lstStyle/>
          <a:p>
            <a:r>
              <a:rPr lang="en-US" dirty="0"/>
              <a:t>Freeing an array works slightly differently than freeing a single object:</a:t>
            </a:r>
          </a:p>
          <a:p>
            <a:pPr lvl="1"/>
            <a:endParaRPr lang="en-US" dirty="0"/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delete[]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ia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/>
            <a:endParaRPr lang="en-US" dirty="0">
              <a:cs typeface="Courier New" pitchFamily="49" charset="0"/>
            </a:endParaRPr>
          </a:p>
          <a:p>
            <a:r>
              <a:rPr lang="en-US" dirty="0"/>
              <a:t>If you allocate an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array-of-T</a:t>
            </a:r>
            <a:r>
              <a:rPr lang="en-US" dirty="0"/>
              <a:t>, you </a:t>
            </a:r>
            <a:r>
              <a:rPr lang="en-US" b="1" dirty="0"/>
              <a:t>absolutely must</a:t>
            </a:r>
            <a:r>
              <a:rPr lang="en-US" dirty="0"/>
              <a:t> use 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delete[]</a:t>
            </a:r>
            <a:r>
              <a:rPr lang="en-US" dirty="0"/>
              <a:t> operator, and </a:t>
            </a:r>
            <a:r>
              <a:rPr lang="en-US" b="1" dirty="0"/>
              <a:t>not</a:t>
            </a:r>
            <a:r>
              <a:rPr lang="en-US" dirty="0"/>
              <a:t> the "plain"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delete</a:t>
            </a:r>
            <a:r>
              <a:rPr lang="en-US" dirty="0"/>
              <a:t> operator.</a:t>
            </a:r>
          </a:p>
          <a:p>
            <a:r>
              <a:rPr lang="en-US" dirty="0"/>
              <a:t>They are completely different:</a:t>
            </a:r>
          </a:p>
          <a:p>
            <a:pPr lvl="1"/>
            <a:r>
              <a:rPr lang="en-US" dirty="0"/>
              <a:t>Mixing them leads to undefined behavior.</a:t>
            </a:r>
          </a:p>
        </p:txBody>
      </p:sp>
    </p:spTree>
    <p:extLst>
      <p:ext uri="{BB962C8B-B14F-4D97-AF65-F5344CB8AC3E}">
        <p14:creationId xmlns:p14="http://schemas.microsoft.com/office/powerpoint/2010/main" val="2268878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Dynamic Arrays</a:t>
            </a:r>
            <a:br>
              <a:rPr lang="en-US" dirty="0"/>
            </a:br>
            <a:r>
              <a:rPr lang="en-US" sz="2200" dirty="0"/>
              <a:t> Freeing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006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When the new operator sees it is allocating an array, it stores the </a:t>
            </a:r>
            <a:r>
              <a:rPr lang="en-US" b="1" dirty="0">
                <a:solidFill>
                  <a:srgbClr val="0000FF"/>
                </a:solidFill>
              </a:rPr>
              <a:t>size of the array </a:t>
            </a:r>
            <a:r>
              <a:rPr lang="en-US" dirty="0"/>
              <a:t>along with the array.</a:t>
            </a:r>
          </a:p>
          <a:p>
            <a:r>
              <a:rPr lang="en-US" dirty="0"/>
              <a:t>It does this by carving out space for the array, plus a bit extra: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space </a:t>
            </a:r>
            <a:r>
              <a:rPr lang="en-US" b="1" dirty="0"/>
              <a:t>before</a:t>
            </a:r>
            <a:r>
              <a:rPr lang="en-US" dirty="0"/>
              <a:t> the array records the number of elements in the array, in this case, 5: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And a pointer to the beginning of the array is returned:</a:t>
            </a:r>
          </a:p>
          <a:p>
            <a:endParaRPr lang="en-US" dirty="0"/>
          </a:p>
          <a:p>
            <a:pPr>
              <a:buNone/>
            </a:pPr>
            <a:r>
              <a:rPr lang="en-US" dirty="0"/>
              <a:t>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133600" y="2743200"/>
            <a:ext cx="5486400" cy="533400"/>
            <a:chOff x="2133600" y="2743200"/>
            <a:chExt cx="5486400" cy="533400"/>
          </a:xfrm>
        </p:grpSpPr>
        <p:sp>
          <p:nvSpPr>
            <p:cNvPr id="6" name="Rectangle 5"/>
            <p:cNvSpPr/>
            <p:nvPr/>
          </p:nvSpPr>
          <p:spPr>
            <a:xfrm>
              <a:off x="2743200" y="2743200"/>
              <a:ext cx="4876800" cy="5334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array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133600" y="2743200"/>
              <a:ext cx="609600" cy="5334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133600" y="4267200"/>
            <a:ext cx="5486400" cy="533400"/>
            <a:chOff x="2133600" y="4267200"/>
            <a:chExt cx="5486400" cy="533400"/>
          </a:xfrm>
        </p:grpSpPr>
        <p:sp>
          <p:nvSpPr>
            <p:cNvPr id="8" name="Rectangle 7"/>
            <p:cNvSpPr/>
            <p:nvPr/>
          </p:nvSpPr>
          <p:spPr>
            <a:xfrm>
              <a:off x="2743200" y="4267200"/>
              <a:ext cx="4876800" cy="5334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array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133600" y="4267200"/>
              <a:ext cx="609600" cy="5334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981200" y="5257800"/>
            <a:ext cx="5638800" cy="1295400"/>
            <a:chOff x="1981200" y="5257800"/>
            <a:chExt cx="5638800" cy="1295400"/>
          </a:xfrm>
        </p:grpSpPr>
        <p:sp>
          <p:nvSpPr>
            <p:cNvPr id="10" name="Rectangle 9"/>
            <p:cNvSpPr/>
            <p:nvPr/>
          </p:nvSpPr>
          <p:spPr>
            <a:xfrm>
              <a:off x="2743200" y="6019800"/>
              <a:ext cx="4876800" cy="5334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array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133600" y="6019800"/>
              <a:ext cx="609600" cy="5334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rot="16200000" flipH="1">
              <a:off x="2514600" y="5638800"/>
              <a:ext cx="304800" cy="304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1981200" y="5257800"/>
              <a:ext cx="609600" cy="533400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ia</a:t>
              </a:r>
              <a:endPara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2785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Dynamic Memory Allocation</a:t>
            </a:r>
          </a:p>
          <a:p>
            <a:r>
              <a:rPr lang="en-US" altLang="zh-CN" dirty="0"/>
              <a:t>Dynamic Arrays</a:t>
            </a:r>
          </a:p>
          <a:p>
            <a:r>
              <a:rPr lang="en-US" dirty="0"/>
              <a:t>Overloaded Constructor and Default Argument</a:t>
            </a:r>
          </a:p>
          <a:p>
            <a:r>
              <a:rPr lang="en-US" dirty="0"/>
              <a:t>Destructor</a:t>
            </a:r>
          </a:p>
        </p:txBody>
      </p:sp>
    </p:spTree>
    <p:extLst>
      <p:ext uri="{BB962C8B-B14F-4D97-AF65-F5344CB8AC3E}">
        <p14:creationId xmlns:p14="http://schemas.microsoft.com/office/powerpoint/2010/main" val="18071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Dynamic Arrays</a:t>
            </a:r>
            <a:br>
              <a:rPr lang="en-US" dirty="0"/>
            </a:br>
            <a:r>
              <a:rPr lang="en-US" sz="2200" dirty="0"/>
              <a:t> Freeing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00600"/>
          </a:xfrm>
        </p:spPr>
        <p:txBody>
          <a:bodyPr>
            <a:normAutofit fontScale="92500"/>
          </a:bodyPr>
          <a:lstStyle/>
          <a:p>
            <a:r>
              <a:rPr lang="en-US" dirty="0"/>
              <a:t>Now, if you just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delete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ia</a:t>
            </a:r>
            <a:r>
              <a:rPr lang="en-US" dirty="0"/>
              <a:t>; 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delete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/>
              <a:t>operator thinks it is only returning enough space for a single integer to the heap.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delete[]</a:t>
            </a:r>
            <a:r>
              <a:rPr lang="en-US" dirty="0"/>
              <a:t> operator knows to look "just before" the pointer, to see </a:t>
            </a:r>
            <a:r>
              <a:rPr lang="en-US" b="1" dirty="0"/>
              <a:t>how many</a:t>
            </a:r>
            <a:r>
              <a:rPr lang="en-US" dirty="0"/>
              <a:t> elements to return to the heap.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752600" y="4800600"/>
            <a:ext cx="5638800" cy="1295400"/>
            <a:chOff x="1752600" y="4800600"/>
            <a:chExt cx="5638800" cy="1295400"/>
          </a:xfrm>
        </p:grpSpPr>
        <p:sp>
          <p:nvSpPr>
            <p:cNvPr id="12" name="Rectangle 11"/>
            <p:cNvSpPr/>
            <p:nvPr/>
          </p:nvSpPr>
          <p:spPr>
            <a:xfrm>
              <a:off x="2514600" y="5562600"/>
              <a:ext cx="4876800" cy="5334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array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05000" y="5562600"/>
              <a:ext cx="609600" cy="5334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rot="16200000" flipH="1">
              <a:off x="2286000" y="5181600"/>
              <a:ext cx="304800" cy="304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1752600" y="4800600"/>
              <a:ext cx="609600" cy="533400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ia</a:t>
              </a:r>
              <a:endPara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752600" y="2286000"/>
            <a:ext cx="5638800" cy="1295400"/>
            <a:chOff x="1752600" y="2286000"/>
            <a:chExt cx="5638800" cy="1295400"/>
          </a:xfrm>
        </p:grpSpPr>
        <p:sp>
          <p:nvSpPr>
            <p:cNvPr id="21" name="Rectangle 20"/>
            <p:cNvSpPr/>
            <p:nvPr/>
          </p:nvSpPr>
          <p:spPr>
            <a:xfrm>
              <a:off x="2514600" y="3048000"/>
              <a:ext cx="4876800" cy="5334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array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3048000"/>
              <a:ext cx="609600" cy="5334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rot="16200000" flipH="1">
              <a:off x="2286000" y="2667000"/>
              <a:ext cx="304800" cy="304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1752600" y="2286000"/>
              <a:ext cx="609600" cy="533400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ia</a:t>
              </a:r>
              <a:endPara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5" name="Rectangle 24"/>
          <p:cNvSpPr/>
          <p:nvPr/>
        </p:nvSpPr>
        <p:spPr>
          <a:xfrm>
            <a:off x="2514600" y="3048000"/>
            <a:ext cx="609600" cy="533400"/>
          </a:xfrm>
          <a:prstGeom prst="rect">
            <a:avLst/>
          </a:prstGeom>
          <a:solidFill>
            <a:srgbClr val="FFC000">
              <a:alpha val="45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2060249" y="5676900"/>
            <a:ext cx="304800" cy="30480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348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Dynamic Arrays</a:t>
            </a:r>
            <a:br>
              <a:rPr lang="en-US" dirty="0"/>
            </a:br>
            <a:r>
              <a:rPr lang="en-US" sz="2200" dirty="0"/>
              <a:t> Building a new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IntSet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006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We now build a version of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dirty="0"/>
              <a:t> that allows the client to specify how large the capacity of the set should be.</a:t>
            </a:r>
          </a:p>
          <a:p>
            <a:endParaRPr lang="en-US" dirty="0"/>
          </a:p>
          <a:p>
            <a:r>
              <a:rPr lang="en-US" dirty="0"/>
              <a:t>The data elements will change slightly:</a:t>
            </a:r>
          </a:p>
          <a:p>
            <a:endParaRPr lang="en-US" dirty="0"/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class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;    // pointer to dynamic array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sizeElts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; // capacity of array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;  // current occupancy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  ...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};</a:t>
            </a:r>
            <a:endParaRPr lang="en-US" sz="2200" b="1" dirty="0"/>
          </a:p>
        </p:txBody>
      </p:sp>
      <p:grpSp>
        <p:nvGrpSpPr>
          <p:cNvPr id="5" name="Group 4"/>
          <p:cNvGrpSpPr/>
          <p:nvPr/>
        </p:nvGrpSpPr>
        <p:grpSpPr>
          <a:xfrm>
            <a:off x="3505200" y="2286000"/>
            <a:ext cx="5410200" cy="1676399"/>
            <a:chOff x="3505200" y="2362200"/>
            <a:chExt cx="5410200" cy="1676399"/>
          </a:xfrm>
        </p:grpSpPr>
        <p:sp>
          <p:nvSpPr>
            <p:cNvPr id="6" name="TextBox 5"/>
            <p:cNvSpPr txBox="1"/>
            <p:nvPr/>
          </p:nvSpPr>
          <p:spPr>
            <a:xfrm>
              <a:off x="5715000" y="2362200"/>
              <a:ext cx="3200400" cy="144655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200" dirty="0"/>
                <a:t>Rather than hold an array explicitly, we have a pointer that will (eventually) point to a dynamically-created array.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rot="10800000" flipV="1">
              <a:off x="3505200" y="3085474"/>
              <a:ext cx="2209800" cy="95312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2819400" y="5105400"/>
            <a:ext cx="6172200" cy="156966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sizeElts</a:t>
            </a:r>
            <a:r>
              <a:rPr lang="en-US" sz="2400" b="1" dirty="0"/>
              <a:t> tells us the size of the allocated array (which is not necessarily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MAXELTS</a:t>
            </a:r>
            <a:r>
              <a:rPr lang="en-US" sz="2400" b="1" dirty="0"/>
              <a:t>)</a:t>
            </a:r>
          </a:p>
          <a:p>
            <a:pPr>
              <a:buFont typeface="Arial" pitchFamily="34" charset="0"/>
              <a:buChar char="•"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sz="2400" b="1" dirty="0"/>
              <a:t> still tells us how many elements there actually are.</a:t>
            </a:r>
          </a:p>
        </p:txBody>
      </p:sp>
    </p:spTree>
    <p:extLst>
      <p:ext uri="{BB962C8B-B14F-4D97-AF65-F5344CB8AC3E}">
        <p14:creationId xmlns:p14="http://schemas.microsoft.com/office/powerpoint/2010/main" val="1148807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Dynamic Arrays</a:t>
            </a:r>
            <a:br>
              <a:rPr lang="en-US" dirty="0"/>
            </a:br>
            <a:r>
              <a:rPr lang="en-US" sz="2200" dirty="0"/>
              <a:t> Building a new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IntSet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006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We now build a version of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dirty="0"/>
              <a:t> that allows the client to specify how large the capacity of the set should be.</a:t>
            </a:r>
          </a:p>
          <a:p>
            <a:endParaRPr lang="en-US" dirty="0"/>
          </a:p>
          <a:p>
            <a:r>
              <a:rPr lang="en-US" dirty="0"/>
              <a:t>The data elements will change slightly:</a:t>
            </a:r>
          </a:p>
          <a:p>
            <a:endParaRPr lang="en-US" dirty="0"/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class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;    // pointer to dynamic array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sizeElts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; // capacity of array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;  // current occupancy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  ...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};</a:t>
            </a:r>
            <a:endParaRPr lang="en-US" sz="2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200400" y="5486400"/>
            <a:ext cx="5334000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Which member functions should be changed?</a:t>
            </a:r>
          </a:p>
        </p:txBody>
      </p:sp>
    </p:spTree>
    <p:extLst>
      <p:ext uri="{BB962C8B-B14F-4D97-AF65-F5344CB8AC3E}">
        <p14:creationId xmlns:p14="http://schemas.microsoft.com/office/powerpoint/2010/main" val="3747486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Dynamic Arrays</a:t>
            </a:r>
            <a:br>
              <a:rPr lang="en-US" dirty="0"/>
            </a:br>
            <a:r>
              <a:rPr lang="en-US" sz="2200" dirty="0"/>
              <a:t> Building a new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IntSet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00600"/>
          </a:xfrm>
        </p:spPr>
        <p:txBody>
          <a:bodyPr>
            <a:normAutofit fontScale="92500"/>
          </a:bodyPr>
          <a:lstStyle/>
          <a:p>
            <a:r>
              <a:rPr lang="en-US" dirty="0"/>
              <a:t>We'll base our changes on the </a:t>
            </a:r>
            <a:r>
              <a:rPr lang="en-US" b="1" dirty="0">
                <a:solidFill>
                  <a:srgbClr val="C00000"/>
                </a:solidFill>
              </a:rPr>
              <a:t>unsorted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implementation.</a:t>
            </a:r>
          </a:p>
          <a:p>
            <a:r>
              <a:rPr lang="en-US" dirty="0"/>
              <a:t>The methods are mostly unchanged.  There is a new </a:t>
            </a:r>
            <a:r>
              <a:rPr lang="en-US" b="1" dirty="0">
                <a:solidFill>
                  <a:srgbClr val="0000FF"/>
                </a:solidFill>
              </a:rPr>
              <a:t>default constructor</a:t>
            </a:r>
            <a:r>
              <a:rPr lang="en-US" dirty="0"/>
              <a:t>:</a:t>
            </a:r>
          </a:p>
          <a:p>
            <a:pPr lvl="1"/>
            <a:endParaRPr lang="en-US" dirty="0"/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// Allocate the "default-size" array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[MAXELTS];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sizeElts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MAXELTS;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}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139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Dynamic Arrays</a:t>
            </a:r>
            <a:br>
              <a:rPr lang="en-US" dirty="0"/>
            </a:br>
            <a:r>
              <a:rPr lang="en-US" sz="2200" dirty="0"/>
              <a:t> Building a new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IntSet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00600"/>
          </a:xfrm>
        </p:spPr>
        <p:txBody>
          <a:bodyPr>
            <a:normAutofit/>
          </a:bodyPr>
          <a:lstStyle/>
          <a:p>
            <a:r>
              <a:rPr lang="en-US" dirty="0"/>
              <a:t>Alternatively, we can write the default constructor using the </a:t>
            </a:r>
            <a:r>
              <a:rPr lang="en-US" b="1" dirty="0">
                <a:solidFill>
                  <a:srgbClr val="0000FF"/>
                </a:solidFill>
              </a:rPr>
              <a:t>initialization syntax</a:t>
            </a:r>
            <a:r>
              <a:rPr lang="en-US" dirty="0"/>
              <a:t>:</a:t>
            </a:r>
          </a:p>
          <a:p>
            <a:pPr lvl="1"/>
            <a:endParaRPr lang="en-US" dirty="0"/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():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[MAXELTS]),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sizeElts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(MAXELTS),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(0)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}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117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944562"/>
          </a:xfrm>
        </p:spPr>
        <p:txBody>
          <a:bodyPr>
            <a:normAutofit/>
          </a:bodyPr>
          <a:lstStyle/>
          <a:p>
            <a:r>
              <a:rPr lang="en-US" dirty="0"/>
              <a:t>Which </a:t>
            </a:r>
            <a:r>
              <a:rPr lang="en-US" dirty="0" smtClean="0"/>
              <a:t>Statements Are True</a:t>
            </a:r>
            <a:r>
              <a:rPr lang="en-US" dirty="0"/>
              <a:t>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7" name="Content Placeholder 6" descr="icons8-help-48.png"/>
          <p:cNvPicPr>
            <a:picLocks noGrp="1" noChangeAspect="1"/>
          </p:cNvPicPr>
          <p:nvPr>
            <p:ph sz="quarter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8" t="1" r="-876" b="-1130"/>
          <a:stretch/>
        </p:blipFill>
        <p:spPr>
          <a:xfrm>
            <a:off x="146304" y="411779"/>
            <a:ext cx="821765" cy="776941"/>
          </a:xfr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914400" y="1341438"/>
            <a:ext cx="7772400" cy="467836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Select all the correct answers. </a:t>
            </a:r>
          </a:p>
          <a:p>
            <a:r>
              <a:rPr lang="en-US" sz="2800" b="1" dirty="0"/>
              <a:t>A. </a:t>
            </a:r>
            <a:r>
              <a:rPr lang="en-US" altLang="zh-CN" sz="2400" dirty="0"/>
              <a:t>When using a fixed-sized data structure, it’s better to set the capacity as large as possible.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800" b="1" dirty="0"/>
              <a:t>B. </a:t>
            </a:r>
            <a:r>
              <a:rPr lang="en-US" altLang="zh-CN" dirty="0"/>
              <a:t>A structure whose size is chosen at runtime uses memory more efficiently. </a:t>
            </a:r>
            <a:endParaRPr lang="en-US" dirty="0">
              <a:solidFill>
                <a:srgbClr val="0000FF"/>
              </a:solidFill>
            </a:endParaRP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800" b="1" dirty="0"/>
              <a:t>C. </a:t>
            </a:r>
            <a:r>
              <a:rPr lang="en-US" altLang="zh-CN" dirty="0"/>
              <a:t>Using fixed-sized data structures is simpler than using data structures whose size is determined at runtime.</a:t>
            </a:r>
            <a:endParaRPr lang="en-US" dirty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800" b="1" dirty="0"/>
              <a:t>D.</a:t>
            </a:r>
            <a:r>
              <a:rPr lang="en-US" sz="2800" dirty="0"/>
              <a:t> </a:t>
            </a:r>
            <a:r>
              <a:rPr lang="en-US" altLang="zh-CN" dirty="0"/>
              <a:t>Data structures whose </a:t>
            </a:r>
            <a:r>
              <a:rPr lang="en-US" altLang="zh-CN" dirty="0" smtClean="0"/>
              <a:t>sizes are </a:t>
            </a:r>
            <a:r>
              <a:rPr lang="en-US" altLang="zh-CN" dirty="0"/>
              <a:t>determined at runtime should be preferred.</a:t>
            </a:r>
          </a:p>
        </p:txBody>
      </p:sp>
      <p:pic>
        <p:nvPicPr>
          <p:cNvPr id="1028" name="Picture 4" descr="Preview of your QR Cod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5019928"/>
            <a:ext cx="1647571" cy="1647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8973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Dynamic Memory Allocation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Dynamic Arrays</a:t>
            </a:r>
          </a:p>
          <a:p>
            <a:r>
              <a:rPr lang="en-US" dirty="0"/>
              <a:t>Overloaded Constructor and Default Argument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Destructor</a:t>
            </a:r>
          </a:p>
        </p:txBody>
      </p:sp>
    </p:spTree>
    <p:extLst>
      <p:ext uri="{BB962C8B-B14F-4D97-AF65-F5344CB8AC3E}">
        <p14:creationId xmlns:p14="http://schemas.microsoft.com/office/powerpoint/2010/main" val="112223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Dynamic Arrays</a:t>
            </a:r>
            <a:br>
              <a:rPr lang="en-US" dirty="0"/>
            </a:br>
            <a:r>
              <a:rPr lang="en-US" sz="2200" dirty="0"/>
              <a:t> Building a new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IntSet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848600" cy="4953000"/>
          </a:xfrm>
        </p:spPr>
        <p:txBody>
          <a:bodyPr>
            <a:normAutofit fontScale="77500" lnSpcReduction="20000"/>
          </a:bodyPr>
          <a:lstStyle/>
          <a:p>
            <a:r>
              <a:rPr lang="en-US" sz="3100" dirty="0"/>
              <a:t>In addition to the default, we can write an "</a:t>
            </a:r>
            <a:r>
              <a:rPr lang="en-US" sz="3100" dirty="0">
                <a:solidFill>
                  <a:srgbClr val="0000FF"/>
                </a:solidFill>
              </a:rPr>
              <a:t>alternate constructor</a:t>
            </a:r>
            <a:r>
              <a:rPr lang="en-US" sz="3100" dirty="0"/>
              <a:t>".</a:t>
            </a:r>
          </a:p>
          <a:p>
            <a:r>
              <a:rPr lang="en-US" sz="3100" dirty="0"/>
              <a:t>It has the same name as the default, but a </a:t>
            </a:r>
            <a:r>
              <a:rPr lang="en-US" sz="3100" dirty="0">
                <a:solidFill>
                  <a:srgbClr val="C00000"/>
                </a:solidFill>
              </a:rPr>
              <a:t>different</a:t>
            </a:r>
            <a:r>
              <a:rPr lang="en-US" sz="3100" dirty="0"/>
              <a:t> type signature:</a:t>
            </a:r>
          </a:p>
          <a:p>
            <a:pPr lvl="2"/>
            <a:endParaRPr lang="en-US" sz="2500" b="1" dirty="0"/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class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    // pointer to dynamic array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sizeElts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 // capacity of array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  // current occupancy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public: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();   // default constructor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// EFFECTS: create a MAXELTS capacity set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size);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// constructor with</a:t>
            </a:r>
          </a:p>
          <a:p>
            <a:pPr>
              <a:buNone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            // explicit capacity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// REQUIRES: size &gt; 0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// EFFECTS: create a size capacity set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};</a:t>
            </a:r>
          </a:p>
        </p:txBody>
      </p:sp>
    </p:spTree>
    <p:extLst>
      <p:ext uri="{BB962C8B-B14F-4D97-AF65-F5344CB8AC3E}">
        <p14:creationId xmlns:p14="http://schemas.microsoft.com/office/powerpoint/2010/main" val="2832229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Overloading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This is called </a:t>
            </a:r>
            <a:r>
              <a:rPr lang="en-US" b="1" dirty="0">
                <a:solidFill>
                  <a:srgbClr val="C00000"/>
                </a:solidFill>
              </a:rPr>
              <a:t>function overloading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Two different functions with exactly the </a:t>
            </a:r>
            <a:r>
              <a:rPr lang="en-US" b="1" dirty="0">
                <a:solidFill>
                  <a:srgbClr val="0000FF"/>
                </a:solidFill>
              </a:rPr>
              <a:t>same name</a:t>
            </a:r>
            <a:r>
              <a:rPr lang="en-US" dirty="0"/>
              <a:t>, but </a:t>
            </a:r>
            <a:r>
              <a:rPr lang="en-US" b="1" dirty="0">
                <a:solidFill>
                  <a:srgbClr val="0000FF"/>
                </a:solidFill>
              </a:rPr>
              <a:t>different argument count </a:t>
            </a:r>
            <a:r>
              <a:rPr lang="en-US" dirty="0"/>
              <a:t>and/or</a:t>
            </a:r>
            <a:r>
              <a:rPr lang="en-US" b="1" dirty="0">
                <a:solidFill>
                  <a:srgbClr val="0000FF"/>
                </a:solidFill>
              </a:rPr>
              <a:t> argument types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average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a, </a:t>
            </a:r>
            <a:r>
              <a:rPr lang="en-US" dirty="0" err="1"/>
              <a:t>int</a:t>
            </a:r>
            <a:r>
              <a:rPr lang="en-US" dirty="0"/>
              <a:t> b);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double </a:t>
            </a:r>
            <a:r>
              <a:rPr lang="en-US" dirty="0">
                <a:solidFill>
                  <a:srgbClr val="0000FF"/>
                </a:solidFill>
              </a:rPr>
              <a:t>average</a:t>
            </a:r>
            <a:r>
              <a:rPr lang="en-US" dirty="0"/>
              <a:t>(double a, double b);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average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a, </a:t>
            </a:r>
            <a:r>
              <a:rPr lang="en-US" dirty="0" err="1"/>
              <a:t>int</a:t>
            </a:r>
            <a:r>
              <a:rPr lang="en-US" dirty="0"/>
              <a:t> b, </a:t>
            </a:r>
            <a:r>
              <a:rPr lang="en-US" dirty="0" err="1"/>
              <a:t>int</a:t>
            </a:r>
            <a:r>
              <a:rPr lang="en-US" dirty="0"/>
              <a:t> c);</a:t>
            </a:r>
          </a:p>
          <a:p>
            <a:r>
              <a:rPr lang="en-US" dirty="0"/>
              <a:t>Compiler tells which function to call based on the actual argument count and types.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0" y="5024735"/>
            <a:ext cx="4781822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average(2, 3); </a:t>
            </a:r>
            <a:r>
              <a:rPr lang="en-US" sz="2400" dirty="0">
                <a:sym typeface="Wingdings" pitchFamily="2" charset="2"/>
              </a:rPr>
              <a:t>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00FF"/>
                </a:solidFill>
              </a:rPr>
              <a:t>average</a:t>
            </a:r>
            <a:r>
              <a:rPr lang="en-US" sz="2400" dirty="0"/>
              <a:t>(</a:t>
            </a:r>
            <a:r>
              <a:rPr lang="en-US" sz="2400" dirty="0" err="1"/>
              <a:t>int</a:t>
            </a:r>
            <a:r>
              <a:rPr lang="en-US" sz="2400" dirty="0"/>
              <a:t> a, </a:t>
            </a:r>
            <a:r>
              <a:rPr lang="en-US" sz="2400" dirty="0" err="1"/>
              <a:t>int</a:t>
            </a:r>
            <a:r>
              <a:rPr lang="en-US" sz="2400" dirty="0"/>
              <a:t> b);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00" y="5562600"/>
            <a:ext cx="5686108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average(2, 3, 5); </a:t>
            </a:r>
            <a:r>
              <a:rPr lang="en-US" sz="2400" dirty="0">
                <a:sym typeface="Wingdings" pitchFamily="2" charset="2"/>
              </a:rPr>
              <a:t>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00FF"/>
                </a:solidFill>
              </a:rPr>
              <a:t>average</a:t>
            </a:r>
            <a:r>
              <a:rPr lang="en-US" sz="2400" dirty="0"/>
              <a:t>(</a:t>
            </a:r>
            <a:r>
              <a:rPr lang="en-US" sz="2400" dirty="0" err="1"/>
              <a:t>int</a:t>
            </a:r>
            <a:r>
              <a:rPr lang="en-US" sz="2400" dirty="0"/>
              <a:t> a, </a:t>
            </a:r>
            <a:r>
              <a:rPr lang="en-US" sz="2400" dirty="0" err="1"/>
              <a:t>int</a:t>
            </a:r>
            <a:r>
              <a:rPr lang="en-US" sz="2400" dirty="0"/>
              <a:t> b, </a:t>
            </a:r>
            <a:r>
              <a:rPr lang="en-US" sz="2400" dirty="0" err="1"/>
              <a:t>int</a:t>
            </a:r>
            <a:r>
              <a:rPr lang="en-US" sz="2400" dirty="0"/>
              <a:t> c);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24000" y="6096000"/>
            <a:ext cx="6577570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average(2.0, 3.0); </a:t>
            </a:r>
            <a:r>
              <a:rPr lang="en-US" sz="2400" dirty="0">
                <a:sym typeface="Wingdings" pitchFamily="2" charset="2"/>
              </a:rPr>
              <a:t> double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00FF"/>
                </a:solidFill>
              </a:rPr>
              <a:t>average</a:t>
            </a:r>
            <a:r>
              <a:rPr lang="en-US" sz="2400" dirty="0"/>
              <a:t>(</a:t>
            </a:r>
            <a:r>
              <a:rPr lang="en-US" sz="2400" dirty="0">
                <a:sym typeface="Wingdings" pitchFamily="2" charset="2"/>
              </a:rPr>
              <a:t>double</a:t>
            </a:r>
            <a:r>
              <a:rPr lang="en-US" sz="2400" dirty="0"/>
              <a:t> a, </a:t>
            </a:r>
            <a:r>
              <a:rPr lang="en-US" sz="2400" dirty="0">
                <a:sym typeface="Wingdings" pitchFamily="2" charset="2"/>
              </a:rPr>
              <a:t>double</a:t>
            </a:r>
            <a:r>
              <a:rPr lang="en-US" sz="2400" dirty="0"/>
              <a:t> b);</a:t>
            </a:r>
          </a:p>
        </p:txBody>
      </p:sp>
    </p:spTree>
    <p:extLst>
      <p:ext uri="{BB962C8B-B14F-4D97-AF65-F5344CB8AC3E}">
        <p14:creationId xmlns:p14="http://schemas.microsoft.com/office/powerpoint/2010/main" val="989589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Dynamic Arrays</a:t>
            </a:r>
            <a:br>
              <a:rPr lang="en-US" dirty="0"/>
            </a:br>
            <a:r>
              <a:rPr lang="en-US" sz="2200" dirty="0"/>
              <a:t> Building a new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IntSet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00600"/>
          </a:xfrm>
        </p:spPr>
        <p:txBody>
          <a:bodyPr>
            <a:normAutofit/>
          </a:bodyPr>
          <a:lstStyle/>
          <a:p>
            <a:r>
              <a:rPr lang="en-US" dirty="0"/>
              <a:t>The alternate constructor creates an array of the specified size:</a:t>
            </a:r>
          </a:p>
          <a:p>
            <a:pPr lvl="1"/>
            <a:endParaRPr lang="en-US" dirty="0"/>
          </a:p>
          <a:p>
            <a:pPr>
              <a:buNone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size):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[size]),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sizeElts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(size),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(0)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5768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Memory</a:t>
            </a:r>
            <a:br>
              <a:rPr lang="en-US" dirty="0"/>
            </a:br>
            <a:r>
              <a:rPr lang="en-US" sz="2200" dirty="0"/>
              <a:t> Dynamic Allocation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35562"/>
          </a:xfrm>
        </p:spPr>
        <p:txBody>
          <a:bodyPr>
            <a:normAutofit/>
          </a:bodyPr>
          <a:lstStyle/>
          <a:p>
            <a:r>
              <a:rPr lang="en-US" dirty="0"/>
              <a:t>So far, the data structures we've </a:t>
            </a:r>
            <a:r>
              <a:rPr lang="en-US" b="1" dirty="0"/>
              <a:t>built</a:t>
            </a:r>
            <a:r>
              <a:rPr lang="en-US" dirty="0"/>
              <a:t> have all had room for "at most N" elements.</a:t>
            </a:r>
          </a:p>
          <a:p>
            <a:pPr lvl="1"/>
            <a:r>
              <a:rPr lang="en-US" dirty="0"/>
              <a:t>E.g., the two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dirty="0"/>
              <a:t> implementations could have at most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MAXELTS</a:t>
            </a:r>
            <a:r>
              <a:rPr lang="en-US" dirty="0"/>
              <a:t> distinct integers.</a:t>
            </a:r>
          </a:p>
          <a:p>
            <a:r>
              <a:rPr lang="en-US" altLang="zh-CN" dirty="0"/>
              <a:t>Sometimes, a </a:t>
            </a:r>
            <a:r>
              <a:rPr lang="en-US" altLang="zh-CN" b="1" dirty="0">
                <a:solidFill>
                  <a:srgbClr val="C00000"/>
                </a:solidFill>
              </a:rPr>
              <a:t>fixed-sized</a:t>
            </a:r>
            <a:r>
              <a:rPr lang="en-US" altLang="zh-CN" dirty="0"/>
              <a:t> structure is reasonable.</a:t>
            </a:r>
          </a:p>
          <a:p>
            <a:pPr lvl="1"/>
            <a:r>
              <a:rPr lang="en-US" altLang="zh-CN" dirty="0"/>
              <a:t>E.g., a deck of cards has 52 individual cards in it</a:t>
            </a:r>
          </a:p>
          <a:p>
            <a:r>
              <a:rPr lang="en-US" altLang="zh-CN" dirty="0"/>
              <a:t>However, there is no meaningful sense in which "a set of</a:t>
            </a:r>
            <a:br>
              <a:rPr lang="en-US" altLang="zh-CN" dirty="0"/>
            </a:br>
            <a:r>
              <a:rPr lang="en-US" altLang="zh-CN" dirty="0"/>
              <a:t>integers" is limited to some particular size.</a:t>
            </a:r>
          </a:p>
          <a:p>
            <a:pPr lvl="1"/>
            <a:r>
              <a:rPr lang="en-US" altLang="zh-CN" dirty="0"/>
              <a:t>No matter how big you make the set's capacity, an application that needs more will eventually come along.</a:t>
            </a:r>
          </a:p>
        </p:txBody>
      </p:sp>
    </p:spTree>
    <p:extLst>
      <p:ext uri="{BB962C8B-B14F-4D97-AF65-F5344CB8AC3E}">
        <p14:creationId xmlns:p14="http://schemas.microsoft.com/office/powerpoint/2010/main" val="422727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Dynamic Arrays</a:t>
            </a:r>
            <a:br>
              <a:rPr lang="en-US" dirty="0"/>
            </a:br>
            <a:r>
              <a:rPr lang="en-US" sz="2200" dirty="0"/>
              <a:t> Building a new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IntSet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00600"/>
          </a:xfrm>
        </p:spPr>
        <p:txBody>
          <a:bodyPr>
            <a:normAutofit/>
          </a:bodyPr>
          <a:lstStyle/>
          <a:p>
            <a:r>
              <a:rPr lang="en-US" dirty="0"/>
              <a:t>Since the compiler knows the argument count and types, it can pick the “right” constructor when a new object is created.</a:t>
            </a:r>
          </a:p>
          <a:p>
            <a:pPr lvl="1"/>
            <a:endParaRPr lang="en-US" dirty="0"/>
          </a:p>
          <a:p>
            <a:r>
              <a:rPr lang="en-US" dirty="0"/>
              <a:t>For example: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is1;  // No arguments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           // Call default constructor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is2(200); // Integer argument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               // Call alternate</a:t>
            </a:r>
          </a:p>
        </p:txBody>
      </p:sp>
    </p:spTree>
    <p:extLst>
      <p:ext uri="{BB962C8B-B14F-4D97-AF65-F5344CB8AC3E}">
        <p14:creationId xmlns:p14="http://schemas.microsoft.com/office/powerpoint/2010/main" val="100659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Dynamic Arrays</a:t>
            </a:r>
            <a:br>
              <a:rPr lang="en-US" dirty="0"/>
            </a:br>
            <a:r>
              <a:rPr lang="en-US" sz="2200" dirty="0"/>
              <a:t> Building a new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IntSet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762000" y="4495800"/>
            <a:ext cx="7772400" cy="205740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Notice that the two constructors are nearly identical:</a:t>
            </a:r>
          </a:p>
          <a:p>
            <a:pPr lvl="1"/>
            <a:r>
              <a:rPr lang="en-US" dirty="0"/>
              <a:t>The only difference is whether we 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size</a:t>
            </a:r>
            <a:r>
              <a:rPr lang="en-US" dirty="0"/>
              <a:t> 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MAXELTS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Otherwise the code is duplicated.</a:t>
            </a:r>
          </a:p>
          <a:p>
            <a:r>
              <a:rPr lang="en-US" sz="2400" dirty="0"/>
              <a:t>This is bad: when we find ourselves writing the same code over and over, we should try to use parametric generalization.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7409" y="1566208"/>
            <a:ext cx="4953000" cy="193899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size):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[size]),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sizeElts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(size),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(0) {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886200" y="2480608"/>
            <a:ext cx="4953000" cy="193899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[MAXELTS]),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sizeElts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(MAXELTS),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(0) {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007300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Dynamic Arrays</a:t>
            </a:r>
            <a:br>
              <a:rPr lang="en-US" dirty="0"/>
            </a:br>
            <a:r>
              <a:rPr lang="en-US" sz="2200" dirty="0"/>
              <a:t> Building a new </a:t>
            </a:r>
            <a:r>
              <a:rPr lang="en-US" sz="2200" dirty="0">
                <a:cs typeface="Courier New" pitchFamily="49" charset="0"/>
              </a:rPr>
              <a:t>constructor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8001000" cy="5181600"/>
          </a:xfrm>
        </p:spPr>
        <p:txBody>
          <a:bodyPr>
            <a:normAutofit fontScale="70000" lnSpcReduction="20000"/>
          </a:bodyPr>
          <a:lstStyle/>
          <a:p>
            <a:r>
              <a:rPr lang="en-US" sz="3400" dirty="0"/>
              <a:t>One way to solve this problem of duplicate definitions is to </a:t>
            </a:r>
            <a:r>
              <a:rPr lang="en-US" sz="3400"/>
              <a:t>use </a:t>
            </a:r>
            <a:r>
              <a:rPr lang="en-US" sz="3400" b="1">
                <a:solidFill>
                  <a:srgbClr val="0000FF"/>
                </a:solidFill>
              </a:rPr>
              <a:t>default </a:t>
            </a:r>
            <a:r>
              <a:rPr lang="en-US" sz="3400" b="1" dirty="0">
                <a:solidFill>
                  <a:srgbClr val="0000FF"/>
                </a:solidFill>
              </a:rPr>
              <a:t>argument</a:t>
            </a:r>
            <a:r>
              <a:rPr lang="en-US" sz="3400" dirty="0"/>
              <a:t>.</a:t>
            </a:r>
          </a:p>
          <a:p>
            <a:r>
              <a:rPr lang="en-US" sz="3400" dirty="0"/>
              <a:t>We can define </a:t>
            </a:r>
            <a:r>
              <a:rPr lang="en-US" sz="3400" b="1" dirty="0"/>
              <a:t>just one </a:t>
            </a:r>
            <a:r>
              <a:rPr lang="en-US" sz="3400" dirty="0"/>
              <a:t>constructor, but make its argument </a:t>
            </a:r>
            <a:r>
              <a:rPr lang="en-US" sz="3400" b="1" dirty="0">
                <a:solidFill>
                  <a:srgbClr val="C00000"/>
                </a:solidFill>
              </a:rPr>
              <a:t>optional</a:t>
            </a:r>
            <a:r>
              <a:rPr lang="en-US" sz="3400" dirty="0"/>
              <a:t>.</a:t>
            </a:r>
          </a:p>
          <a:p>
            <a:r>
              <a:rPr lang="en-US" sz="3400" dirty="0"/>
              <a:t>First, we have to re-declare the constructor in </a:t>
            </a:r>
            <a:r>
              <a:rPr lang="en-US" sz="3400" dirty="0" err="1"/>
              <a:t>IntSet</a:t>
            </a:r>
            <a:r>
              <a:rPr lang="en-US" sz="3400" dirty="0"/>
              <a:t>:</a:t>
            </a:r>
          </a:p>
          <a:p>
            <a:pPr lvl="1"/>
            <a:endParaRPr lang="en-US" b="1" dirty="0"/>
          </a:p>
          <a:p>
            <a:pPr>
              <a:buNone/>
            </a:pPr>
            <a:r>
              <a:rPr lang="en-US" sz="2900" b="1" dirty="0">
                <a:latin typeface="Courier New" pitchFamily="49" charset="0"/>
                <a:cs typeface="Courier New" pitchFamily="49" charset="0"/>
              </a:rPr>
              <a:t>  class </a:t>
            </a:r>
            <a:r>
              <a:rPr lang="en-US" sz="2900" b="1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900" b="1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US" sz="29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9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900" b="1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2900" b="1" dirty="0" err="1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sz="2900" b="1" dirty="0">
                <a:latin typeface="Courier New" pitchFamily="49" charset="0"/>
                <a:cs typeface="Courier New" pitchFamily="49" charset="0"/>
              </a:rPr>
              <a:t>;    // pointer to dynamic array</a:t>
            </a:r>
          </a:p>
          <a:p>
            <a:pPr>
              <a:buNone/>
            </a:pPr>
            <a:r>
              <a:rPr lang="en-US" sz="29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9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9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900" b="1" dirty="0" err="1">
                <a:latin typeface="Courier New" pitchFamily="49" charset="0"/>
                <a:cs typeface="Courier New" pitchFamily="49" charset="0"/>
              </a:rPr>
              <a:t>sizeElts</a:t>
            </a:r>
            <a:r>
              <a:rPr lang="en-US" sz="2900" b="1" dirty="0">
                <a:latin typeface="Courier New" pitchFamily="49" charset="0"/>
                <a:cs typeface="Courier New" pitchFamily="49" charset="0"/>
              </a:rPr>
              <a:t>; // capacity of array</a:t>
            </a:r>
          </a:p>
          <a:p>
            <a:pPr>
              <a:buNone/>
            </a:pPr>
            <a:r>
              <a:rPr lang="en-US" sz="29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9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9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900" b="1" dirty="0" err="1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sz="2900" b="1" dirty="0">
                <a:latin typeface="Courier New" pitchFamily="49" charset="0"/>
                <a:cs typeface="Courier New" pitchFamily="49" charset="0"/>
              </a:rPr>
              <a:t>;  // current occupancy</a:t>
            </a:r>
          </a:p>
          <a:p>
            <a:pPr>
              <a:buNone/>
            </a:pPr>
            <a:r>
              <a:rPr lang="en-US" sz="2900" b="1" dirty="0">
                <a:latin typeface="Courier New" pitchFamily="49" charset="0"/>
                <a:cs typeface="Courier New" pitchFamily="49" charset="0"/>
              </a:rPr>
              <a:t>  public:</a:t>
            </a:r>
          </a:p>
          <a:p>
            <a:pPr>
              <a:buNone/>
            </a:pPr>
            <a:r>
              <a:rPr lang="en-US" sz="29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900" b="1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900" b="1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29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900" b="1" dirty="0">
                <a:latin typeface="Courier New" pitchFamily="49" charset="0"/>
                <a:cs typeface="Courier New" pitchFamily="49" charset="0"/>
              </a:rPr>
              <a:t> size</a:t>
            </a:r>
            <a:r>
              <a:rPr lang="en-US" sz="29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= MAXELTS </a:t>
            </a:r>
            <a:r>
              <a:rPr lang="en-US" sz="2900" b="1" dirty="0">
                <a:latin typeface="Courier New" pitchFamily="49" charset="0"/>
                <a:cs typeface="Courier New" pitchFamily="49" charset="0"/>
              </a:rPr>
              <a:t>);  </a:t>
            </a:r>
          </a:p>
          <a:p>
            <a:pPr>
              <a:buNone/>
            </a:pPr>
            <a:r>
              <a:rPr lang="en-US" sz="2900" b="1" dirty="0">
                <a:latin typeface="Courier New" pitchFamily="49" charset="0"/>
                <a:cs typeface="Courier New" pitchFamily="49" charset="0"/>
              </a:rPr>
              <a:t>      // EFFECTS: create a set with specified</a:t>
            </a:r>
          </a:p>
          <a:p>
            <a:pPr>
              <a:buNone/>
            </a:pPr>
            <a:r>
              <a:rPr lang="en-US" sz="2900" b="1" dirty="0">
                <a:latin typeface="Courier New" pitchFamily="49" charset="0"/>
                <a:cs typeface="Courier New" pitchFamily="49" charset="0"/>
              </a:rPr>
              <a:t>      //    capacity.  It defaults to MAXELTS if </a:t>
            </a:r>
          </a:p>
          <a:p>
            <a:pPr>
              <a:buNone/>
            </a:pPr>
            <a:r>
              <a:rPr lang="en-US" sz="2900" b="1" dirty="0">
                <a:latin typeface="Courier New" pitchFamily="49" charset="0"/>
                <a:cs typeface="Courier New" pitchFamily="49" charset="0"/>
              </a:rPr>
              <a:t>      //    not supplied.</a:t>
            </a:r>
          </a:p>
          <a:p>
            <a:pPr>
              <a:buNone/>
            </a:pPr>
            <a:r>
              <a:rPr lang="en-US" sz="2900" b="1" dirty="0">
                <a:latin typeface="Courier New" pitchFamily="49" charset="0"/>
                <a:cs typeface="Courier New" pitchFamily="49" charset="0"/>
              </a:rPr>
              <a:t>  };</a:t>
            </a:r>
          </a:p>
        </p:txBody>
      </p:sp>
      <p:sp>
        <p:nvSpPr>
          <p:cNvPr id="5" name="Rectangle 4"/>
          <p:cNvSpPr/>
          <p:nvPr/>
        </p:nvSpPr>
        <p:spPr>
          <a:xfrm>
            <a:off x="4191000" y="4953000"/>
            <a:ext cx="1447800" cy="3810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89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Argument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8001000" cy="4953000"/>
          </a:xfrm>
        </p:spPr>
        <p:txBody>
          <a:bodyPr>
            <a:normAutofit fontScale="92500"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add(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b,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c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 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sz="2600" dirty="0"/>
              <a:t>The default value of c is 1.</a:t>
            </a:r>
          </a:p>
          <a:p>
            <a:endParaRPr lang="en-US" dirty="0"/>
          </a:p>
          <a:p>
            <a:r>
              <a:rPr lang="en-US" dirty="0"/>
              <a:t>Using default arguments allows you to call the function with different number of arguments.</a:t>
            </a:r>
          </a:p>
          <a:p>
            <a:pPr marL="45720" indent="0"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 add(1, 2) // a = 1, b = 2, c = 1 (default value)</a:t>
            </a:r>
          </a:p>
          <a:p>
            <a:pPr marL="320040" lvl="1" indent="0"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add(1, 2, 3) // a = 1, b = 2, c = 3</a:t>
            </a:r>
          </a:p>
          <a:p>
            <a:endParaRPr lang="en-US" dirty="0"/>
          </a:p>
          <a:p>
            <a:r>
              <a:rPr lang="en-US" dirty="0"/>
              <a:t>There could be multiple default arguments in a function, but they must be the last arguments.</a:t>
            </a:r>
          </a:p>
          <a:p>
            <a:pPr marL="320040" lvl="1" indent="0">
              <a:buNone/>
            </a:pP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add(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a,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b </a:t>
            </a:r>
            <a:r>
              <a:rPr lang="en-US" sz="2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 0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c </a:t>
            </a:r>
            <a:r>
              <a:rPr lang="en-US" sz="2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 1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) // </a:t>
            </a:r>
            <a:r>
              <a:rPr lang="en-US" sz="2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OK</a:t>
            </a:r>
          </a:p>
          <a:p>
            <a:pPr marL="320040" lvl="1" indent="0">
              <a:buNone/>
            </a:pP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add(in a,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b </a:t>
            </a:r>
            <a:r>
              <a:rPr lang="en-US" sz="2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 1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c) // </a:t>
            </a: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Error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61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Dynamic Arrays</a:t>
            </a:r>
            <a:br>
              <a:rPr lang="en-US" dirty="0"/>
            </a:br>
            <a:r>
              <a:rPr lang="en-US" sz="2200" dirty="0"/>
              <a:t> Building a new </a:t>
            </a:r>
            <a:r>
              <a:rPr lang="en-US" sz="2200" dirty="0">
                <a:cs typeface="Courier New" pitchFamily="49" charset="0"/>
              </a:rPr>
              <a:t>constructor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8001000" cy="5181600"/>
          </a:xfrm>
        </p:spPr>
        <p:txBody>
          <a:bodyPr>
            <a:normAutofit/>
          </a:bodyPr>
          <a:lstStyle/>
          <a:p>
            <a:r>
              <a:rPr lang="en-US" dirty="0"/>
              <a:t>Then, we implement the constructor in a same way as before.</a:t>
            </a:r>
          </a:p>
          <a:p>
            <a:pPr lvl="1"/>
            <a:endParaRPr lang="en-US" b="1" dirty="0"/>
          </a:p>
          <a:p>
            <a:pPr>
              <a:buNone/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size):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[size]),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sizeElts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(size), 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(0)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2400" b="1" dirty="0"/>
          </a:p>
        </p:txBody>
      </p:sp>
      <p:grpSp>
        <p:nvGrpSpPr>
          <p:cNvPr id="13" name="Group 12"/>
          <p:cNvGrpSpPr/>
          <p:nvPr/>
        </p:nvGrpSpPr>
        <p:grpSpPr>
          <a:xfrm>
            <a:off x="4191000" y="2667000"/>
            <a:ext cx="3297313" cy="1528465"/>
            <a:chOff x="4191000" y="2667000"/>
            <a:chExt cx="3297313" cy="1528465"/>
          </a:xfrm>
        </p:grpSpPr>
        <p:cxnSp>
          <p:nvCxnSpPr>
            <p:cNvPr id="6" name="Straight Arrow Connector 5"/>
            <p:cNvCxnSpPr/>
            <p:nvPr/>
          </p:nvCxnSpPr>
          <p:spPr>
            <a:xfrm flipV="1">
              <a:off x="5181600" y="2667000"/>
              <a:ext cx="0" cy="1066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191000" y="3733800"/>
              <a:ext cx="3297313" cy="461665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40000"/>
                    <a:lumOff val="60000"/>
                    <a:tint val="66000"/>
                    <a:satMod val="160000"/>
                  </a:schemeClr>
                </a:gs>
                <a:gs pos="50000">
                  <a:schemeClr val="accent1">
                    <a:lumMod val="40000"/>
                    <a:lumOff val="60000"/>
                    <a:tint val="44500"/>
                    <a:satMod val="160000"/>
                  </a:schemeClr>
                </a:gs>
                <a:gs pos="100000">
                  <a:schemeClr val="accent1">
                    <a:lumMod val="40000"/>
                    <a:lumOff val="60000"/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Don’t add “</a:t>
              </a:r>
              <a:r>
                <a:rPr lang="en-US" sz="2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= MAXELTS</a:t>
              </a:r>
              <a:r>
                <a:rPr lang="en-US" sz="2400" dirty="0"/>
                <a:t>”!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5509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Dynamic Memory Allocation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Dynamic Arrays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Overloaded Constructor and Default Argument</a:t>
            </a:r>
          </a:p>
          <a:p>
            <a:r>
              <a:rPr lang="en-US" dirty="0"/>
              <a:t>Destructor</a:t>
            </a:r>
          </a:p>
        </p:txBody>
      </p:sp>
    </p:spTree>
    <p:extLst>
      <p:ext uri="{BB962C8B-B14F-4D97-AF65-F5344CB8AC3E}">
        <p14:creationId xmlns:p14="http://schemas.microsoft.com/office/powerpoint/2010/main" val="426096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00600"/>
          </a:xfrm>
        </p:spPr>
        <p:txBody>
          <a:bodyPr>
            <a:normAutofit/>
          </a:bodyPr>
          <a:lstStyle/>
          <a:p>
            <a:r>
              <a:rPr lang="en-US" dirty="0"/>
              <a:t>There is a problem with what we've built so far.</a:t>
            </a:r>
          </a:p>
          <a:p>
            <a:r>
              <a:rPr lang="en-US" dirty="0"/>
              <a:t>What happens if we have a local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dirty="0"/>
              <a:t> inside of a function and the function returns?</a:t>
            </a:r>
          </a:p>
          <a:p>
            <a:r>
              <a:rPr lang="en-US" u="sng" dirty="0"/>
              <a:t>Answer</a:t>
            </a:r>
            <a:r>
              <a:rPr lang="en-US" dirty="0"/>
              <a:t>: </a:t>
            </a:r>
            <a:r>
              <a:rPr lang="en-US" b="1" dirty="0">
                <a:solidFill>
                  <a:srgbClr val="C00000"/>
                </a:solidFill>
              </a:rPr>
              <a:t>Memory leak</a:t>
            </a:r>
            <a:r>
              <a:rPr lang="en-US" dirty="0"/>
              <a:t>! Because link to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elts</a:t>
            </a:r>
            <a:r>
              <a:rPr lang="en-US" dirty="0"/>
              <a:t> array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IntSet</a:t>
            </a:r>
            <a:r>
              <a:rPr lang="en-US" dirty="0">
                <a:cs typeface="Courier New" panose="02070309020205020404" pitchFamily="49" charset="0"/>
              </a:rPr>
              <a:t> is lost.</a:t>
            </a:r>
          </a:p>
        </p:txBody>
      </p:sp>
      <p:sp>
        <p:nvSpPr>
          <p:cNvPr id="5" name="Rectangle 4"/>
          <p:cNvSpPr/>
          <p:nvPr/>
        </p:nvSpPr>
        <p:spPr>
          <a:xfrm>
            <a:off x="1219200" y="4114800"/>
            <a:ext cx="723899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rgbClr val="D34817"/>
              </a:buClr>
              <a:buNone/>
            </a:pP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20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 lvl="0">
              <a:buClr>
                <a:srgbClr val="D34817"/>
              </a:buClr>
              <a:buNone/>
            </a:pP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20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    // pointer to dynamic array</a:t>
            </a:r>
          </a:p>
          <a:p>
            <a:pPr lvl="0">
              <a:buClr>
                <a:srgbClr val="D34817"/>
              </a:buClr>
              <a:buNone/>
            </a:pP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sizeElts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 // capacity of array</a:t>
            </a:r>
          </a:p>
          <a:p>
            <a:pPr lvl="0">
              <a:buClr>
                <a:srgbClr val="D34817"/>
              </a:buClr>
              <a:buNone/>
            </a:pP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  // current occupancy</a:t>
            </a:r>
          </a:p>
          <a:p>
            <a:pPr lvl="0">
              <a:buClr>
                <a:srgbClr val="D34817"/>
              </a:buClr>
              <a:buNone/>
            </a:pP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lvl="0">
              <a:buClr>
                <a:srgbClr val="D34817"/>
              </a:buClr>
              <a:buNone/>
            </a:pP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...</a:t>
            </a:r>
          </a:p>
          <a:p>
            <a:pPr lvl="0">
              <a:buClr>
                <a:srgbClr val="D34817"/>
              </a:buClr>
              <a:buNone/>
            </a:pP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06458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Is this a problem with the "static" version of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dirty="0"/>
              <a:t>? Why?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void foo() {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is2;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 // Do work with is2 in some way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}</a:t>
            </a:r>
            <a:endParaRPr lang="en-US" sz="2400" b="1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19200" y="4382631"/>
            <a:ext cx="723899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rgbClr val="D34817"/>
              </a:buClr>
              <a:buNone/>
            </a:pP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20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 lvl="0">
              <a:buClr>
                <a:srgbClr val="D34817"/>
              </a:buClr>
              <a:buNone/>
            </a:pP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[MAXELTS];</a:t>
            </a:r>
          </a:p>
          <a:p>
            <a:pPr lvl="0">
              <a:buClr>
                <a:srgbClr val="D34817"/>
              </a:buClr>
              <a:buNone/>
            </a:pP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  // current occupancy</a:t>
            </a:r>
          </a:p>
          <a:p>
            <a:pPr lvl="0">
              <a:buClr>
                <a:srgbClr val="D34817"/>
              </a:buClr>
              <a:buNone/>
            </a:pPr>
            <a:endParaRPr lang="en-US" sz="2000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buClr>
                <a:srgbClr val="D34817"/>
              </a:buClr>
              <a:buNone/>
            </a:pP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lvl="0">
              <a:buClr>
                <a:srgbClr val="D34817"/>
              </a:buClr>
              <a:buNone/>
            </a:pP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...</a:t>
            </a:r>
          </a:p>
          <a:p>
            <a:pPr lvl="0">
              <a:buClr>
                <a:srgbClr val="D34817"/>
              </a:buClr>
              <a:buNone/>
            </a:pP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8887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Dynamic Arrays</a:t>
            </a:r>
            <a:br>
              <a:rPr lang="en-US" dirty="0"/>
            </a:br>
            <a:r>
              <a:rPr lang="en-US" sz="2200" dirty="0"/>
              <a:t> How to solve the leak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81600"/>
          </a:xfrm>
        </p:spPr>
        <p:txBody>
          <a:bodyPr>
            <a:normAutofit/>
          </a:bodyPr>
          <a:lstStyle/>
          <a:p>
            <a:r>
              <a:rPr lang="en-US" dirty="0"/>
              <a:t>To solve this memory leak, we have to de-allocate the integer array whenever the "enclosing"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dirty="0"/>
              <a:t> is destroyed.</a:t>
            </a:r>
          </a:p>
          <a:p>
            <a:r>
              <a:rPr lang="en-US" dirty="0"/>
              <a:t>We do this with a </a:t>
            </a:r>
            <a:r>
              <a:rPr lang="en-US" b="1" dirty="0">
                <a:solidFill>
                  <a:srgbClr val="C00000"/>
                </a:solidFill>
              </a:rPr>
              <a:t>destructor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and it is the opposite of a constructor.</a:t>
            </a:r>
          </a:p>
          <a:p>
            <a:pPr lvl="1"/>
            <a:r>
              <a:rPr lang="en-US" dirty="0"/>
              <a:t>The constructor ensures that the object is a legal instance of its class and the destructor's job is to destroy the object.</a:t>
            </a:r>
          </a:p>
          <a:p>
            <a:endParaRPr lang="en-US" dirty="0"/>
          </a:p>
          <a:p>
            <a:r>
              <a:rPr lang="en-US" dirty="0"/>
              <a:t>In a class where its methods (including the constructor) allocate </a:t>
            </a:r>
            <a:r>
              <a:rPr lang="en-US" b="1" dirty="0">
                <a:solidFill>
                  <a:srgbClr val="0000FF"/>
                </a:solidFill>
              </a:rPr>
              <a:t>dynamic storage</a:t>
            </a:r>
            <a:r>
              <a:rPr lang="en-US" dirty="0"/>
              <a:t>, the destructor is responsible for </a:t>
            </a:r>
            <a:r>
              <a:rPr lang="en-US" b="1" dirty="0">
                <a:solidFill>
                  <a:srgbClr val="C00000"/>
                </a:solidFill>
              </a:rPr>
              <a:t>de-allocating</a:t>
            </a:r>
            <a:r>
              <a:rPr lang="en-US" dirty="0"/>
              <a:t> it.</a:t>
            </a:r>
          </a:p>
        </p:txBody>
      </p:sp>
    </p:spTree>
    <p:extLst>
      <p:ext uri="{BB962C8B-B14F-4D97-AF65-F5344CB8AC3E}">
        <p14:creationId xmlns:p14="http://schemas.microsoft.com/office/powerpoint/2010/main" val="266013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Destructor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768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    // pointer to dynamic array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sizeElts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 // capacity of array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  // current occupancy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size = MAXELTS);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// EFFECTS: create a set with size capacity; 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//          capacity is MAXELTS by default.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~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(); // Destroy this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IntSet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...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::~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>
              <a:buNone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delete[]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514600" y="5505271"/>
            <a:ext cx="6248400" cy="1200329"/>
            <a:chOff x="2514600" y="5505271"/>
            <a:chExt cx="6248400" cy="1200329"/>
          </a:xfrm>
        </p:grpSpPr>
        <p:sp>
          <p:nvSpPr>
            <p:cNvPr id="5" name="TextBox 4"/>
            <p:cNvSpPr txBox="1"/>
            <p:nvPr/>
          </p:nvSpPr>
          <p:spPr>
            <a:xfrm>
              <a:off x="4038600" y="5505271"/>
              <a:ext cx="4724400" cy="1200329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Note that we have to use the array-based </a:t>
              </a:r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delete </a:t>
              </a:r>
              <a:r>
                <a:rPr lang="en-US" sz="2400" dirty="0"/>
                <a:t>operator, not the "standard" </a:t>
              </a:r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delete </a:t>
              </a:r>
              <a:r>
                <a:rPr lang="en-US" sz="2400" dirty="0"/>
                <a:t>operator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rot="10800000">
              <a:off x="2514600" y="5943600"/>
              <a:ext cx="1524000" cy="304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9264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Memory</a:t>
            </a:r>
            <a:br>
              <a:rPr lang="en-US" dirty="0"/>
            </a:br>
            <a:r>
              <a:rPr lang="en-US" sz="2200" dirty="0"/>
              <a:t> Dynamic Allocation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29200"/>
          </a:xfrm>
        </p:spPr>
        <p:txBody>
          <a:bodyPr>
            <a:normAutofit/>
          </a:bodyPr>
          <a:lstStyle/>
          <a:p>
            <a:r>
              <a:rPr lang="en-US" dirty="0"/>
              <a:t>We have seen two types of variables so far: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/>
              <a:t>Global Variables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/>
              <a:t>Local Variables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1.  Global Variables</a:t>
            </a:r>
          </a:p>
          <a:p>
            <a:pPr lvl="1"/>
            <a:r>
              <a:rPr lang="en-US" dirty="0"/>
              <a:t>These are defined anywhere outside of a function definition.</a:t>
            </a:r>
          </a:p>
          <a:p>
            <a:pPr lvl="1"/>
            <a:r>
              <a:rPr lang="en-US" dirty="0"/>
              <a:t>Space is set aside for these variables </a:t>
            </a:r>
            <a:r>
              <a:rPr lang="en-US" b="1" dirty="0">
                <a:solidFill>
                  <a:srgbClr val="7030A0"/>
                </a:solidFill>
              </a:rPr>
              <a:t>before</a:t>
            </a:r>
            <a:r>
              <a:rPr lang="en-US" dirty="0"/>
              <a:t> the program begins its execution, and is reserved for them </a:t>
            </a:r>
            <a:r>
              <a:rPr lang="en-US" b="1" dirty="0">
                <a:solidFill>
                  <a:srgbClr val="7030A0"/>
                </a:solidFill>
              </a:rPr>
              <a:t>until</a:t>
            </a:r>
            <a:r>
              <a:rPr lang="en-US" dirty="0"/>
              <a:t> the program completes.</a:t>
            </a:r>
          </a:p>
          <a:p>
            <a:pPr lvl="1"/>
            <a:r>
              <a:rPr lang="en-US" dirty="0"/>
              <a:t>This space is reserved at </a:t>
            </a:r>
            <a:r>
              <a:rPr lang="en-US" b="1" dirty="0">
                <a:solidFill>
                  <a:srgbClr val="C00000"/>
                </a:solidFill>
              </a:rPr>
              <a:t>compile time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3764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Destructor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768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    // pointer to dynamic array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sizeElts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 // capacity of array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  // current occupancy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size = MAXELTS);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// EFFECTS: create a set with size capacity; 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//          capacity is MAXELTS by default.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~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(); // Destroy this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IntSet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...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::~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>
              <a:buNone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delete[]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00600" y="5029200"/>
            <a:ext cx="3505200" cy="120032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When the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400" dirty="0"/>
              <a:t> is destroyed, the elements in the array will first be deleted.  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rot="10800000" flipV="1">
            <a:off x="3505200" y="5334000"/>
            <a:ext cx="1295400" cy="4572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2338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Destructor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768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    // pointer to dynamic array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sizeElts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 // capacity of array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  // current occupancy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size = MAXELTS);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// EFFECTS: create a set with size capacity; 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//          capacity is MAXELTS by default.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~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(); // Destroy this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IntSet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...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::~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>
              <a:buNone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delete[]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14800" y="4953000"/>
            <a:ext cx="4724400" cy="156966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Note</a:t>
            </a:r>
            <a:r>
              <a:rPr lang="en-US" sz="2400" dirty="0"/>
              <a:t>:  the destructors for any ADTs declared locally within a block of code are called </a:t>
            </a:r>
            <a:r>
              <a:rPr lang="en-US" sz="2400" u="sng" dirty="0"/>
              <a:t>automatically</a:t>
            </a:r>
            <a:r>
              <a:rPr lang="en-US" sz="2400" dirty="0"/>
              <a:t> when the block ends.</a:t>
            </a:r>
          </a:p>
        </p:txBody>
      </p:sp>
    </p:spTree>
    <p:extLst>
      <p:ext uri="{BB962C8B-B14F-4D97-AF65-F5344CB8AC3E}">
        <p14:creationId xmlns:p14="http://schemas.microsoft.com/office/powerpoint/2010/main" val="51384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Dynamic Arrays</a:t>
            </a:r>
            <a:br>
              <a:rPr lang="en-US" dirty="0"/>
            </a:br>
            <a:r>
              <a:rPr lang="en-US" sz="2200" dirty="0"/>
              <a:t> Dynamic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IntSet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00600"/>
          </a:xfrm>
        </p:spPr>
        <p:txBody>
          <a:bodyPr>
            <a:normAutofit/>
          </a:bodyPr>
          <a:lstStyle/>
          <a:p>
            <a:r>
              <a:rPr lang="en-US" dirty="0"/>
              <a:t>The new definition of </a:t>
            </a:r>
            <a:r>
              <a:rPr lang="en-US" dirty="0" err="1"/>
              <a:t>IntSet</a:t>
            </a:r>
            <a:r>
              <a:rPr lang="en-US" dirty="0"/>
              <a:t> can be created/destroyed dynamically, just like anything else:</a:t>
            </a:r>
          </a:p>
          <a:p>
            <a:pPr lvl="1"/>
            <a:endParaRPr lang="en-US" dirty="0"/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// a non-standard size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ip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(50);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... // do stuff</a:t>
            </a:r>
          </a:p>
          <a:p>
            <a:pPr>
              <a:buNone/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delete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ip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; // Destroys the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77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Dynamic Arrays</a:t>
            </a:r>
            <a:br>
              <a:rPr lang="en-US" dirty="0"/>
            </a:br>
            <a:r>
              <a:rPr lang="en-US" sz="2200" dirty="0"/>
              <a:t> Dynamic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200" dirty="0">
                <a:cs typeface="Courier New" pitchFamily="49" charset="0"/>
              </a:rPr>
              <a:t> creation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00600"/>
          </a:xfrm>
        </p:spPr>
        <p:txBody>
          <a:bodyPr>
            <a:normAutofit/>
          </a:bodyPr>
          <a:lstStyle/>
          <a:p>
            <a:r>
              <a:rPr lang="en-US" dirty="0"/>
              <a:t>After the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dirty="0"/>
              <a:t> pointer is created, we get:</a:t>
            </a:r>
          </a:p>
          <a:p>
            <a:pPr lvl="1"/>
            <a:r>
              <a:rPr lang="en-US" dirty="0"/>
              <a:t>Allocate space to hold the </a:t>
            </a:r>
            <a:r>
              <a:rPr lang="en-US" dirty="0" err="1"/>
              <a:t>IntSet</a:t>
            </a:r>
            <a:r>
              <a:rPr lang="en-US" dirty="0"/>
              <a:t> (a pointer and two integers)</a:t>
            </a:r>
          </a:p>
          <a:p>
            <a:pPr lvl="1"/>
            <a:r>
              <a:rPr lang="en-US" dirty="0"/>
              <a:t>Call the constructor on that object (allocates space for the array of 50 integers)</a:t>
            </a:r>
            <a:br>
              <a:rPr lang="en-US" dirty="0"/>
            </a:b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667000" y="3962400"/>
            <a:ext cx="914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1752600" y="3200400"/>
            <a:ext cx="1219200" cy="1066800"/>
            <a:chOff x="1752600" y="3200400"/>
            <a:chExt cx="1219200" cy="1066800"/>
          </a:xfrm>
        </p:grpSpPr>
        <p:sp>
          <p:nvSpPr>
            <p:cNvPr id="5" name="Rectangle 4"/>
            <p:cNvSpPr/>
            <p:nvPr/>
          </p:nvSpPr>
          <p:spPr>
            <a:xfrm>
              <a:off x="1828800" y="3733800"/>
              <a:ext cx="1143000" cy="5334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ip</a:t>
              </a:r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2438400" y="3810000"/>
              <a:ext cx="4572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752600" y="3200400"/>
              <a:ext cx="1143000" cy="533400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Stack: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4419600" y="228600"/>
            <a:ext cx="4495800" cy="40011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ip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(50);</a:t>
            </a:r>
            <a:endParaRPr lang="en-US" sz="2000" b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3581400" y="3200400"/>
            <a:ext cx="2209800" cy="2438400"/>
            <a:chOff x="3581400" y="3200400"/>
            <a:chExt cx="2209800" cy="2438400"/>
          </a:xfrm>
        </p:grpSpPr>
        <p:sp>
          <p:nvSpPr>
            <p:cNvPr id="10" name="Rectangle 9"/>
            <p:cNvSpPr/>
            <p:nvPr/>
          </p:nvSpPr>
          <p:spPr>
            <a:xfrm>
              <a:off x="3657600" y="3733800"/>
              <a:ext cx="2133600" cy="1905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elts</a:t>
              </a:r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endPara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20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sizeElts</a:t>
              </a:r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endPara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20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numElts</a:t>
              </a:r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257800" y="3886200"/>
              <a:ext cx="4572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257800" y="4495800"/>
              <a:ext cx="4572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257800" y="5105400"/>
              <a:ext cx="4572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581400" y="3200400"/>
              <a:ext cx="1143000" cy="533400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Heap: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629400" y="3886200"/>
            <a:ext cx="533400" cy="2590800"/>
            <a:chOff x="6629400" y="3886200"/>
            <a:chExt cx="533400" cy="2590800"/>
          </a:xfrm>
        </p:grpSpPr>
        <p:sp>
          <p:nvSpPr>
            <p:cNvPr id="17" name="Rectangle 16"/>
            <p:cNvSpPr/>
            <p:nvPr/>
          </p:nvSpPr>
          <p:spPr>
            <a:xfrm>
              <a:off x="6629400" y="3886200"/>
              <a:ext cx="5334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629400" y="4267200"/>
              <a:ext cx="5334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629400" y="4648200"/>
              <a:ext cx="533400" cy="10668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.</a:t>
              </a:r>
            </a:p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.</a:t>
              </a:r>
            </a:p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.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629400" y="5715000"/>
              <a:ext cx="5334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48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629400" y="6096000"/>
              <a:ext cx="5334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49</a:t>
              </a:r>
            </a:p>
          </p:txBody>
        </p:sp>
      </p:grpSp>
      <p:cxnSp>
        <p:nvCxnSpPr>
          <p:cNvPr id="23" name="Straight Arrow Connector 22"/>
          <p:cNvCxnSpPr/>
          <p:nvPr/>
        </p:nvCxnSpPr>
        <p:spPr>
          <a:xfrm>
            <a:off x="5486400" y="4038600"/>
            <a:ext cx="10668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5862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5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250"/>
                            </p:stCondLst>
                            <p:childTnLst>
                              <p:par>
                                <p:cTn id="3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Dynamic Arrays</a:t>
            </a:r>
            <a:br>
              <a:rPr lang="en-US" dirty="0"/>
            </a:br>
            <a:r>
              <a:rPr lang="en-US" sz="2200" dirty="0"/>
              <a:t> Dynamic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200" dirty="0">
                <a:cs typeface="Courier New" pitchFamily="49" charset="0"/>
              </a:rPr>
              <a:t> deletion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00600"/>
          </a:xfrm>
        </p:spPr>
        <p:txBody>
          <a:bodyPr>
            <a:normAutofit/>
          </a:bodyPr>
          <a:lstStyle/>
          <a:p>
            <a:r>
              <a:rPr lang="en-US" dirty="0"/>
              <a:t>When you call delete on an instance of a class with a destructor</a:t>
            </a:r>
          </a:p>
          <a:p>
            <a:pPr lvl="1"/>
            <a:r>
              <a:rPr lang="en-US" b="1" dirty="0"/>
              <a:t>First</a:t>
            </a:r>
            <a:r>
              <a:rPr lang="en-US" dirty="0"/>
              <a:t> the destructor is called (</a:t>
            </a:r>
            <a:r>
              <a:rPr lang="en-US" dirty="0" err="1"/>
              <a:t>deallocates</a:t>
            </a:r>
            <a:r>
              <a:rPr lang="en-US" dirty="0"/>
              <a:t> the array)</a:t>
            </a:r>
          </a:p>
          <a:p>
            <a:pPr lvl="1"/>
            <a:r>
              <a:rPr lang="en-US" b="1" dirty="0"/>
              <a:t>Then</a:t>
            </a:r>
            <a:r>
              <a:rPr lang="en-US" dirty="0"/>
              <a:t> the object itself is deleted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828800" y="4114800"/>
            <a:ext cx="1143000" cy="533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ip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</p:txBody>
      </p:sp>
      <p:sp>
        <p:nvSpPr>
          <p:cNvPr id="6" name="Rectangle 5"/>
          <p:cNvSpPr/>
          <p:nvPr/>
        </p:nvSpPr>
        <p:spPr>
          <a:xfrm>
            <a:off x="2438400" y="4191000"/>
            <a:ext cx="4572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667000" y="4343400"/>
            <a:ext cx="914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752600" y="3581400"/>
            <a:ext cx="1143000" cy="5334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Stack: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43600" y="609600"/>
            <a:ext cx="1752600" cy="40011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delete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ip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  <a:endParaRPr lang="en-US" sz="2000" b="1" dirty="0"/>
          </a:p>
        </p:txBody>
      </p:sp>
      <p:sp>
        <p:nvSpPr>
          <p:cNvPr id="10" name="Rectangle 9"/>
          <p:cNvSpPr/>
          <p:nvPr/>
        </p:nvSpPr>
        <p:spPr>
          <a:xfrm>
            <a:off x="3657600" y="4114800"/>
            <a:ext cx="2133600" cy="1905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endParaRPr lang="en-US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sizeElts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endParaRPr lang="en-US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257800" y="4267200"/>
            <a:ext cx="4572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257800" y="4876800"/>
            <a:ext cx="4572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257800" y="5486400"/>
            <a:ext cx="4572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581400" y="3581400"/>
            <a:ext cx="1143000" cy="5334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Heap: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629400" y="4267200"/>
            <a:ext cx="5334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629400" y="4648200"/>
            <a:ext cx="5334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629400" y="5029200"/>
            <a:ext cx="533400" cy="838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629400" y="5867400"/>
            <a:ext cx="5334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48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629400" y="6248400"/>
            <a:ext cx="5334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49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486400" y="4419600"/>
            <a:ext cx="10668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9634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53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53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53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53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53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53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53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53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5" grpId="0"/>
      <p:bldP spid="17" grpId="0" animBg="1"/>
      <p:bldP spid="18" grpId="0" animBg="1"/>
      <p:bldP spid="19" grpId="0" animBg="1"/>
      <p:bldP spid="21" grpId="0" animBg="1"/>
      <p:bldP spid="22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04800"/>
            <a:ext cx="7772400" cy="975659"/>
          </a:xfrm>
        </p:spPr>
        <p:txBody>
          <a:bodyPr>
            <a:normAutofit/>
          </a:bodyPr>
          <a:lstStyle/>
          <a:p>
            <a:r>
              <a:rPr lang="en-US" dirty="0"/>
              <a:t>Which </a:t>
            </a:r>
            <a:r>
              <a:rPr lang="en-US" dirty="0" smtClean="0"/>
              <a:t>Statements Are True</a:t>
            </a:r>
            <a:r>
              <a:rPr lang="en-US" dirty="0"/>
              <a:t>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45</a:t>
            </a:fld>
            <a:endParaRPr lang="en-US"/>
          </a:p>
        </p:txBody>
      </p:sp>
      <p:pic>
        <p:nvPicPr>
          <p:cNvPr id="7" name="Content Placeholder 6" descr="icons8-help-48.png"/>
          <p:cNvPicPr>
            <a:picLocks noGrp="1" noChangeAspect="1"/>
          </p:cNvPicPr>
          <p:nvPr>
            <p:ph sz="quarter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8" t="1" r="-876" b="-1130"/>
          <a:stretch/>
        </p:blipFill>
        <p:spPr>
          <a:xfrm>
            <a:off x="192621" y="503518"/>
            <a:ext cx="821765" cy="776941"/>
          </a:xfr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990600" y="1479177"/>
            <a:ext cx="7772400" cy="38862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Select all the correct answers. </a:t>
            </a:r>
          </a:p>
          <a:p>
            <a:r>
              <a:rPr lang="en-US" sz="2800" b="1" dirty="0"/>
              <a:t>A. </a:t>
            </a:r>
            <a:r>
              <a:rPr lang="en-US" sz="2400" dirty="0"/>
              <a:t>Any object should be destroyed with delete.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600" b="1" dirty="0"/>
              <a:t>B. </a:t>
            </a:r>
            <a:r>
              <a:rPr lang="en-US" altLang="zh-CN" dirty="0"/>
              <a:t>Any object created with new should be destroyed with delete.</a:t>
            </a:r>
            <a:endParaRPr lang="en-US" dirty="0">
              <a:solidFill>
                <a:srgbClr val="0000FF"/>
              </a:solidFill>
            </a:endParaRP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600" b="1" dirty="0"/>
              <a:t>C. </a:t>
            </a:r>
            <a:r>
              <a:rPr lang="en-US" dirty="0"/>
              <a:t>Any object containing a dynamic array should have a destructor.</a:t>
            </a:r>
            <a:endParaRPr lang="en-US" b="1" dirty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600" b="1" dirty="0"/>
              <a:t>D.</a:t>
            </a:r>
            <a:r>
              <a:rPr lang="en-US" sz="2600" dirty="0"/>
              <a:t> </a:t>
            </a:r>
            <a:r>
              <a:rPr lang="en-US" altLang="zh-CN" dirty="0"/>
              <a:t>A destructor is only needed when a member variable is a dynamic array</a:t>
            </a:r>
            <a:r>
              <a:rPr lang="en-US" dirty="0"/>
              <a:t>.</a:t>
            </a:r>
            <a:endParaRPr lang="en-US" altLang="zh-CN" dirty="0"/>
          </a:p>
        </p:txBody>
      </p:sp>
      <p:pic>
        <p:nvPicPr>
          <p:cNvPr id="2050" name="Picture 2" descr="Preview of your QR Cod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4390016"/>
            <a:ext cx="2095500" cy="209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469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Problem Solving with C++ (8</a:t>
            </a:r>
            <a:r>
              <a:rPr lang="en-US" b="1" baseline="30000" dirty="0"/>
              <a:t>th</a:t>
            </a:r>
            <a:r>
              <a:rPr lang="en-US" b="1" dirty="0"/>
              <a:t> Edition)</a:t>
            </a:r>
            <a:r>
              <a:rPr lang="en-US" dirty="0"/>
              <a:t>, by </a:t>
            </a:r>
            <a:r>
              <a:rPr lang="en-US" i="1" dirty="0"/>
              <a:t>Walter </a:t>
            </a:r>
            <a:r>
              <a:rPr lang="en-US" i="1" dirty="0" err="1"/>
              <a:t>Savitch</a:t>
            </a:r>
            <a:r>
              <a:rPr lang="en-US" dirty="0"/>
              <a:t>, Addison Wesley Publishing (2011)</a:t>
            </a:r>
          </a:p>
          <a:p>
            <a:pPr lvl="1"/>
            <a:r>
              <a:rPr lang="en-US" dirty="0"/>
              <a:t>Chapter 9.1</a:t>
            </a:r>
            <a:r>
              <a:rPr lang="en-US" dirty="0">
                <a:solidFill>
                  <a:srgbClr val="C00000"/>
                </a:solidFill>
              </a:rPr>
              <a:t> Pointers</a:t>
            </a:r>
          </a:p>
          <a:p>
            <a:pPr lvl="1"/>
            <a:r>
              <a:rPr lang="en-US" dirty="0"/>
              <a:t>Chapter 9.2</a:t>
            </a:r>
            <a:r>
              <a:rPr lang="en-US" dirty="0">
                <a:solidFill>
                  <a:srgbClr val="C00000"/>
                </a:solidFill>
              </a:rPr>
              <a:t> Dynamic Arrays</a:t>
            </a:r>
          </a:p>
          <a:p>
            <a:pPr lvl="1"/>
            <a:r>
              <a:rPr lang="en-US" dirty="0"/>
              <a:t>Chapter 11.4</a:t>
            </a:r>
            <a:r>
              <a:rPr lang="en-US" dirty="0">
                <a:solidFill>
                  <a:srgbClr val="C00000"/>
                </a:solidFill>
              </a:rPr>
              <a:t> Classes and Dynamic Arrays</a:t>
            </a:r>
          </a:p>
          <a:p>
            <a:pPr lvl="1"/>
            <a:r>
              <a:rPr lang="en-US" dirty="0"/>
              <a:t>Chapter 10.2 </a:t>
            </a:r>
            <a:r>
              <a:rPr lang="en-US" dirty="0">
                <a:solidFill>
                  <a:srgbClr val="C00000"/>
                </a:solidFill>
              </a:rPr>
              <a:t>Constructors for Initialization (pp. 560-570)</a:t>
            </a:r>
          </a:p>
          <a:p>
            <a:pPr lvl="1"/>
            <a:r>
              <a:rPr lang="en-US" dirty="0"/>
              <a:t>Chapter 6.3 </a:t>
            </a:r>
            <a:r>
              <a:rPr lang="en-US" dirty="0">
                <a:solidFill>
                  <a:srgbClr val="C00000"/>
                </a:solidFill>
              </a:rPr>
              <a:t>Default Arguments for Functions (pp. 344-345)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90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Memory</a:t>
            </a:r>
            <a:br>
              <a:rPr lang="en-US" dirty="0"/>
            </a:br>
            <a:r>
              <a:rPr lang="en-US" sz="2200" dirty="0"/>
              <a:t> Dynamic Allocation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724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2.  Local Variables</a:t>
            </a:r>
          </a:p>
          <a:p>
            <a:pPr lvl="1"/>
            <a:r>
              <a:rPr lang="en-US" dirty="0"/>
              <a:t>Local variables are defined </a:t>
            </a:r>
            <a:r>
              <a:rPr lang="en-US" b="1" dirty="0">
                <a:solidFill>
                  <a:srgbClr val="C00000"/>
                </a:solidFill>
              </a:rPr>
              <a:t>within a block</a:t>
            </a:r>
            <a:r>
              <a:rPr lang="en-US" dirty="0"/>
              <a:t>.</a:t>
            </a:r>
          </a:p>
          <a:p>
            <a:pPr lvl="2"/>
            <a:r>
              <a:rPr lang="en-US" sz="2400" dirty="0"/>
              <a:t>These include function arguments.</a:t>
            </a:r>
          </a:p>
          <a:p>
            <a:pPr lvl="1"/>
            <a:r>
              <a:rPr lang="en-US" dirty="0"/>
              <a:t>Space is set aside for these variables when the relevant block is entered, and is reserved for them until the block is exited.</a:t>
            </a:r>
          </a:p>
          <a:p>
            <a:pPr lvl="1"/>
            <a:r>
              <a:rPr lang="en-US" dirty="0"/>
              <a:t>This space is reserved at </a:t>
            </a:r>
            <a:r>
              <a:rPr lang="en-US" b="1" dirty="0">
                <a:solidFill>
                  <a:srgbClr val="C00000"/>
                </a:solidFill>
              </a:rPr>
              <a:t>run time</a:t>
            </a:r>
            <a:r>
              <a:rPr lang="en-US" dirty="0"/>
              <a:t>, but the size is known to the compiler.</a:t>
            </a:r>
          </a:p>
          <a:p>
            <a:endParaRPr lang="en-US" dirty="0"/>
          </a:p>
          <a:p>
            <a:r>
              <a:rPr lang="en-US" dirty="0"/>
              <a:t>Since the compiler must know how big all of these variables will be, it is </a:t>
            </a:r>
            <a:r>
              <a:rPr lang="en-US" b="1" dirty="0">
                <a:solidFill>
                  <a:srgbClr val="0000FF"/>
                </a:solidFill>
              </a:rPr>
              <a:t>static</a:t>
            </a:r>
            <a:r>
              <a:rPr lang="en-US" b="1" dirty="0"/>
              <a:t> </a:t>
            </a:r>
            <a:r>
              <a:rPr lang="en-US" dirty="0"/>
              <a:t>information, and must be declared by the programmer.</a:t>
            </a:r>
          </a:p>
        </p:txBody>
      </p:sp>
    </p:spTree>
    <p:extLst>
      <p:ext uri="{BB962C8B-B14F-4D97-AF65-F5344CB8AC3E}">
        <p14:creationId xmlns:p14="http://schemas.microsoft.com/office/powerpoint/2010/main" val="131986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Memory</a:t>
            </a:r>
            <a:br>
              <a:rPr lang="en-US" dirty="0"/>
            </a:br>
            <a:r>
              <a:rPr lang="en-US" sz="2200" dirty="0"/>
              <a:t> Dynamic Allocation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924800" cy="49530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It turns out that there is a </a:t>
            </a:r>
            <a:r>
              <a:rPr lang="en-US" b="1" dirty="0">
                <a:solidFill>
                  <a:srgbClr val="0000FF"/>
                </a:solidFill>
              </a:rPr>
              <a:t>third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type of object you can create, a "</a:t>
            </a:r>
            <a:r>
              <a:rPr lang="en-US" b="1" dirty="0">
                <a:solidFill>
                  <a:srgbClr val="0000FF"/>
                </a:solidFill>
              </a:rPr>
              <a:t>dynamic</a:t>
            </a:r>
            <a:r>
              <a:rPr lang="en-US" dirty="0"/>
              <a:t>" one.</a:t>
            </a:r>
          </a:p>
          <a:p>
            <a:r>
              <a:rPr lang="en-US" dirty="0"/>
              <a:t>They are dynamic in the sense that the compiler:</a:t>
            </a:r>
          </a:p>
          <a:p>
            <a:pPr lvl="1"/>
            <a:r>
              <a:rPr lang="en-US" dirty="0"/>
              <a:t>Doesn't need to know </a:t>
            </a:r>
            <a:r>
              <a:rPr lang="en-US" b="1" dirty="0"/>
              <a:t>how big it is.</a:t>
            </a:r>
          </a:p>
          <a:p>
            <a:pPr lvl="1"/>
            <a:r>
              <a:rPr lang="en-US" dirty="0"/>
              <a:t>Doesn't need to know </a:t>
            </a:r>
            <a:r>
              <a:rPr lang="en-US" b="1" dirty="0"/>
              <a:t>how long it lives.</a:t>
            </a:r>
          </a:p>
          <a:p>
            <a:pPr lvl="1"/>
            <a:endParaRPr lang="en-US" dirty="0"/>
          </a:p>
          <a:p>
            <a:r>
              <a:rPr lang="en-US" dirty="0"/>
              <a:t>For example:</a:t>
            </a:r>
          </a:p>
          <a:p>
            <a:pPr lvl="1"/>
            <a:r>
              <a:rPr lang="en-US" dirty="0"/>
              <a:t>Our implementation of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dirty="0"/>
              <a:t> should be able to grow as big as any client needs it to grow, subject to the limits of the physical machine.</a:t>
            </a:r>
          </a:p>
          <a:p>
            <a:pPr lvl="1"/>
            <a:r>
              <a:rPr lang="en-US" dirty="0"/>
              <a:t>The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dirty="0"/>
              <a:t> should last as long as the client needs to use it, after which the </a:t>
            </a:r>
            <a:r>
              <a:rPr lang="en-US" b="1" dirty="0">
                <a:solidFill>
                  <a:srgbClr val="C00000"/>
                </a:solidFill>
              </a:rPr>
              <a:t>client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should be the one responsible for </a:t>
            </a:r>
            <a:r>
              <a:rPr lang="en-US" b="1" dirty="0">
                <a:solidFill>
                  <a:srgbClr val="C00000"/>
                </a:solidFill>
              </a:rPr>
              <a:t>destroying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it.</a:t>
            </a:r>
          </a:p>
        </p:txBody>
      </p:sp>
    </p:spTree>
    <p:extLst>
      <p:ext uri="{BB962C8B-B14F-4D97-AF65-F5344CB8AC3E}">
        <p14:creationId xmlns:p14="http://schemas.microsoft.com/office/powerpoint/2010/main" val="1557398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Memory</a:t>
            </a:r>
            <a:br>
              <a:rPr lang="en-US" dirty="0"/>
            </a:br>
            <a:r>
              <a:rPr lang="en-US" sz="2200" dirty="0"/>
              <a:t> Dynamic Allocation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924800" cy="4800600"/>
          </a:xfrm>
        </p:spPr>
        <p:txBody>
          <a:bodyPr>
            <a:normAutofit/>
          </a:bodyPr>
          <a:lstStyle/>
          <a:p>
            <a:r>
              <a:rPr lang="en-US" dirty="0"/>
              <a:t>Dynamic object creation is accomplished through the </a:t>
            </a:r>
            <a:r>
              <a:rPr lang="en-US" b="1" dirty="0">
                <a:solidFill>
                  <a:srgbClr val="C00000"/>
                </a:solidFill>
              </a:rPr>
              <a:t>dynamic storage management</a:t>
            </a:r>
            <a:r>
              <a:rPr lang="en-US" dirty="0"/>
              <a:t> facilities in the language.</a:t>
            </a:r>
          </a:p>
          <a:p>
            <a:endParaRPr lang="en-US" dirty="0"/>
          </a:p>
          <a:p>
            <a:r>
              <a:rPr lang="en-US" dirty="0"/>
              <a:t>These facilities consist of two operations:</a:t>
            </a:r>
          </a:p>
          <a:p>
            <a:pPr lvl="1"/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dirty="0"/>
              <a:t>:  Reserve space for an object of some type, initialize the object, and return a pointer to it.</a:t>
            </a:r>
          </a:p>
          <a:p>
            <a:pPr lvl="1"/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delete</a:t>
            </a:r>
            <a:r>
              <a:rPr lang="en-US" dirty="0"/>
              <a:t>:  Given a pointer to an object </a:t>
            </a:r>
            <a:r>
              <a:rPr lang="en-US" b="1" u="sng" dirty="0"/>
              <a:t>created by new</a:t>
            </a:r>
            <a:r>
              <a:rPr lang="en-US" dirty="0"/>
              <a:t>, destroy the object and release the space previously occupied by that object.</a:t>
            </a:r>
          </a:p>
        </p:txBody>
      </p:sp>
    </p:spTree>
    <p:extLst>
      <p:ext uri="{BB962C8B-B14F-4D97-AF65-F5344CB8AC3E}">
        <p14:creationId xmlns:p14="http://schemas.microsoft.com/office/powerpoint/2010/main" val="301056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Memory</a:t>
            </a:r>
            <a:br>
              <a:rPr lang="en-US" dirty="0"/>
            </a:br>
            <a:r>
              <a:rPr lang="en-US" sz="2200" dirty="0"/>
              <a:t> Dynamic Allocation – new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924800" cy="5105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dirty="0"/>
              <a:t>This creates a new space for an integer, and returns a pointer to that space, assigning it to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ip</a:t>
            </a:r>
            <a:r>
              <a:rPr lang="en-US" dirty="0"/>
              <a:t>.</a:t>
            </a:r>
          </a:p>
          <a:p>
            <a:r>
              <a:rPr lang="en-US" dirty="0"/>
              <a:t>Note that we didn't do anything to initialize the integer – it could be any random integer value.</a:t>
            </a:r>
          </a:p>
          <a:p>
            <a:r>
              <a:rPr lang="en-US" dirty="0"/>
              <a:t>We can initialize it to a specific value with an "initializer":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(5);</a:t>
            </a:r>
          </a:p>
          <a:p>
            <a:pPr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dirty="0"/>
              <a:t>We can also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zh-CN" dirty="0"/>
              <a:t> a class type. E.g.,</a:t>
            </a:r>
          </a:p>
          <a:p>
            <a:pPr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isp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zh-CN" dirty="0"/>
              <a:t>The </a:t>
            </a:r>
            <a:r>
              <a:rPr lang="en-US" altLang="zh-CN" b="1" dirty="0">
                <a:solidFill>
                  <a:srgbClr val="C00000"/>
                </a:solidFill>
              </a:rPr>
              <a:t>constructor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/>
              <a:t>is called.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isp</a:t>
            </a:r>
            <a:r>
              <a:rPr lang="en-US" altLang="zh-CN" dirty="0">
                <a:cs typeface="Courier New" pitchFamily="49" charset="0"/>
              </a:rPr>
              <a:t> points to an empty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altLang="zh-CN" dirty="0">
                <a:cs typeface="Courier New" pitchFamily="49" charset="0"/>
              </a:rPr>
              <a:t> object with zero elements.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246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Memory</a:t>
            </a:r>
            <a:br>
              <a:rPr lang="en-US" dirty="0"/>
            </a:br>
            <a:r>
              <a:rPr lang="en-US" sz="2200" dirty="0"/>
              <a:t> Dynamic Allocation – delete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924800" cy="4800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If objects were created by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dirty="0"/>
              <a:t>, they can be destroyed by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delete</a:t>
            </a:r>
            <a:r>
              <a:rPr lang="en-US" dirty="0"/>
              <a:t>:</a:t>
            </a:r>
          </a:p>
          <a:p>
            <a:pPr lvl="1"/>
            <a:endParaRPr lang="en-US" dirty="0"/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delete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/>
            <a:endParaRPr lang="en-US" dirty="0"/>
          </a:p>
          <a:p>
            <a:r>
              <a:rPr lang="en-US" dirty="0"/>
              <a:t>This </a:t>
            </a:r>
            <a:r>
              <a:rPr lang="en-US" b="1" dirty="0">
                <a:solidFill>
                  <a:srgbClr val="C00000"/>
                </a:solidFill>
              </a:rPr>
              <a:t>releases the space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u="sng" dirty="0"/>
              <a:t>Note</a:t>
            </a:r>
            <a:r>
              <a:rPr lang="en-US" dirty="0"/>
              <a:t>: you cannot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dirty="0"/>
              <a:t> an object not created by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/>
              <a:t>!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 = 5;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&amp;a;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delete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// Error</a:t>
            </a:r>
          </a:p>
        </p:txBody>
      </p:sp>
    </p:spTree>
    <p:extLst>
      <p:ext uri="{BB962C8B-B14F-4D97-AF65-F5344CB8AC3E}">
        <p14:creationId xmlns:p14="http://schemas.microsoft.com/office/powerpoint/2010/main" val="396308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12506</TotalTime>
  <Words>3327</Words>
  <Application>Microsoft Office PowerPoint</Application>
  <PresentationFormat>On-screen Show (4:3)</PresentationFormat>
  <Paragraphs>588</Paragraphs>
  <Slides>46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5" baseType="lpstr">
      <vt:lpstr>宋体</vt:lpstr>
      <vt:lpstr>Arial</vt:lpstr>
      <vt:lpstr>Calibri</vt:lpstr>
      <vt:lpstr>Courier New</vt:lpstr>
      <vt:lpstr>Franklin Gothic Book</vt:lpstr>
      <vt:lpstr>Perpetua</vt:lpstr>
      <vt:lpstr>Wingdings</vt:lpstr>
      <vt:lpstr>Wingdings 2</vt:lpstr>
      <vt:lpstr>Equity</vt:lpstr>
      <vt:lpstr>Ve 280 Programming and Introductory Data Structures</vt:lpstr>
      <vt:lpstr>Outline</vt:lpstr>
      <vt:lpstr>Memory  Dynamic Allocation</vt:lpstr>
      <vt:lpstr>Memory  Dynamic Allocation</vt:lpstr>
      <vt:lpstr>Memory  Dynamic Allocation</vt:lpstr>
      <vt:lpstr>Memory  Dynamic Allocation</vt:lpstr>
      <vt:lpstr>Memory  Dynamic Allocation</vt:lpstr>
      <vt:lpstr>Memory  Dynamic Allocation – new</vt:lpstr>
      <vt:lpstr>Memory  Dynamic Allocation – delete</vt:lpstr>
      <vt:lpstr>Memory  Dynamic Allocation – delete</vt:lpstr>
      <vt:lpstr>Memory  Dynamic Allocation – delete</vt:lpstr>
      <vt:lpstr>Memory  Dynamic Allocation – delete</vt:lpstr>
      <vt:lpstr>Memory  Dynamic Allocation – delete</vt:lpstr>
      <vt:lpstr>Checking Memory Leak</vt:lpstr>
      <vt:lpstr>Memory  The heap</vt:lpstr>
      <vt:lpstr>Outline</vt:lpstr>
      <vt:lpstr>Dynamic Arrays  Creating</vt:lpstr>
      <vt:lpstr>Dynamic Arrays  Freeing</vt:lpstr>
      <vt:lpstr>Dynamic Arrays  Freeing</vt:lpstr>
      <vt:lpstr>Dynamic Arrays  Freeing</vt:lpstr>
      <vt:lpstr>Dynamic Arrays  Building a new IntSet</vt:lpstr>
      <vt:lpstr>Dynamic Arrays  Building a new IntSet</vt:lpstr>
      <vt:lpstr>Dynamic Arrays  Building a new IntSet</vt:lpstr>
      <vt:lpstr>Dynamic Arrays  Building a new IntSet</vt:lpstr>
      <vt:lpstr>Which Statements Are True?</vt:lpstr>
      <vt:lpstr>Outline</vt:lpstr>
      <vt:lpstr>Dynamic Arrays  Building a new IntSet</vt:lpstr>
      <vt:lpstr>Function Overloading</vt:lpstr>
      <vt:lpstr>Dynamic Arrays  Building a new IntSet</vt:lpstr>
      <vt:lpstr>Dynamic Arrays  Building a new IntSet</vt:lpstr>
      <vt:lpstr>Dynamic Arrays  Building a new IntSet</vt:lpstr>
      <vt:lpstr>Dynamic Arrays  Building a new constructor</vt:lpstr>
      <vt:lpstr>Default Argument</vt:lpstr>
      <vt:lpstr>Dynamic Arrays  Building a new constructor</vt:lpstr>
      <vt:lpstr>Outline</vt:lpstr>
      <vt:lpstr>Problem</vt:lpstr>
      <vt:lpstr>Question</vt:lpstr>
      <vt:lpstr>Dynamic Arrays  How to solve the leak</vt:lpstr>
      <vt:lpstr>The Destructor</vt:lpstr>
      <vt:lpstr>The Destructor</vt:lpstr>
      <vt:lpstr>The Destructor</vt:lpstr>
      <vt:lpstr>Dynamic Arrays  Dynamic IntSet</vt:lpstr>
      <vt:lpstr>Dynamic Arrays  Dynamic IntSet creation</vt:lpstr>
      <vt:lpstr>Dynamic Arrays  Dynamic IntSet deletion</vt:lpstr>
      <vt:lpstr>Which Statements Are True?</vt:lpstr>
      <vt:lpstr>References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CAEN</dc:creator>
  <cp:lastModifiedBy>Qian Weikang</cp:lastModifiedBy>
  <cp:revision>943</cp:revision>
  <dcterms:created xsi:type="dcterms:W3CDTF">2008-09-02T17:19:50Z</dcterms:created>
  <dcterms:modified xsi:type="dcterms:W3CDTF">2018-07-02T05:47:55Z</dcterms:modified>
</cp:coreProperties>
</file>