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38"/>
  </p:notesMasterIdLst>
  <p:handoutMasterIdLst>
    <p:handoutMasterId r:id="rId39"/>
  </p:handoutMasterIdLst>
  <p:sldIdLst>
    <p:sldId id="256" r:id="rId2"/>
    <p:sldId id="491" r:id="rId3"/>
    <p:sldId id="460" r:id="rId4"/>
    <p:sldId id="461" r:id="rId5"/>
    <p:sldId id="462" r:id="rId6"/>
    <p:sldId id="463" r:id="rId7"/>
    <p:sldId id="464" r:id="rId8"/>
    <p:sldId id="523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525" r:id="rId23"/>
    <p:sldId id="524" r:id="rId24"/>
    <p:sldId id="480" r:id="rId25"/>
    <p:sldId id="481" r:id="rId26"/>
    <p:sldId id="482" r:id="rId27"/>
    <p:sldId id="506" r:id="rId28"/>
    <p:sldId id="507" r:id="rId29"/>
    <p:sldId id="508" r:id="rId30"/>
    <p:sldId id="509" r:id="rId31"/>
    <p:sldId id="510" r:id="rId32"/>
    <p:sldId id="511" r:id="rId33"/>
    <p:sldId id="512" r:id="rId34"/>
    <p:sldId id="465" r:id="rId35"/>
    <p:sldId id="513" r:id="rId36"/>
    <p:sldId id="51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85219" autoAdjust="0"/>
  </p:normalViewPr>
  <p:slideViewPr>
    <p:cSldViewPr>
      <p:cViewPr varScale="1">
        <p:scale>
          <a:sx n="62" d="100"/>
          <a:sy n="62" d="100"/>
        </p:scale>
        <p:origin x="15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06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2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shallow copy: we have pointer pointing to the same dynamic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45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&amp;is)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is.sizeElts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Resize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delete[]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is.sizeElts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Copy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is.sizeElts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++) {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is.elts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Establish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invariant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is.numElts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0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</a:t>
            </a:r>
            <a:r>
              <a:rPr lang="en-US" baseline="0" dirty="0" smtClean="0"/>
              <a:t>A, B </a:t>
            </a:r>
            <a:r>
              <a:rPr lang="en-US" baseline="0" dirty="0"/>
              <a:t>and D</a:t>
            </a:r>
          </a:p>
          <a:p>
            <a:endParaRPr lang="en-US" baseline="0" dirty="0"/>
          </a:p>
          <a:p>
            <a:r>
              <a:rPr lang="en-US" baseline="0" dirty="0" smtClean="0"/>
              <a:t>Regarding B, if assignment is defined to do something unrelated to an assignment.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2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first, copy constructor copies s to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36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Otherwise,</a:t>
            </a:r>
            <a:r>
              <a:rPr lang="en-US" baseline="0" dirty="0"/>
              <a:t> we have </a:t>
            </a:r>
            <a:r>
              <a:rPr lang="en-US" baseline="0" dirty="0" err="1"/>
              <a:t>IntSet</a:t>
            </a:r>
            <a:r>
              <a:rPr lang="en-US" baseline="0" dirty="0"/>
              <a:t>(</a:t>
            </a:r>
            <a:r>
              <a:rPr lang="en-US" baseline="0" dirty="0" err="1"/>
              <a:t>IntSet</a:t>
            </a:r>
            <a:r>
              <a:rPr lang="en-US" baseline="0" dirty="0"/>
              <a:t> is).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IntSet</a:t>
            </a:r>
            <a:r>
              <a:rPr lang="en-US" baseline="0" dirty="0"/>
              <a:t> is called to copy “s” to “is”. However, to copy “s” to “is”, we need to call </a:t>
            </a:r>
            <a:r>
              <a:rPr lang="en-US" baseline="0" dirty="0" err="1"/>
              <a:t>IntSet</a:t>
            </a:r>
            <a:r>
              <a:rPr lang="en-US" baseline="0" dirty="0"/>
              <a:t> again.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Not just </a:t>
            </a:r>
            <a:r>
              <a:rPr lang="en-US" baseline="0" dirty="0" err="1"/>
              <a:t>lvalues</a:t>
            </a:r>
            <a:r>
              <a:rPr lang="en-US" baseline="0" dirty="0"/>
              <a:t>. For example could be a const.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13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90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Go back</a:t>
            </a:r>
            <a:r>
              <a:rPr lang="en-US" altLang="zh-CN" baseline="0" dirty="0"/>
              <a:t> to the previous slide: delete [] NULL is ok.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5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4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None</a:t>
            </a:r>
          </a:p>
          <a:p>
            <a:endParaRPr lang="en-US" baseline="0" dirty="0"/>
          </a:p>
          <a:p>
            <a:r>
              <a:rPr lang="en-US" baseline="0" dirty="0"/>
              <a:t>To fully realize this deep copy, we need to redefine the assignment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70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 it’s legal!</a:t>
            </a:r>
          </a:p>
          <a:p>
            <a:r>
              <a:rPr lang="en-US" dirty="0"/>
              <a:t>The</a:t>
            </a:r>
            <a:r>
              <a:rPr lang="en-US" baseline="0" dirty="0"/>
              <a:t> value is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74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70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87CF-6989-4BED-B539-95A07DC16597}" type="datetime1">
              <a:rPr lang="en-US" smtClean="0"/>
              <a:pPr/>
              <a:t>7/10/2018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81B-6B2F-4FA1-B72F-92222DD1A2AF}" type="datetime1">
              <a:rPr lang="en-US" smtClean="0"/>
              <a:pPr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D7A3-B87E-4631-8490-D366D77F5590}" type="datetime1">
              <a:rPr lang="en-US" smtClean="0"/>
              <a:pPr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CAF0-7331-4F4A-A113-459E209CF1CB}" type="datetime1">
              <a:rPr lang="en-US" smtClean="0"/>
              <a:pPr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CF00-2BF4-4A40-855C-752EBC00C931}" type="datetime1">
              <a:rPr lang="en-US" smtClean="0"/>
              <a:pPr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B91E-0147-44B9-8CDA-41F104DEF296}" type="datetime1">
              <a:rPr lang="en-US" smtClean="0"/>
              <a:pPr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CE5C-1A84-4AEC-859B-0F9A1328F10D}" type="datetime1">
              <a:rPr lang="en-US" smtClean="0"/>
              <a:pPr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9D00-D4E6-4981-86FA-422B369A84FF}" type="datetime1">
              <a:rPr lang="en-US" smtClean="0"/>
              <a:pPr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96E-4BF0-42FD-9CF9-DA0673426D26}" type="datetime1">
              <a:rPr lang="en-US" smtClean="0"/>
              <a:pPr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6385-0732-467C-9C43-F03E17EF0409}" type="datetime1">
              <a:rPr lang="en-US" smtClean="0"/>
              <a:pPr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C97D-958A-4C67-8A6E-B21940163E1E}" type="datetime1">
              <a:rPr lang="en-US" smtClean="0"/>
              <a:pPr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E00BEF-7299-404A-ADB6-E693BA14375C}" type="datetime1">
              <a:rPr lang="en-US" smtClean="0"/>
              <a:pPr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581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Deep Copy</a:t>
            </a:r>
          </a:p>
          <a:p>
            <a:pPr algn="just"/>
            <a:r>
              <a:rPr lang="en-US" altLang="zh-CN" b="1" dirty="0"/>
              <a:t>Learning Objectives: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</a:rPr>
              <a:t>Understand the difference between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shallow copy and a deep copy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Know how to implement deep copy by redefining the copy constructor and the assignment operator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Ve 280</a:t>
            </a:r>
            <a:r>
              <a:rPr/>
              <a:t/>
            </a:r>
            <a:br>
              <a:rPr/>
            </a:br>
            <a:r>
              <a:rPr sz="2200"/>
              <a:t>Programming and Introductory Data Structures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Dangling Pointers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4572000"/>
          </a:xfrm>
        </p:spPr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>
                <a:solidFill>
                  <a:srgbClr val="C00000"/>
                </a:solidFill>
              </a:rPr>
              <a:t>Copy constructor </a:t>
            </a:r>
            <a:r>
              <a:rPr lang="en-US" sz="2600" dirty="0"/>
              <a:t>– it </a:t>
            </a:r>
            <a:r>
              <a:rPr lang="en-US" sz="2600" u="sng" dirty="0"/>
              <a:t>creates</a:t>
            </a:r>
            <a:r>
              <a:rPr lang="en-US" sz="2600" dirty="0"/>
              <a:t> an object of this class by copying from another object of this class.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In other words, given a “blank” block of memory, and an “example” instance, make the “blank” block a copy of the example.</a:t>
            </a:r>
          </a:p>
          <a:p>
            <a:r>
              <a:rPr lang="en-US" dirty="0"/>
              <a:t>The copy constructor plays a role identical to any other constructor.</a:t>
            </a:r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477000" y="4191000"/>
            <a:ext cx="1828800" cy="1866331"/>
            <a:chOff x="2057400" y="4229668"/>
            <a:chExt cx="1828800" cy="1866331"/>
          </a:xfrm>
        </p:grpSpPr>
        <p:sp>
          <p:nvSpPr>
            <p:cNvPr id="5" name="Rectangle 4"/>
            <p:cNvSpPr/>
            <p:nvPr/>
          </p:nvSpPr>
          <p:spPr>
            <a:xfrm>
              <a:off x="2057400" y="4229668"/>
              <a:ext cx="1828800" cy="186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3600" y="4302413"/>
              <a:ext cx="11576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Object b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81423" y="4764078"/>
              <a:ext cx="1066800" cy="3987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81423" y="5410200"/>
              <a:ext cx="1066800" cy="3987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33600" y="47244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int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33600" y="53340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int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95400" y="4191000"/>
            <a:ext cx="1828800" cy="1866331"/>
            <a:chOff x="2057400" y="4229668"/>
            <a:chExt cx="1828800" cy="1866331"/>
          </a:xfrm>
        </p:grpSpPr>
        <p:sp>
          <p:nvSpPr>
            <p:cNvPr id="14" name="Rectangle 13"/>
            <p:cNvSpPr/>
            <p:nvPr/>
          </p:nvSpPr>
          <p:spPr>
            <a:xfrm>
              <a:off x="2057400" y="4229668"/>
              <a:ext cx="1828800" cy="186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33600" y="4302413"/>
              <a:ext cx="11576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Object a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81423" y="4764078"/>
              <a:ext cx="1066800" cy="3987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81423" y="5410200"/>
              <a:ext cx="1066800" cy="3987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33600" y="47244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int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33600" y="53340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int</a:t>
              </a:r>
              <a:endParaRPr lang="en-US" sz="2400" dirty="0"/>
            </a:p>
          </p:txBody>
        </p:sp>
      </p:grpSp>
      <p:sp>
        <p:nvSpPr>
          <p:cNvPr id="20" name="Right Arrow 19"/>
          <p:cNvSpPr/>
          <p:nvPr/>
        </p:nvSpPr>
        <p:spPr>
          <a:xfrm>
            <a:off x="3429000" y="3886200"/>
            <a:ext cx="2743200" cy="2362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Construct a new</a:t>
            </a:r>
            <a:br>
              <a:rPr lang="en-US" sz="2400" dirty="0"/>
            </a:br>
            <a:r>
              <a:rPr lang="en-US" sz="2400" dirty="0"/>
              <a:t>object b by copying 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87013" y="4725410"/>
            <a:ext cx="1066800" cy="3987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81739" y="5371531"/>
            <a:ext cx="1066800" cy="3987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59064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Fixing Dangling Pointers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Assignment operator </a:t>
            </a:r>
            <a:r>
              <a:rPr lang="en-US" dirty="0"/>
              <a:t>– it copies the contents from one object (source) to another </a:t>
            </a:r>
            <a:r>
              <a:rPr lang="en-US" b="1" dirty="0">
                <a:solidFill>
                  <a:srgbClr val="C00000"/>
                </a:solidFill>
              </a:rPr>
              <a:t>existing</a:t>
            </a:r>
            <a:r>
              <a:rPr lang="en-US" dirty="0"/>
              <a:t> object (target).</a:t>
            </a:r>
          </a:p>
          <a:p>
            <a:pPr lvl="1"/>
            <a:r>
              <a:rPr lang="en-US" dirty="0"/>
              <a:t>Both two objects already exist.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0830" y="3058456"/>
            <a:ext cx="1828800" cy="1866331"/>
            <a:chOff x="2057400" y="4229668"/>
            <a:chExt cx="1828800" cy="1866331"/>
          </a:xfrm>
        </p:grpSpPr>
        <p:sp>
          <p:nvSpPr>
            <p:cNvPr id="6" name="Rectangle 5"/>
            <p:cNvSpPr/>
            <p:nvPr/>
          </p:nvSpPr>
          <p:spPr>
            <a:xfrm>
              <a:off x="2057400" y="4229668"/>
              <a:ext cx="1828800" cy="186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3600" y="4302413"/>
              <a:ext cx="11576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Object 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81423" y="4764078"/>
              <a:ext cx="1066800" cy="3987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81423" y="5410200"/>
              <a:ext cx="1066800" cy="3987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33600" y="47244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int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33600" y="53340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int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95600" y="3048000"/>
            <a:ext cx="1828800" cy="1866331"/>
            <a:chOff x="2057400" y="4229668"/>
            <a:chExt cx="1828800" cy="1866331"/>
          </a:xfrm>
        </p:grpSpPr>
        <p:sp>
          <p:nvSpPr>
            <p:cNvPr id="13" name="Rectangle 12"/>
            <p:cNvSpPr/>
            <p:nvPr/>
          </p:nvSpPr>
          <p:spPr>
            <a:xfrm>
              <a:off x="2057400" y="4229668"/>
              <a:ext cx="1828800" cy="186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33600" y="4302413"/>
              <a:ext cx="11576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Object b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81423" y="4764078"/>
              <a:ext cx="1066800" cy="3987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81423" y="5410200"/>
              <a:ext cx="1066800" cy="3987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33600" y="47244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int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33600" y="53340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int</a:t>
              </a:r>
              <a:endParaRPr lang="en-US" sz="2400" dirty="0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4890448" y="3357697"/>
            <a:ext cx="1281752" cy="985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 = a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451979" y="3016296"/>
            <a:ext cx="1828800" cy="1866331"/>
            <a:chOff x="2057400" y="4229668"/>
            <a:chExt cx="1828800" cy="1866331"/>
          </a:xfrm>
        </p:grpSpPr>
        <p:sp>
          <p:nvSpPr>
            <p:cNvPr id="21" name="Rectangle 20"/>
            <p:cNvSpPr/>
            <p:nvPr/>
          </p:nvSpPr>
          <p:spPr>
            <a:xfrm>
              <a:off x="2057400" y="4229668"/>
              <a:ext cx="1828800" cy="186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33600" y="4302413"/>
              <a:ext cx="11576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Object b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81423" y="4764078"/>
              <a:ext cx="1066800" cy="3987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681423" y="5410200"/>
              <a:ext cx="1066800" cy="3987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33600" y="47244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int</a:t>
              </a:r>
              <a:endParaRPr lang="en-US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33600" y="53340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int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365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Constructors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We could declare a copy constructor for our </a:t>
            </a:r>
            <a:r>
              <a:rPr lang="en-US" sz="31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3100" dirty="0"/>
              <a:t> class as follows: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   // array of elements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 // number of elements in array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size=MAXELTS); // client optionally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// names size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&amp;is); // copy constructor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5181600"/>
            <a:ext cx="2944139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function overloading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30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Constructors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&amp;is);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When passing arguments by value to a function, copy constructor is called.</a:t>
            </a:r>
          </a:p>
          <a:p>
            <a:pPr lvl="1"/>
            <a:r>
              <a:rPr lang="en-US" dirty="0"/>
              <a:t>The copy constructor is invoked on a “blank" instance of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, and must make the “blank" version look like an exact copy of the argument.</a:t>
            </a:r>
          </a:p>
          <a:p>
            <a:endParaRPr lang="en-US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foo(s); //s is an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   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5029200"/>
            <a:ext cx="6019800" cy="135421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void foo(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x)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copy constructor copies s to x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// do something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5547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Constructors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&amp;is);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  <a:p>
            <a:r>
              <a:rPr lang="en-US" dirty="0"/>
              <a:t>The argument must be </a:t>
            </a:r>
            <a:r>
              <a:rPr lang="en-US" b="1" dirty="0">
                <a:solidFill>
                  <a:srgbClr val="C00000"/>
                </a:solidFill>
              </a:rPr>
              <a:t>passed by reference</a:t>
            </a:r>
            <a:r>
              <a:rPr lang="en-US" dirty="0"/>
              <a:t> to avoid infinite recursion.</a:t>
            </a:r>
          </a:p>
          <a:p>
            <a:r>
              <a:rPr lang="en-US" dirty="0"/>
              <a:t>The argument is </a:t>
            </a:r>
            <a:r>
              <a:rPr lang="en-US" b="1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for two reasons: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Avoid accidentally changing the argument.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Ensure that </a:t>
            </a:r>
            <a:r>
              <a:rPr lang="en-US" b="1" u="sng" dirty="0"/>
              <a:t>any</a:t>
            </a:r>
            <a:r>
              <a:rPr lang="en-US" dirty="0"/>
              <a:t> instance (e.g., </a:t>
            </a:r>
            <a:r>
              <a:rPr lang="en-US" dirty="0" err="1"/>
              <a:t>const</a:t>
            </a:r>
            <a:r>
              <a:rPr lang="en-US" dirty="0"/>
              <a:t> object) of the class can serve as the </a:t>
            </a:r>
            <a:r>
              <a:rPr lang="en-US" b="1" dirty="0">
                <a:solidFill>
                  <a:srgbClr val="0000FF"/>
                </a:solidFill>
              </a:rPr>
              <a:t>source</a:t>
            </a:r>
            <a:r>
              <a:rPr lang="en-US" dirty="0"/>
              <a:t>, not just a </a:t>
            </a:r>
            <a:r>
              <a:rPr lang="en-US" b="1" dirty="0" err="1">
                <a:solidFill>
                  <a:srgbClr val="C00000"/>
                </a:solidFill>
              </a:rPr>
              <a:t>lvalues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96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Constructors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copy constructor has to accomplish the following</a:t>
            </a:r>
            <a:br>
              <a:rPr lang="en-US" dirty="0"/>
            </a:br>
            <a:r>
              <a:rPr lang="en-US" dirty="0"/>
              <a:t>tasks: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Allocate an array of the same size as the source set's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Copy each element from the source array to the new array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Copy the </a:t>
            </a:r>
            <a:r>
              <a:rPr lang="en-US" dirty="0" err="1"/>
              <a:t>numElts</a:t>
            </a:r>
            <a:r>
              <a:rPr lang="en-US" dirty="0"/>
              <a:t>/</a:t>
            </a:r>
            <a:r>
              <a:rPr lang="en-US" dirty="0" err="1"/>
              <a:t>sizeElts</a:t>
            </a:r>
            <a:r>
              <a:rPr lang="en-US" dirty="0"/>
              <a:t> fields</a:t>
            </a:r>
          </a:p>
          <a:p>
            <a:pPr lvl="1"/>
            <a:endParaRPr lang="en-US" dirty="0"/>
          </a:p>
          <a:p>
            <a:r>
              <a:rPr lang="en-US" dirty="0"/>
              <a:t>The copying part is going to have to happen in both the </a:t>
            </a:r>
            <a:r>
              <a:rPr lang="en-US" b="1" dirty="0">
                <a:solidFill>
                  <a:srgbClr val="0000FF"/>
                </a:solidFill>
              </a:rPr>
              <a:t>copy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constructor</a:t>
            </a:r>
            <a:r>
              <a:rPr lang="en-US" dirty="0"/>
              <a:t> and the </a:t>
            </a:r>
            <a:r>
              <a:rPr lang="en-US" b="1" dirty="0">
                <a:solidFill>
                  <a:srgbClr val="0000FF"/>
                </a:solidFill>
              </a:rPr>
              <a:t>assignment operator</a:t>
            </a:r>
            <a:r>
              <a:rPr lang="en-US" dirty="0"/>
              <a:t>.</a:t>
            </a:r>
          </a:p>
          <a:p>
            <a:r>
              <a:rPr lang="en-US" dirty="0"/>
              <a:t>So, we will abstract away the copying into a utility function.</a:t>
            </a:r>
          </a:p>
        </p:txBody>
      </p:sp>
    </p:spTree>
    <p:extLst>
      <p:ext uri="{BB962C8B-B14F-4D97-AF65-F5344CB8AC3E}">
        <p14:creationId xmlns:p14="http://schemas.microsoft.com/office/powerpoint/2010/main" val="171976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Constructors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/>
              <a:t>This adds a private method to our ADT: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   // array of elements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 // number of elements in array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// capacity of array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&amp;is);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// MODIFIES: this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// EFFECTS:  copies is’ contents to this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size=MAXELTS); // client optionally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// names size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&amp;is); // copy constructor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63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Constructors: Deep Copies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implementing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dirty="0"/>
              <a:t>, think about what has to happen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dirty="0"/>
              <a:t>, </a:t>
            </a:r>
            <a:r>
              <a:rPr lang="en-US" b="1" dirty="0"/>
              <a:t>in general</a:t>
            </a:r>
            <a:r>
              <a:rPr lang="en-US" dirty="0"/>
              <a:t>, not just in the context of the </a:t>
            </a:r>
            <a:r>
              <a:rPr lang="en-US" b="1" dirty="0">
                <a:solidFill>
                  <a:srgbClr val="0000FF"/>
                </a:solidFill>
              </a:rPr>
              <a:t>copy constructor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We need to figure this out because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dirty="0"/>
              <a:t> will be called from the </a:t>
            </a:r>
            <a:r>
              <a:rPr lang="en-US" b="1" dirty="0">
                <a:solidFill>
                  <a:srgbClr val="C00000"/>
                </a:solidFill>
              </a:rPr>
              <a:t>assignment operator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9407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Constructors: Deep Copies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dirty="0"/>
              <a:t> is a method and it must maintain the representational invariants. Here’s what it must do: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dirty="0"/>
              <a:t> has to assume that the source and destination sets might have different sizes.  If so, it will have to resize the array appropriately, by </a:t>
            </a:r>
            <a:r>
              <a:rPr lang="en-US" b="1" dirty="0">
                <a:solidFill>
                  <a:srgbClr val="C00000"/>
                </a:solidFill>
              </a:rPr>
              <a:t>destroying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reallocating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it.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Copy the source array to the destination array.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Copy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65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Constructors: Deep Copies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&amp;is)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is.sizeElts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Resize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delete[]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is.sizeElts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Copy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is.sizeElts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++) {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is.elts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Establish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invariant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is.numElts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76400" y="2057400"/>
            <a:ext cx="2057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81600" y="2209800"/>
            <a:ext cx="38862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It is OK to visit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is.sizeElts</a:t>
            </a:r>
            <a:r>
              <a:rPr lang="en-US" altLang="zh-CN" sz="2400" dirty="0"/>
              <a:t> in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copyFrom</a:t>
            </a:r>
            <a:r>
              <a:rPr lang="en-US" altLang="zh-CN" sz="2400" dirty="0"/>
              <a:t>, since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copyFrom</a:t>
            </a:r>
            <a:r>
              <a:rPr lang="en-US" altLang="zh-CN" sz="2400" dirty="0"/>
              <a:t> is a member function of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IntSet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936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Shallow Copy versus Deep Copy</a:t>
            </a:r>
          </a:p>
          <a:p>
            <a:r>
              <a:rPr lang="en-US" dirty="0"/>
              <a:t>Copy Constructor</a:t>
            </a:r>
          </a:p>
          <a:p>
            <a:r>
              <a:rPr lang="en-US" dirty="0"/>
              <a:t>Assignment Operator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26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Constructors: Deep Copies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With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sz="2400" dirty="0"/>
              <a:t>, the copy constructor is simple.</a:t>
            </a:r>
          </a:p>
          <a:p>
            <a:r>
              <a:rPr lang="en-US" sz="2400" dirty="0"/>
              <a:t>First, we have to establish its invariants, then call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sz="2400" dirty="0"/>
              <a:t>.</a:t>
            </a:r>
          </a:p>
          <a:p>
            <a:pPr lvl="1"/>
            <a:endParaRPr lang="en-US" sz="2200" dirty="0"/>
          </a:p>
          <a:p>
            <a:pPr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&amp;is)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(is);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608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Constructors: Deep Copies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Contrast this copy constructor with the "default" method of copying, which does only a few things:</a:t>
            </a:r>
          </a:p>
          <a:p>
            <a:pPr lvl="1"/>
            <a:r>
              <a:rPr lang="en-US" sz="2200" dirty="0"/>
              <a:t>Copies the </a:t>
            </a:r>
            <a:r>
              <a:rPr lang="en-US" sz="2200" dirty="0" err="1"/>
              <a:t>elts</a:t>
            </a:r>
            <a:r>
              <a:rPr lang="en-US" sz="2200" dirty="0"/>
              <a:t>/</a:t>
            </a:r>
            <a:r>
              <a:rPr lang="en-US" sz="2200" dirty="0" err="1"/>
              <a:t>numElts</a:t>
            </a:r>
            <a:r>
              <a:rPr lang="en-US" sz="2200" dirty="0"/>
              <a:t>/</a:t>
            </a:r>
            <a:r>
              <a:rPr lang="en-US" sz="2200" dirty="0" err="1"/>
              <a:t>sizeElts</a:t>
            </a:r>
            <a:r>
              <a:rPr lang="en-US" sz="2200" dirty="0"/>
              <a:t> fields</a:t>
            </a:r>
          </a:p>
          <a:p>
            <a:pPr lvl="1"/>
            <a:endParaRPr lang="en-US" sz="2200" dirty="0"/>
          </a:p>
          <a:p>
            <a:r>
              <a:rPr lang="en-US" sz="2400" dirty="0"/>
              <a:t>The copy constructor we've written </a:t>
            </a:r>
            <a:r>
              <a:rPr lang="en-US" sz="2400" b="1" dirty="0"/>
              <a:t>chases </a:t>
            </a:r>
            <a:r>
              <a:rPr lang="en-US" sz="2400" dirty="0"/>
              <a:t>pointers and </a:t>
            </a:r>
            <a:r>
              <a:rPr lang="en-US" sz="2400" b="1" dirty="0"/>
              <a:t>copies </a:t>
            </a:r>
            <a:r>
              <a:rPr lang="en-US" sz="2400" dirty="0"/>
              <a:t>the things they point to, rather than just copying the pointers.</a:t>
            </a:r>
          </a:p>
          <a:p>
            <a:endParaRPr lang="en-US" sz="2400" dirty="0"/>
          </a:p>
          <a:p>
            <a:r>
              <a:rPr lang="en-US" sz="2400" dirty="0"/>
              <a:t>This is called a </a:t>
            </a:r>
            <a:r>
              <a:rPr lang="en-US" sz="2400" b="1" dirty="0">
                <a:solidFill>
                  <a:srgbClr val="0000FF"/>
                </a:solidFill>
              </a:rPr>
              <a:t>deep copy</a:t>
            </a:r>
            <a:r>
              <a:rPr lang="en-US" sz="2400" dirty="0"/>
              <a:t>, as opposed to the default behavior of a </a:t>
            </a:r>
            <a:r>
              <a:rPr lang="en-US" sz="2400" b="1" dirty="0">
                <a:solidFill>
                  <a:srgbClr val="C00000"/>
                </a:solidFill>
              </a:rPr>
              <a:t>shallow copy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65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Select all the correct answers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960438"/>
            <a:ext cx="7772400" cy="50593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dirty="0" err="1"/>
              <a:t>SetOfIntSet</a:t>
            </a:r>
            <a:r>
              <a:rPr lang="en-US" sz="2400" dirty="0"/>
              <a:t> be a newly-defined class that is a set of </a:t>
            </a:r>
            <a:r>
              <a:rPr lang="en-US" sz="2400" dirty="0" err="1"/>
              <a:t>IntSet</a:t>
            </a:r>
            <a:r>
              <a:rPr lang="en-US" sz="2400" dirty="0"/>
              <a:t>. The set in </a:t>
            </a:r>
            <a:r>
              <a:rPr lang="en-US" altLang="zh-CN" sz="2400" dirty="0" err="1"/>
              <a:t>SetOfIntSet</a:t>
            </a:r>
            <a:r>
              <a:rPr lang="en-US" altLang="zh-CN" sz="2400" dirty="0"/>
              <a:t> is also defined as a dynamic array. We were careful enough to define a copy constructor in </a:t>
            </a:r>
            <a:r>
              <a:rPr lang="en-US" altLang="zh-CN" sz="2400" dirty="0" err="1"/>
              <a:t>SetOfIntSet</a:t>
            </a:r>
            <a:r>
              <a:rPr lang="en-US" altLang="zh-CN" sz="2400" dirty="0"/>
              <a:t> (using a code similar to </a:t>
            </a:r>
            <a:r>
              <a:rPr lang="en-US" altLang="zh-CN" sz="2400" dirty="0" err="1"/>
              <a:t>copyFrom</a:t>
            </a:r>
            <a:r>
              <a:rPr lang="en-US" altLang="zh-CN" sz="2400" dirty="0"/>
              <a:t>) to be able to deep copy its instances.</a:t>
            </a:r>
            <a:endParaRPr lang="en-US" sz="2400" dirty="0"/>
          </a:p>
          <a:p>
            <a:r>
              <a:rPr lang="en-US" sz="2400" b="1" dirty="0"/>
              <a:t>A. </a:t>
            </a:r>
            <a:r>
              <a:rPr lang="en-US" altLang="zh-CN" sz="2400" dirty="0"/>
              <a:t>The copy constructor performs a deep copy.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b="1" dirty="0"/>
              <a:t>B. </a:t>
            </a:r>
            <a:r>
              <a:rPr lang="en-US" dirty="0"/>
              <a:t>The copy constructor performs a shallow copy.</a:t>
            </a:r>
            <a:endParaRPr lang="en-US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b="1" dirty="0"/>
              <a:t>C. </a:t>
            </a:r>
            <a:r>
              <a:rPr lang="en-US" altLang="zh-CN" dirty="0"/>
              <a:t>On some instances of </a:t>
            </a:r>
            <a:r>
              <a:rPr lang="en-US" altLang="zh-CN" dirty="0" err="1"/>
              <a:t>SetOfIntSet</a:t>
            </a:r>
            <a:r>
              <a:rPr lang="en-US" altLang="zh-CN" dirty="0"/>
              <a:t>, the copy constructor performs a deep copy.</a:t>
            </a:r>
            <a:endParaRPr lang="en-US" b="1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b="1" dirty="0"/>
              <a:t>D.</a:t>
            </a:r>
            <a:r>
              <a:rPr lang="en-US" dirty="0"/>
              <a:t> </a:t>
            </a:r>
            <a:r>
              <a:rPr lang="en-US" altLang="zh-CN" dirty="0"/>
              <a:t>On some instances of </a:t>
            </a:r>
            <a:r>
              <a:rPr lang="en-US" altLang="zh-CN" dirty="0" err="1"/>
              <a:t>SetOfIntSet</a:t>
            </a:r>
            <a:r>
              <a:rPr lang="en-US" altLang="zh-CN" dirty="0"/>
              <a:t>, the copy constructor performs a shallow copy</a:t>
            </a:r>
            <a:r>
              <a:rPr lang="en-US" altLang="zh-CN" dirty="0" smtClean="0"/>
              <a:t>.</a:t>
            </a:r>
          </a:p>
        </p:txBody>
      </p:sp>
      <p:pic>
        <p:nvPicPr>
          <p:cNvPr id="1026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914899"/>
            <a:ext cx="1752600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42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Shallow Copy versus Deep Copy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Copy Constructor</a:t>
            </a:r>
          </a:p>
          <a:p>
            <a:r>
              <a:rPr lang="en-US" dirty="0"/>
              <a:t>Assignment Operator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57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Assignment Operators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Basics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Assignment statement returns a value.</a:t>
            </a:r>
          </a:p>
          <a:p>
            <a:r>
              <a:rPr lang="en-US" dirty="0"/>
              <a:t>The value is the </a:t>
            </a:r>
            <a:r>
              <a:rPr lang="en-US" b="1" dirty="0">
                <a:solidFill>
                  <a:srgbClr val="0000FF"/>
                </a:solidFill>
              </a:rPr>
              <a:t>reference</a:t>
            </a:r>
            <a:r>
              <a:rPr lang="en-US" dirty="0">
                <a:solidFill>
                  <a:srgbClr val="0000FF"/>
                </a:solidFill>
              </a:rPr>
              <a:t> to its left-hand-side object.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x = 4;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(y = x) += 2;</a:t>
            </a:r>
          </a:p>
          <a:p>
            <a:pPr lvl="1"/>
            <a:r>
              <a:rPr lang="en-US" dirty="0"/>
              <a:t>Are the above statements legal?</a:t>
            </a:r>
          </a:p>
          <a:p>
            <a:pPr lvl="1"/>
            <a:r>
              <a:rPr lang="en-US" dirty="0"/>
              <a:t>What is the value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55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Assignment Operators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Basics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Assignment statements can be “chained”. The following is legal in C++:</a:t>
            </a:r>
          </a:p>
          <a:p>
            <a:pPr lvl="1"/>
            <a:endParaRPr lang="en-US" sz="2200" dirty="0"/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 = y = z;</a:t>
            </a:r>
          </a:p>
          <a:p>
            <a:pPr lvl="1"/>
            <a:endParaRPr lang="en-US" sz="2200" dirty="0"/>
          </a:p>
          <a:p>
            <a:r>
              <a:rPr lang="en-US" dirty="0"/>
              <a:t>This is a compound expression. Assignment operators binds </a:t>
            </a:r>
            <a:r>
              <a:rPr lang="en-US" b="1" dirty="0">
                <a:solidFill>
                  <a:srgbClr val="0000FF"/>
                </a:solidFill>
              </a:rPr>
              <a:t>right-to-left</a:t>
            </a:r>
            <a:r>
              <a:rPr lang="en-US" dirty="0"/>
              <a:t>.</a:t>
            </a:r>
          </a:p>
          <a:p>
            <a:r>
              <a:rPr lang="en-US" dirty="0"/>
              <a:t>Because "=" binds right-to-left, we first assign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dirty="0"/>
              <a:t>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/>
              <a:t>, and this expression yields the (new) value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/>
              <a:t>" so that it can in turn be assigned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69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Operators</a:t>
            </a:r>
            <a:br>
              <a:rPr lang="en-US" dirty="0"/>
            </a:br>
            <a:r>
              <a:rPr lang="en-US" sz="2200" dirty="0"/>
              <a:t>On to overloading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sz="2400" dirty="0"/>
              <a:t>Now, how do we handle the following code?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s1(5);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s2(10);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s1 = s2; // assignment of s2 to s1</a:t>
            </a:r>
          </a:p>
          <a:p>
            <a:endParaRPr lang="en-US" sz="2400" dirty="0"/>
          </a:p>
          <a:p>
            <a:r>
              <a:rPr lang="en-US" sz="2400" dirty="0"/>
              <a:t>By default, the compiler will use a shallow copy </a:t>
            </a:r>
            <a:r>
              <a:rPr lang="en-US" sz="2400"/>
              <a:t>for this</a:t>
            </a:r>
            <a:r>
              <a:rPr lang="en-US" sz="2400" dirty="0"/>
              <a:t>.</a:t>
            </a:r>
          </a:p>
          <a:p>
            <a:r>
              <a:rPr lang="en-US" sz="2400" dirty="0"/>
              <a:t>However, like a copy constructor, assignment must do a </a:t>
            </a:r>
            <a:r>
              <a:rPr lang="en-US" sz="2400" b="1" dirty="0"/>
              <a:t>deep copy </a:t>
            </a:r>
            <a:r>
              <a:rPr lang="en-US" sz="2400" dirty="0"/>
              <a:t>of the right-hand-side to the left-hand-side.</a:t>
            </a:r>
          </a:p>
          <a:p>
            <a:r>
              <a:rPr lang="en-US" sz="2400" dirty="0"/>
              <a:t>To implement this, we </a:t>
            </a:r>
            <a:r>
              <a:rPr lang="en-US" sz="2400" b="1" dirty="0">
                <a:solidFill>
                  <a:srgbClr val="0000FF"/>
                </a:solidFill>
              </a:rPr>
              <a:t>redefine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the "assignment operator"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IntSets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/>
              <a:t>by doing </a:t>
            </a:r>
            <a:r>
              <a:rPr lang="en-US" sz="2400" b="1" dirty="0">
                <a:solidFill>
                  <a:srgbClr val="C00000"/>
                </a:solidFill>
              </a:rPr>
              <a:t>operator overloading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4745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Operators</a:t>
            </a:r>
            <a:br>
              <a:rPr lang="en-US" dirty="0"/>
            </a:br>
            <a:r>
              <a:rPr lang="en-US" sz="2200" dirty="0"/>
              <a:t>Operator overloading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Here's how we </a:t>
            </a:r>
            <a:r>
              <a:rPr lang="en-US" sz="2400" b="1" dirty="0">
                <a:solidFill>
                  <a:srgbClr val="0000FF"/>
                </a:solidFill>
              </a:rPr>
              <a:t>overload</a:t>
            </a:r>
            <a:r>
              <a:rPr lang="en-US" sz="2400" dirty="0"/>
              <a:t> the assignment operator:</a:t>
            </a:r>
          </a:p>
          <a:p>
            <a:pPr lvl="1"/>
            <a:endParaRPr lang="en-US" sz="2200" dirty="0"/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// data elements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// Constructors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&amp;is);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819400" y="5029200"/>
            <a:ext cx="1600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95600" y="5181600"/>
            <a:ext cx="4706994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You can overload other operators such as</a:t>
            </a:r>
            <a:br>
              <a:rPr lang="en-US" sz="2400" dirty="0"/>
            </a:br>
            <a:r>
              <a:rPr lang="en-US" sz="2400" dirty="0"/>
              <a:t>+, *, etc. You need to use the keyword</a:t>
            </a:r>
            <a:br>
              <a:rPr lang="en-US" sz="2400" dirty="0"/>
            </a:b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2631429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Operators</a:t>
            </a:r>
            <a:br>
              <a:rPr lang="en-US" dirty="0"/>
            </a:br>
            <a:r>
              <a:rPr lang="en-US" sz="2200" dirty="0"/>
              <a:t>Operator overloading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8006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Like the copy constructor, the assignment operator takes a </a:t>
            </a:r>
            <a:r>
              <a:rPr lang="en-US" sz="2400" b="1" dirty="0">
                <a:solidFill>
                  <a:srgbClr val="C00000"/>
                </a:solidFill>
              </a:rPr>
              <a:t>reference to a const </a:t>
            </a:r>
            <a:r>
              <a:rPr lang="en-US" sz="2400" dirty="0"/>
              <a:t>instance to copy from.</a:t>
            </a:r>
          </a:p>
          <a:p>
            <a:r>
              <a:rPr lang="en-US" sz="2400" dirty="0"/>
              <a:t>However, it also </a:t>
            </a:r>
            <a:r>
              <a:rPr lang="en-US" sz="2400" b="1" dirty="0"/>
              <a:t>returns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0000FF"/>
                </a:solidFill>
              </a:rPr>
              <a:t>reference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to the copied-to object.</a:t>
            </a:r>
          </a:p>
          <a:p>
            <a:endParaRPr lang="en-US" sz="2400" dirty="0"/>
          </a:p>
          <a:p>
            <a:r>
              <a:rPr lang="en-US" sz="2400" dirty="0"/>
              <a:t>When we call the assignment operator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b;</a:t>
            </a:r>
          </a:p>
          <a:p>
            <a:r>
              <a:rPr lang="en-US" sz="2400" dirty="0"/>
              <a:t>Essentially, we call the assignment operator of object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/>
              <a:t>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/>
              <a:t> is the argument 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operator=()</a:t>
            </a:r>
            <a:r>
              <a:rPr lang="en-US" sz="2400" dirty="0"/>
              <a:t> function.</a:t>
            </a:r>
          </a:p>
          <a:p>
            <a:pPr lvl="1"/>
            <a:r>
              <a:rPr lang="en-US" dirty="0"/>
              <a:t>Consider this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=(b)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1474113"/>
            <a:ext cx="6477000" cy="4308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&amp;operator= 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&amp;is);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66788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Operators</a:t>
            </a:r>
            <a:br>
              <a:rPr lang="en-US" dirty="0"/>
            </a:br>
            <a:r>
              <a:rPr lang="en-US" sz="2200" dirty="0"/>
              <a:t>Operator overloading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sz="3100" dirty="0"/>
              <a:t>The cool thing is that we have written </a:t>
            </a:r>
            <a:r>
              <a:rPr lang="en-US" sz="3100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sz="3100" dirty="0"/>
              <a:t> already:</a:t>
            </a:r>
            <a:endParaRPr lang="en-US" sz="31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&amp;is)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is.sizeElts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Resize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delete[]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is.sizeElts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Copy array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is.sizeElts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++) {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is.elts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Establish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invariant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is.numElts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382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 Group Exercise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/>
              <a:t>Question</a:t>
            </a:r>
            <a:r>
              <a:rPr lang="en-US" dirty="0"/>
              <a:t>:  What happens in the following code?</a:t>
            </a:r>
          </a:p>
          <a:p>
            <a:r>
              <a:rPr lang="en-US" b="1" u="sng" dirty="0"/>
              <a:t>Hint</a:t>
            </a:r>
            <a:r>
              <a:rPr lang="en-US" dirty="0"/>
              <a:t>: Classes are passed by-value, just like </a:t>
            </a:r>
            <a:r>
              <a:rPr lang="en-US" dirty="0" err="1"/>
              <a:t>structs</a:t>
            </a:r>
            <a:r>
              <a:rPr lang="en-US" dirty="0"/>
              <a:t>.  They are also bitwise-copied, just like </a:t>
            </a:r>
            <a:r>
              <a:rPr lang="en-US" dirty="0" err="1"/>
              <a:t>structs</a:t>
            </a:r>
            <a:r>
              <a:rPr lang="en-US" dirty="0"/>
              <a:t>!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// do something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s.insert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885253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Operators</a:t>
            </a:r>
            <a:br>
              <a:rPr lang="en-US" dirty="0"/>
            </a:br>
            <a:r>
              <a:rPr lang="en-US" sz="2200" dirty="0"/>
              <a:t>Operator overloading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sz="2400" dirty="0"/>
              <a:t>With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sz="2400" dirty="0"/>
              <a:t>, the assignment operator is (almost) trivial:</a:t>
            </a:r>
          </a:p>
          <a:p>
            <a:endParaRPr lang="en-US" sz="2400" dirty="0"/>
          </a:p>
          <a:p>
            <a:pPr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::operator= (const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&amp;is)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(is);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return *this;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71800" y="3886200"/>
            <a:ext cx="5181600" cy="2015192"/>
            <a:chOff x="2971800" y="3886200"/>
            <a:chExt cx="5181600" cy="2015192"/>
          </a:xfrm>
        </p:grpSpPr>
        <p:sp>
          <p:nvSpPr>
            <p:cNvPr id="7" name="TextBox 6"/>
            <p:cNvSpPr txBox="1"/>
            <p:nvPr/>
          </p:nvSpPr>
          <p:spPr>
            <a:xfrm>
              <a:off x="4191000" y="3962400"/>
              <a:ext cx="3962400" cy="19389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u="sng" dirty="0"/>
                <a:t>Note</a:t>
              </a:r>
              <a:r>
                <a:rPr lang="en-US" sz="2400" dirty="0"/>
                <a:t>:  Every method has an implicit local variable "this", which is a pointer to the current instance on which that method operates.</a:t>
              </a:r>
              <a:endParaRPr lang="en-US" sz="22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>
              <a:off x="2971800" y="3886200"/>
              <a:ext cx="121920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321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Operators</a:t>
            </a:r>
            <a:br>
              <a:rPr lang="en-US" dirty="0"/>
            </a:br>
            <a:r>
              <a:rPr lang="en-US" sz="2200" dirty="0"/>
              <a:t>Operator overloading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sz="2400" dirty="0"/>
              <a:t>With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sz="2400" dirty="0"/>
              <a:t>, the assignment operator is (almost) trivial:</a:t>
            </a:r>
          </a:p>
          <a:p>
            <a:endParaRPr lang="en-US" sz="2400" dirty="0"/>
          </a:p>
          <a:p>
            <a:pPr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::operator= (const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&amp;is)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(is);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return *this;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71800" y="3886200"/>
            <a:ext cx="5410200" cy="2015192"/>
            <a:chOff x="2971800" y="3886200"/>
            <a:chExt cx="5410200" cy="2015192"/>
          </a:xfrm>
        </p:grpSpPr>
        <p:sp>
          <p:nvSpPr>
            <p:cNvPr id="6" name="TextBox 5"/>
            <p:cNvSpPr txBox="1"/>
            <p:nvPr/>
          </p:nvSpPr>
          <p:spPr>
            <a:xfrm>
              <a:off x="4191000" y="3962400"/>
              <a:ext cx="4191000" cy="19389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u="sng" dirty="0"/>
                <a:t>Note</a:t>
              </a:r>
              <a:r>
                <a:rPr lang="en-US" sz="2400" dirty="0"/>
                <a:t>:  This line dereferences that pointer and then returns a reference to it.  We can't just return “this”, because “this” is just a pointer, cannot be used as a reference.</a:t>
              </a:r>
              <a:endParaRPr lang="en-US" sz="22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>
              <a:off x="2971800" y="3886200"/>
              <a:ext cx="121920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084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Operators</a:t>
            </a:r>
            <a:br>
              <a:rPr lang="en-US" dirty="0"/>
            </a:br>
            <a:r>
              <a:rPr lang="en-US" sz="2200" dirty="0"/>
              <a:t>Operator overloading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sz="2400" dirty="0"/>
              <a:t>With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sz="2400" dirty="0"/>
              <a:t>, the assignment operator is (almost) trivial:</a:t>
            </a:r>
          </a:p>
          <a:p>
            <a:endParaRPr lang="en-US" sz="2400" dirty="0"/>
          </a:p>
          <a:p>
            <a:pPr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::operator= (const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&amp;is)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(is);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return *this;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71800" y="3886200"/>
            <a:ext cx="4953000" cy="2015192"/>
            <a:chOff x="2971800" y="3886200"/>
            <a:chExt cx="4953000" cy="2015192"/>
          </a:xfrm>
        </p:grpSpPr>
        <p:sp>
          <p:nvSpPr>
            <p:cNvPr id="6" name="TextBox 5"/>
            <p:cNvSpPr txBox="1"/>
            <p:nvPr/>
          </p:nvSpPr>
          <p:spPr>
            <a:xfrm>
              <a:off x="4191000" y="3962400"/>
              <a:ext cx="3733800" cy="19389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u="sng" dirty="0"/>
                <a:t>Note</a:t>
              </a:r>
              <a:r>
                <a:rPr lang="en-US" sz="2400" dirty="0"/>
                <a:t>:  We must return the reference to the </a:t>
              </a:r>
              <a:r>
                <a:rPr lang="en-US" sz="2400" b="1" dirty="0"/>
                <a:t>assigned-to</a:t>
              </a:r>
              <a:r>
                <a:rPr lang="en-US" sz="2400" dirty="0"/>
                <a:t> object, not the </a:t>
              </a:r>
              <a:r>
                <a:rPr lang="en-US" sz="2400" b="1" dirty="0"/>
                <a:t>assigned-from</a:t>
              </a:r>
              <a:endParaRPr lang="en-US" sz="2400" dirty="0"/>
            </a:p>
            <a:p>
              <a:r>
                <a:rPr lang="en-US" sz="2400" dirty="0"/>
                <a:t>object, i.e., we cannot 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return is</a:t>
              </a:r>
              <a:r>
                <a:rPr lang="en-US" sz="2400" dirty="0">
                  <a:cs typeface="Courier New" pitchFamily="49" charset="0"/>
                </a:rPr>
                <a:t>.</a:t>
              </a:r>
              <a:endParaRPr lang="en-US" sz="2200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>
              <a:off x="2971800" y="3886200"/>
              <a:ext cx="121920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507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Operators</a:t>
            </a:r>
            <a:br>
              <a:rPr lang="en-US" dirty="0"/>
            </a:br>
            <a:r>
              <a:rPr lang="en-US" sz="2200" dirty="0"/>
              <a:t>Question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Question</a:t>
            </a:r>
            <a:r>
              <a:rPr lang="en-US" sz="2400" dirty="0"/>
              <a:t>:  What happens if we do this?</a:t>
            </a:r>
          </a:p>
          <a:p>
            <a:pPr lvl="1"/>
            <a:endParaRPr lang="en-US" sz="2200" dirty="0"/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s(50);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s = s;</a:t>
            </a:r>
          </a:p>
          <a:p>
            <a:r>
              <a:rPr lang="en-US" sz="2400" dirty="0">
                <a:cs typeface="Courier New" pitchFamily="49" charset="0"/>
              </a:rPr>
              <a:t>It is fine! Since their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dirty="0">
                <a:cs typeface="Courier New" pitchFamily="49" charset="0"/>
              </a:rPr>
              <a:t> are equal, no destroying and reallocating are needed.</a:t>
            </a:r>
          </a:p>
          <a:p>
            <a:r>
              <a:rPr lang="en-US" sz="2400" dirty="0">
                <a:cs typeface="Courier New" pitchFamily="49" charset="0"/>
              </a:rPr>
              <a:t>However, it is better to modify the code as follows: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4538008"/>
            <a:ext cx="70866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::operator=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&amp;is)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if(this != &amp;is)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copyFrom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(is);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return *this;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303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630362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of the following statements are true about operator overloading?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2133600"/>
            <a:ext cx="7772400" cy="3886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Select all the correct answers. </a:t>
            </a:r>
          </a:p>
          <a:p>
            <a:r>
              <a:rPr lang="en-US" sz="2800" b="1" dirty="0"/>
              <a:t>A. </a:t>
            </a:r>
            <a:r>
              <a:rPr lang="en-US" sz="2800" dirty="0"/>
              <a:t>The code can become more legible.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B. </a:t>
            </a:r>
            <a:r>
              <a:rPr lang="en-US" sz="2800" dirty="0"/>
              <a:t>The code can become illegible.</a:t>
            </a:r>
            <a:endParaRPr lang="en-US" sz="2800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C. </a:t>
            </a:r>
            <a:r>
              <a:rPr lang="en-US" altLang="zh-CN" sz="2800" dirty="0"/>
              <a:t>It is possible to perform operations that wouldn’t be possible otherwise.</a:t>
            </a:r>
            <a:endParaRPr lang="en-US" sz="2800" b="1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D.</a:t>
            </a:r>
            <a:r>
              <a:rPr lang="en-US" sz="2800" dirty="0"/>
              <a:t> We can always avoid operator overloading.</a:t>
            </a:r>
            <a:endParaRPr lang="en-US" altLang="zh-CN" sz="2800" dirty="0"/>
          </a:p>
        </p:txBody>
      </p:sp>
      <p:pic>
        <p:nvPicPr>
          <p:cNvPr id="2050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249" y="5024283"/>
            <a:ext cx="1623551" cy="162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599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Rule of the Big Three</a:t>
            </a:r>
            <a:br>
              <a:rPr lang="en-US" dirty="0"/>
            </a:b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Autofit/>
          </a:bodyPr>
          <a:lstStyle/>
          <a:p>
            <a:r>
              <a:rPr lang="en-US" dirty="0"/>
              <a:t>What we have talked so far can be summarized with a simple rule:  </a:t>
            </a:r>
            <a:r>
              <a:rPr lang="en-US" b="1" dirty="0">
                <a:solidFill>
                  <a:srgbClr val="7030A0"/>
                </a:solidFill>
              </a:rPr>
              <a:t>the Rule of the Big Three</a:t>
            </a:r>
            <a:r>
              <a:rPr lang="en-US" dirty="0"/>
              <a:t>.</a:t>
            </a:r>
          </a:p>
          <a:p>
            <a:pPr lvl="1"/>
            <a:endParaRPr lang="en-US" sz="2600" dirty="0"/>
          </a:p>
          <a:p>
            <a:r>
              <a:rPr lang="en-US" dirty="0"/>
              <a:t>Specifically, if you have any </a:t>
            </a:r>
            <a:r>
              <a:rPr lang="en-US" b="1" dirty="0">
                <a:solidFill>
                  <a:srgbClr val="C00000"/>
                </a:solidFill>
              </a:rPr>
              <a:t>dynamically allocated storage </a:t>
            </a:r>
            <a:r>
              <a:rPr lang="en-US" dirty="0"/>
              <a:t>in a class, you must provide: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A destructor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A copy constructor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An assignment operator</a:t>
            </a:r>
          </a:p>
          <a:p>
            <a:pPr lvl="1"/>
            <a:endParaRPr lang="en-US" dirty="0"/>
          </a:p>
          <a:p>
            <a:r>
              <a:rPr lang="en-US" dirty="0"/>
              <a:t>If you find yourself writing one of these, you almost certainly need all of them.</a:t>
            </a:r>
          </a:p>
        </p:txBody>
      </p:sp>
    </p:spTree>
    <p:extLst>
      <p:ext uri="{BB962C8B-B14F-4D97-AF65-F5344CB8AC3E}">
        <p14:creationId xmlns:p14="http://schemas.microsoft.com/office/powerpoint/2010/main" val="3034083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Problem 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</a:p>
          <a:p>
            <a:pPr lvl="1"/>
            <a:r>
              <a:rPr lang="en-US" dirty="0"/>
              <a:t>Chapter 11.4</a:t>
            </a:r>
            <a:r>
              <a:rPr lang="en-US" dirty="0">
                <a:solidFill>
                  <a:srgbClr val="C00000"/>
                </a:solidFill>
              </a:rPr>
              <a:t> Classes and Dynamic Arrays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0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The problem of dangling pointers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The result of pass-by-value mechanism: only pointer value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/>
              <a:t> is copied, not the array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two objects end up sharing the same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dirty="0"/>
              <a:t> array!</a:t>
            </a:r>
          </a:p>
          <a:p>
            <a:r>
              <a:rPr lang="en-US" dirty="0"/>
              <a:t>When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/>
              <a:t> finishes,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goes out of scope and is </a:t>
            </a:r>
            <a:r>
              <a:rPr lang="en-US" b="1" dirty="0">
                <a:solidFill>
                  <a:srgbClr val="7030A0"/>
                </a:solidFill>
              </a:rPr>
              <a:t>destroyed</a:t>
            </a:r>
            <a:r>
              <a:rPr lang="en-US" dirty="0"/>
              <a:t>. As a result,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s.elts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dangles</a:t>
            </a:r>
            <a:r>
              <a:rPr lang="en-US" dirty="0"/>
              <a:t>.</a:t>
            </a:r>
          </a:p>
          <a:p>
            <a:r>
              <a:rPr lang="en-US" dirty="0"/>
              <a:t>When main finishes, the destructor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is called. This causes double-deletion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s.elts</a:t>
            </a:r>
            <a:r>
              <a:rPr lang="en-US" dirty="0"/>
              <a:t>.</a:t>
            </a:r>
          </a:p>
          <a:p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261927" y="4020796"/>
            <a:ext cx="2209801" cy="2438400"/>
            <a:chOff x="3581399" y="3200400"/>
            <a:chExt cx="2209801" cy="2438400"/>
          </a:xfrm>
        </p:grpSpPr>
        <p:sp>
          <p:nvSpPr>
            <p:cNvPr id="6" name="Rectangle 5"/>
            <p:cNvSpPr/>
            <p:nvPr/>
          </p:nvSpPr>
          <p:spPr>
            <a:xfrm>
              <a:off x="3657600" y="3733800"/>
              <a:ext cx="2133600" cy="1905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elts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sizeElts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numElts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57800" y="38862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57800" y="44958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57800" y="5105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399" y="3200400"/>
              <a:ext cx="1405071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309928" y="4706596"/>
            <a:ext cx="533400" cy="1846604"/>
            <a:chOff x="4257231" y="4401796"/>
            <a:chExt cx="533400" cy="1846604"/>
          </a:xfrm>
        </p:grpSpPr>
        <p:sp>
          <p:nvSpPr>
            <p:cNvPr id="12" name="Rectangle 11"/>
            <p:cNvSpPr/>
            <p:nvPr/>
          </p:nvSpPr>
          <p:spPr>
            <a:xfrm>
              <a:off x="4257231" y="4401796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57231" y="4782796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57231" y="5163796"/>
              <a:ext cx="533400" cy="70360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...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57231" y="58674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3166928" y="4858996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486399" y="3982696"/>
            <a:ext cx="2209801" cy="2438400"/>
            <a:chOff x="3581399" y="3200400"/>
            <a:chExt cx="2209801" cy="2438400"/>
          </a:xfrm>
        </p:grpSpPr>
        <p:sp>
          <p:nvSpPr>
            <p:cNvPr id="18" name="Rectangle 17"/>
            <p:cNvSpPr/>
            <p:nvPr/>
          </p:nvSpPr>
          <p:spPr>
            <a:xfrm>
              <a:off x="3657600" y="3733800"/>
              <a:ext cx="2133600" cy="1905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elts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sizeElts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numElts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57800" y="38862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57800" y="44958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57800" y="5105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81399" y="3200400"/>
              <a:ext cx="1405071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x</a:t>
              </a: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flipH="1">
            <a:off x="4843328" y="4973296"/>
            <a:ext cx="2548072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14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The problem of dangling pointers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/>
          </a:bodyPr>
          <a:lstStyle/>
          <a:p>
            <a:r>
              <a:rPr lang="en-US" dirty="0"/>
              <a:t>It turns out that exactly the same thing happens in the following: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s(5);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s.insert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(7);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x = s;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s.query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(7); // Undefined!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/>
              <a:t>The assignment statement copies the elements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to the elements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, but they end up </a:t>
            </a:r>
            <a:r>
              <a:rPr lang="en-US" b="1" dirty="0">
                <a:solidFill>
                  <a:srgbClr val="0000FF"/>
                </a:solidFill>
              </a:rPr>
              <a:t>sharing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dirty="0"/>
              <a:t> array.  When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goes out of scope and is </a:t>
            </a:r>
            <a:r>
              <a:rPr lang="en-US" b="1" dirty="0">
                <a:solidFill>
                  <a:srgbClr val="7030A0"/>
                </a:solidFill>
              </a:rPr>
              <a:t>destroyed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s.elts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dangles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817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</a:t>
            </a:r>
            <a:br>
              <a:rPr lang="en-US" dirty="0"/>
            </a:br>
            <a:r>
              <a:rPr lang="en-US" sz="2200" dirty="0"/>
              <a:t>Fixing dangling pointers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What we really want is to copy the entire </a:t>
            </a:r>
            <a:r>
              <a:rPr lang="en-US" b="1" dirty="0"/>
              <a:t>array</a:t>
            </a:r>
            <a:r>
              <a:rPr lang="en-US" dirty="0"/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90600" y="2324100"/>
            <a:ext cx="2209801" cy="2438400"/>
            <a:chOff x="3581399" y="3200400"/>
            <a:chExt cx="2209801" cy="2438400"/>
          </a:xfrm>
        </p:grpSpPr>
        <p:sp>
          <p:nvSpPr>
            <p:cNvPr id="6" name="Rectangle 5"/>
            <p:cNvSpPr/>
            <p:nvPr/>
          </p:nvSpPr>
          <p:spPr>
            <a:xfrm>
              <a:off x="3657600" y="3733800"/>
              <a:ext cx="2133600" cy="1905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elts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sizeElts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numElts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57800" y="38862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57800" y="44958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57800" y="5105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399" y="3200400"/>
              <a:ext cx="1405071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72071" y="3009900"/>
            <a:ext cx="533400" cy="2209800"/>
            <a:chOff x="6629400" y="3886200"/>
            <a:chExt cx="533400" cy="2209800"/>
          </a:xfrm>
        </p:grpSpPr>
        <p:sp>
          <p:nvSpPr>
            <p:cNvPr id="12" name="Rectangle 11"/>
            <p:cNvSpPr/>
            <p:nvPr/>
          </p:nvSpPr>
          <p:spPr>
            <a:xfrm>
              <a:off x="6629400" y="38862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29400" y="42672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29400" y="4648200"/>
              <a:ext cx="533400" cy="1066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29400" y="57150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2971800" y="3162300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410200" y="2286000"/>
            <a:ext cx="2209801" cy="2438400"/>
            <a:chOff x="3581399" y="3200400"/>
            <a:chExt cx="2209801" cy="2438400"/>
          </a:xfrm>
        </p:grpSpPr>
        <p:sp>
          <p:nvSpPr>
            <p:cNvPr id="19" name="Rectangle 18"/>
            <p:cNvSpPr/>
            <p:nvPr/>
          </p:nvSpPr>
          <p:spPr>
            <a:xfrm>
              <a:off x="3657600" y="3733800"/>
              <a:ext cx="2133600" cy="1905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elts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sizeElts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numElts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57800" y="38862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57800" y="44958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57800" y="5105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81399" y="3200400"/>
              <a:ext cx="1405071" cy="5334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x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7315199" y="3186869"/>
            <a:ext cx="914401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8229600" y="2971800"/>
            <a:ext cx="533400" cy="2209800"/>
            <a:chOff x="6629400" y="3886200"/>
            <a:chExt cx="533400" cy="2209800"/>
          </a:xfrm>
        </p:grpSpPr>
        <p:sp>
          <p:nvSpPr>
            <p:cNvPr id="27" name="Rectangle 26"/>
            <p:cNvSpPr/>
            <p:nvPr/>
          </p:nvSpPr>
          <p:spPr>
            <a:xfrm>
              <a:off x="6629400" y="38862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29400" y="42672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29400" y="4648200"/>
              <a:ext cx="533400" cy="1066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629400" y="57150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44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96464"/>
                </a:solidFill>
              </a:rPr>
              <a:t>Dynamic Arrays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>
                <a:solidFill>
                  <a:srgbClr val="696464"/>
                </a:solidFill>
              </a:rPr>
              <a:t>Fixing dangling pointers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class contains pointers to </a:t>
            </a:r>
            <a:r>
              <a:rPr lang="en-US" b="1" dirty="0">
                <a:solidFill>
                  <a:srgbClr val="0000FF"/>
                </a:solidFill>
              </a:rPr>
              <a:t>dynamic</a:t>
            </a:r>
            <a:r>
              <a:rPr lang="en-US" dirty="0"/>
              <a:t> elements, copying it is tricky.</a:t>
            </a:r>
          </a:p>
          <a:p>
            <a:r>
              <a:rPr lang="en-US" dirty="0"/>
              <a:t>If we just copy the "members of the class", we get a </a:t>
            </a:r>
            <a:r>
              <a:rPr lang="en-US" b="1" dirty="0">
                <a:solidFill>
                  <a:srgbClr val="C00000"/>
                </a:solidFill>
              </a:rPr>
              <a:t>shallow copy</a:t>
            </a:r>
            <a:r>
              <a:rPr lang="en-US" dirty="0"/>
              <a:t>.</a:t>
            </a:r>
          </a:p>
          <a:p>
            <a:r>
              <a:rPr lang="en-US" dirty="0"/>
              <a:t>Usually, we want a </a:t>
            </a:r>
            <a:r>
              <a:rPr lang="en-US" b="1" dirty="0"/>
              <a:t>full</a:t>
            </a:r>
            <a:r>
              <a:rPr lang="en-US" dirty="0"/>
              <a:t> copy of </a:t>
            </a:r>
            <a:r>
              <a:rPr lang="en-US" b="1" dirty="0"/>
              <a:t>everything</a:t>
            </a:r>
            <a:r>
              <a:rPr lang="en-US" dirty="0"/>
              <a:t>. This is called a </a:t>
            </a:r>
            <a:r>
              <a:rPr lang="en-US" b="1" dirty="0">
                <a:solidFill>
                  <a:srgbClr val="C00000"/>
                </a:solidFill>
              </a:rPr>
              <a:t>deep copy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03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Shallow Copy versus Deep Copy</a:t>
            </a:r>
          </a:p>
          <a:p>
            <a:r>
              <a:rPr lang="en-US" dirty="0"/>
              <a:t>Copy Constructor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Assignment Operator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77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Fixing Dangling Pointers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The C++ class mechanism provides two very closely related mechanisms that copy class objects: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Copy constructor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00FF"/>
                </a:solidFill>
              </a:rPr>
              <a:t>assignment operator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8626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13953</TotalTime>
  <Words>2375</Words>
  <Application>Microsoft Office PowerPoint</Application>
  <PresentationFormat>On-screen Show (4:3)</PresentationFormat>
  <Paragraphs>429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宋体</vt:lpstr>
      <vt:lpstr>幼圆</vt:lpstr>
      <vt:lpstr>Arial</vt:lpstr>
      <vt:lpstr>Calibri</vt:lpstr>
      <vt:lpstr>Courier New</vt:lpstr>
      <vt:lpstr>Franklin Gothic Book</vt:lpstr>
      <vt:lpstr>Perpetua</vt:lpstr>
      <vt:lpstr>Wingdings 2</vt:lpstr>
      <vt:lpstr>Equity</vt:lpstr>
      <vt:lpstr>Ve 280 Programming and Introductory Data Structures</vt:lpstr>
      <vt:lpstr>Outline</vt:lpstr>
      <vt:lpstr>Dynamic Arrays  Group Exercise</vt:lpstr>
      <vt:lpstr>Dynamic Arrays The problem of dangling pointers</vt:lpstr>
      <vt:lpstr>Dynamic Arrays The problem of dangling pointers</vt:lpstr>
      <vt:lpstr>Dynamic Arrays Fixing dangling pointers</vt:lpstr>
      <vt:lpstr>Dynamic Arrays Fixing dangling pointers</vt:lpstr>
      <vt:lpstr>Outline</vt:lpstr>
      <vt:lpstr>Fixing Dangling Pointers</vt:lpstr>
      <vt:lpstr>Fixing Dangling Pointers</vt:lpstr>
      <vt:lpstr>Fixing Dangling Pointers</vt:lpstr>
      <vt:lpstr>Copy Constructors</vt:lpstr>
      <vt:lpstr>Copy Constructors</vt:lpstr>
      <vt:lpstr>Copy Constructors</vt:lpstr>
      <vt:lpstr>Copy Constructors</vt:lpstr>
      <vt:lpstr>Copy Constructors</vt:lpstr>
      <vt:lpstr>Copy Constructors: Deep Copies</vt:lpstr>
      <vt:lpstr>Copy Constructors: Deep Copies</vt:lpstr>
      <vt:lpstr>Copy Constructors: Deep Copies</vt:lpstr>
      <vt:lpstr>Copy Constructors: Deep Copies</vt:lpstr>
      <vt:lpstr>Copy Constructors: Deep Copies</vt:lpstr>
      <vt:lpstr>Select all the correct answers</vt:lpstr>
      <vt:lpstr>Outline</vt:lpstr>
      <vt:lpstr>Assignment Operators Basics</vt:lpstr>
      <vt:lpstr>Assignment Operators Basics</vt:lpstr>
      <vt:lpstr>Assignment Operators On to overloading</vt:lpstr>
      <vt:lpstr>Assignment Operators Operator overloading</vt:lpstr>
      <vt:lpstr>Assignment Operators Operator overloading</vt:lpstr>
      <vt:lpstr>Assignment Operators Operator overloading</vt:lpstr>
      <vt:lpstr>Assignment Operators Operator overloading</vt:lpstr>
      <vt:lpstr>Assignment Operators Operator overloading</vt:lpstr>
      <vt:lpstr>Assignment Operators Operator overloading</vt:lpstr>
      <vt:lpstr>Assignment Operators Question</vt:lpstr>
      <vt:lpstr>Which of the following statements are true about operator overloading?</vt:lpstr>
      <vt:lpstr>The Rule of the Big Three </vt:lpstr>
      <vt:lpstr>Reference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1039</cp:revision>
  <dcterms:created xsi:type="dcterms:W3CDTF">2008-09-02T17:19:50Z</dcterms:created>
  <dcterms:modified xsi:type="dcterms:W3CDTF">2018-07-09T17:07:07Z</dcterms:modified>
</cp:coreProperties>
</file>