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23" r:id="rId4"/>
    <p:sldId id="424" r:id="rId5"/>
    <p:sldId id="425" r:id="rId6"/>
    <p:sldId id="426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4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2206" autoAdjust="0"/>
  </p:normalViewPr>
  <p:slideViewPr>
    <p:cSldViewPr>
      <p:cViewPr varScale="1">
        <p:scale>
          <a:sx n="60" d="100"/>
          <a:sy n="60" d="100"/>
        </p:scale>
        <p:origin x="163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caller doesn’t know</a:t>
            </a:r>
            <a:r>
              <a:rPr lang="en-US" baseline="0" dirty="0"/>
              <a:t> the number of items to be inserted, it could continue to insert new items until the limit is reached.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Step 2 must be</a:t>
            </a:r>
            <a:r>
              <a:rPr lang="en-US" altLang="zh-CN" baseline="0" dirty="0" smtClean="0"/>
              <a:t> after step 1.</a:t>
            </a:r>
          </a:p>
          <a:p>
            <a:r>
              <a:rPr lang="en-US" altLang="zh-CN" dirty="0" smtClean="0"/>
              <a:t>Step 3 must be</a:t>
            </a:r>
            <a:r>
              <a:rPr lang="en-US" altLang="zh-CN" baseline="0" dirty="0" smtClean="0"/>
              <a:t> after step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copy is 1ms, 34.93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 </a:t>
            </a:r>
            <a:r>
              <a:rPr lang="en-US" dirty="0" err="1" smtClean="0"/>
              <a:t>secs</a:t>
            </a:r>
            <a:r>
              <a:rPr lang="en-US" dirty="0" smtClean="0"/>
              <a:t> for 2048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Dynamic Resizing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>
                <a:solidFill>
                  <a:srgbClr val="000000"/>
                </a:solidFill>
              </a:rPr>
              <a:t>Learn a basic strategy for managing a dynamic storage using arrays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Learn some basics of complexity analysis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Dynamic Resizing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Group Exercise – Modifying </a:t>
            </a:r>
            <a:r>
              <a:rPr lang="en-US" sz="2200" dirty="0">
                <a:solidFill>
                  <a:srgbClr val="696464"/>
                </a:solidFill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 client creates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of capacity 1, and then inserts N elements into it. What’s the number of integer copies in the worst case?</a:t>
            </a:r>
          </a:p>
          <a:p>
            <a:pPr marL="0" indent="0">
              <a:buNone/>
            </a:pPr>
            <a:r>
              <a:rPr lang="en-US" b="1" u="sng" dirty="0"/>
              <a:t>Answer</a:t>
            </a:r>
            <a:r>
              <a:rPr lang="en-US" b="1" dirty="0"/>
              <a:t>:</a:t>
            </a:r>
          </a:p>
          <a:p>
            <a:r>
              <a:rPr lang="en-US" sz="2800" dirty="0"/>
              <a:t>N(N-1)/2</a:t>
            </a:r>
          </a:p>
          <a:p>
            <a:r>
              <a:rPr lang="en-US" dirty="0"/>
              <a:t>This is a quadratic function in N.  </a:t>
            </a:r>
          </a:p>
          <a:p>
            <a:r>
              <a:rPr lang="en-US" dirty="0"/>
              <a:t>This means that as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grows, the cost to build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grows much faster.</a:t>
            </a:r>
          </a:p>
          <a:p>
            <a:endParaRPr lang="en-US" dirty="0"/>
          </a:p>
          <a:p>
            <a:r>
              <a:rPr lang="en-US" b="1" dirty="0"/>
              <a:t>How can we make this better?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9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How can we make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grow()</a:t>
            </a:r>
            <a:r>
              <a:rPr lang="en-US" sz="2400" b="1" dirty="0"/>
              <a:t> better?</a:t>
            </a:r>
            <a:endParaRPr lang="en-US" sz="2200" b="1" dirty="0"/>
          </a:p>
          <a:p>
            <a:pPr lvl="1"/>
            <a:endParaRPr lang="en-US" sz="2200" dirty="0"/>
          </a:p>
          <a:p>
            <a:r>
              <a:rPr lang="en-US" sz="2400" dirty="0"/>
              <a:t>The intuition is that we aren't buying enough room each time we copy the array:</a:t>
            </a:r>
          </a:p>
          <a:p>
            <a:pPr lvl="1"/>
            <a:r>
              <a:rPr lang="en-US" dirty="0"/>
              <a:t>We copy N things, but only buy room for one more slot.</a:t>
            </a:r>
          </a:p>
          <a:p>
            <a:endParaRPr lang="en-US" sz="2400" dirty="0"/>
          </a:p>
          <a:p>
            <a:r>
              <a:rPr lang="en-US" sz="2400" dirty="0"/>
              <a:t>Instead, we'd like to buy more slots for each N things we copy.</a:t>
            </a:r>
          </a:p>
          <a:p>
            <a:r>
              <a:rPr lang="en-US" sz="2400" dirty="0"/>
              <a:t>The new version is only </a:t>
            </a:r>
            <a:r>
              <a:rPr lang="en-US" sz="2400" b="1" dirty="0"/>
              <a:t>slightly</a:t>
            </a:r>
            <a:r>
              <a:rPr lang="en-US" sz="2400" dirty="0"/>
              <a:t> different from the old version.</a:t>
            </a:r>
          </a:p>
          <a:p>
            <a:r>
              <a:rPr lang="en-US" sz="2400" dirty="0"/>
              <a:t>However, it has </a:t>
            </a:r>
            <a:r>
              <a:rPr lang="en-US" sz="2400" b="1" dirty="0"/>
              <a:t>very</a:t>
            </a:r>
            <a:r>
              <a:rPr lang="en-US" sz="2400" dirty="0"/>
              <a:t> different performance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4179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3962400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Instead of growing the array by one, we double it.</a:t>
            </a:r>
          </a:p>
        </p:txBody>
      </p:sp>
    </p:spTree>
    <p:extLst>
      <p:ext uri="{BB962C8B-B14F-4D97-AF65-F5344CB8AC3E}">
        <p14:creationId xmlns:p14="http://schemas.microsoft.com/office/powerpoint/2010/main" val="38525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Suppose a client creates an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/>
              <a:t> of capacity 1, and then inserts N elements into it using the new version of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grow()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Question</a:t>
            </a:r>
            <a:r>
              <a:rPr lang="en-US" sz="2800" dirty="0"/>
              <a:t>:  What’s the number of integer copies performed by the 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800" dirty="0"/>
              <a:t> in the worst case?</a:t>
            </a:r>
          </a:p>
          <a:p>
            <a:endParaRPr lang="en-US" sz="28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 2];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648200"/>
            <a:ext cx="441960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grow();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9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</a:t>
            </a:r>
          </a:p>
          <a:p>
            <a:r>
              <a:rPr lang="en-US" sz="2400" dirty="0"/>
              <a:t>After the first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, the capacity is 2. We copy 1 item.</a:t>
            </a:r>
          </a:p>
          <a:p>
            <a:r>
              <a:rPr lang="en-US" sz="2400" dirty="0"/>
              <a:t>After the second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, the capacity is 4. We copy 2 items.</a:t>
            </a:r>
          </a:p>
          <a:p>
            <a:r>
              <a:rPr lang="en-US" sz="2400" dirty="0"/>
              <a:t>After the k-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, the capacity is 2</a:t>
            </a:r>
            <a:r>
              <a:rPr lang="en-US" sz="2400" baseline="30000" dirty="0"/>
              <a:t>k</a:t>
            </a:r>
            <a:r>
              <a:rPr lang="en-US" sz="2400" dirty="0"/>
              <a:t>. We copy 2</a:t>
            </a:r>
            <a:r>
              <a:rPr lang="en-US" sz="2400" baseline="30000" dirty="0"/>
              <a:t>k-1</a:t>
            </a:r>
            <a:r>
              <a:rPr lang="en-US" sz="2400" dirty="0"/>
              <a:t> items.</a:t>
            </a:r>
          </a:p>
          <a:p>
            <a:endParaRPr lang="en-US" sz="2400" dirty="0"/>
          </a:p>
          <a:p>
            <a:r>
              <a:rPr lang="en-US" sz="2400" dirty="0"/>
              <a:t>Suppose 2</a:t>
            </a:r>
            <a:r>
              <a:rPr lang="en-US" sz="2400" baseline="30000" dirty="0"/>
              <a:t>m</a:t>
            </a:r>
            <a:r>
              <a:rPr lang="en-US" sz="2400" dirty="0"/>
              <a:t> &lt; N ≤ 2</a:t>
            </a:r>
            <a:r>
              <a:rPr lang="en-US" sz="2400" baseline="30000" dirty="0"/>
              <a:t>m+1</a:t>
            </a:r>
          </a:p>
          <a:p>
            <a:r>
              <a:rPr lang="en-US" sz="2400" dirty="0"/>
              <a:t>How many times we need to call grow?</a:t>
            </a:r>
          </a:p>
          <a:p>
            <a:pPr lvl="1"/>
            <a:r>
              <a:rPr lang="en-US" dirty="0">
                <a:cs typeface="Courier New" pitchFamily="49" charset="0"/>
              </a:rPr>
              <a:t>m+1 times</a:t>
            </a:r>
            <a:endParaRPr lang="en-US" sz="2200" dirty="0"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How many copies we perform?</a:t>
            </a:r>
          </a:p>
          <a:p>
            <a:pPr lvl="1"/>
            <a:r>
              <a:rPr lang="en-US" dirty="0">
                <a:cs typeface="Courier New" pitchFamily="49" charset="0"/>
              </a:rPr>
              <a:t>T = 1+2+4+ … +2</a:t>
            </a:r>
            <a:r>
              <a:rPr lang="en-US" baseline="30000" dirty="0"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= 2</a:t>
            </a:r>
            <a:r>
              <a:rPr lang="en-US" baseline="30000" dirty="0">
                <a:cs typeface="Courier New" pitchFamily="49" charset="0"/>
              </a:rPr>
              <a:t>m+1</a:t>
            </a:r>
            <a:r>
              <a:rPr lang="en-US" dirty="0">
                <a:cs typeface="Courier New" pitchFamily="49" charset="0"/>
              </a:rPr>
              <a:t> –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76799" y="5373216"/>
            <a:ext cx="126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cs typeface="Courier New" pitchFamily="49" charset="0"/>
              </a:rPr>
              <a:t>&lt; 2N</a:t>
            </a:r>
          </a:p>
        </p:txBody>
      </p:sp>
    </p:spTree>
    <p:extLst>
      <p:ext uri="{BB962C8B-B14F-4D97-AF65-F5344CB8AC3E}">
        <p14:creationId xmlns:p14="http://schemas.microsoft.com/office/powerpoint/2010/main" val="35467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>
                <a:cs typeface="Courier New" pitchFamily="49" charset="0"/>
              </a:rPr>
              <a:t>(the number of copies)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2N</a:t>
            </a:r>
          </a:p>
          <a:p>
            <a:r>
              <a:rPr lang="en-US" dirty="0"/>
              <a:t>So, instead of copying almost (N-1)N/2 elements, we copy fewer than 2N of them.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</a:t>
            </a:r>
          </a:p>
          <a:p>
            <a:r>
              <a:rPr lang="en-US" sz="2400" dirty="0"/>
              <a:t>Here's a little table showing what this means: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# elements		(N-1)N/2	2N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			0		2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8			28		16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64			2016		128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512			130816	1024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2048			2096128	4096</a:t>
            </a:r>
          </a:p>
          <a:p>
            <a:endParaRPr lang="en-US" sz="2000" dirty="0"/>
          </a:p>
          <a:p>
            <a:r>
              <a:rPr lang="en-US" sz="2400" dirty="0"/>
              <a:t>The "double" implementation is </a:t>
            </a:r>
            <a:r>
              <a:rPr lang="en-US" sz="2400" b="1" dirty="0"/>
              <a:t>much</a:t>
            </a:r>
            <a:r>
              <a:rPr lang="en-US" sz="2400" dirty="0"/>
              <a:t> better than the "by-one" implementation.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We have modified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to allow a client to specify the </a:t>
            </a:r>
            <a:r>
              <a:rPr lang="en-US" sz="2400" b="1" dirty="0">
                <a:solidFill>
                  <a:srgbClr val="C00000"/>
                </a:solidFill>
              </a:rPr>
              <a:t>capacity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.</a:t>
            </a:r>
          </a:p>
          <a:p>
            <a:pPr lvl="1"/>
            <a:endParaRPr lang="en-US" sz="2200" dirty="0"/>
          </a:p>
          <a:p>
            <a:r>
              <a:rPr lang="en-US" sz="2400" dirty="0"/>
              <a:t>However, this doesn't really get around the “big instance” problem, since the caller itself might not know how big the set will grow.</a:t>
            </a:r>
          </a:p>
          <a:p>
            <a:pPr lvl="1"/>
            <a:endParaRPr lang="en-US" sz="2200" dirty="0"/>
          </a:p>
          <a:p>
            <a:r>
              <a:rPr lang="en-US" sz="2400" dirty="0"/>
              <a:t>So, what we </a:t>
            </a:r>
            <a:r>
              <a:rPr lang="en-US" sz="2400" b="1" dirty="0"/>
              <a:t>really</a:t>
            </a:r>
            <a:r>
              <a:rPr lang="en-US" sz="2400" dirty="0"/>
              <a:t> want to do is to create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that can </a:t>
            </a:r>
            <a:r>
              <a:rPr lang="en-US" sz="2400" b="1" dirty="0">
                <a:solidFill>
                  <a:srgbClr val="C00000"/>
                </a:solidFill>
              </a:rPr>
              <a:t>grow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big as it needs to.</a:t>
            </a:r>
          </a:p>
          <a:p>
            <a:pPr lvl="1"/>
            <a:endParaRPr lang="en-US" sz="2200" dirty="0"/>
          </a:p>
          <a:p>
            <a:r>
              <a:rPr lang="en-US" sz="2400" dirty="0"/>
              <a:t>To do this, we only need to modify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25639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We will use the unsorted representation. We will focus on the action of </a:t>
            </a:r>
            <a:r>
              <a:rPr lang="en-US" sz="2400" b="1" dirty="0">
                <a:solidFill>
                  <a:srgbClr val="C00000"/>
                </a:solidFill>
              </a:rPr>
              <a:t>resizing</a:t>
            </a:r>
            <a:r>
              <a:rPr lang="en-US" sz="2400" dirty="0"/>
              <a:t>, not the action of inserting.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3962400"/>
            <a:ext cx="36576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16380" y="4264967"/>
            <a:ext cx="276550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We want to modify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sizeElts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Rather than throw an exception if the array is at maximum capacity, we will instead </a:t>
            </a:r>
            <a:r>
              <a:rPr lang="en-US" b="1" dirty="0">
                <a:solidFill>
                  <a:srgbClr val="0000FF"/>
                </a:solidFill>
              </a:rPr>
              <a:t>grow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array.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grow();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5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 method won’t take any arguments or return any values.</a:t>
            </a:r>
          </a:p>
          <a:p>
            <a:r>
              <a:rPr lang="en-US" sz="2400" dirty="0"/>
              <a:t>It should </a:t>
            </a:r>
            <a:r>
              <a:rPr lang="en-US" sz="2400" b="1" dirty="0"/>
              <a:t>never</a:t>
            </a:r>
            <a:r>
              <a:rPr lang="en-US" sz="2400" dirty="0"/>
              <a:t> be called from outside of the class, so add it as a </a:t>
            </a:r>
            <a:r>
              <a:rPr lang="en-US" sz="2400" b="1" dirty="0">
                <a:solidFill>
                  <a:srgbClr val="C00000"/>
                </a:solidFill>
              </a:rPr>
              <a:t>private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method taking no arguments and returning void.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data members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grow();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enlarge the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array,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         preserving current contents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83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dirty="0"/>
              <a:t> will look like the assignment operator.</a:t>
            </a:r>
          </a:p>
          <a:p>
            <a:pPr lvl="1"/>
            <a:endParaRPr lang="en-US" dirty="0"/>
          </a:p>
          <a:p>
            <a:r>
              <a:rPr lang="en-US" dirty="0"/>
              <a:t>It must perform the following steps: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Allocate a bigger array.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Copy the smaller array to the bigger one.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Destroy the smaller array.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Modify </a:t>
            </a:r>
            <a:r>
              <a:rPr lang="en-US" dirty="0" err="1"/>
              <a:t>elts</a:t>
            </a:r>
            <a:r>
              <a:rPr lang="en-US" dirty="0"/>
              <a:t>/</a:t>
            </a:r>
            <a:r>
              <a:rPr lang="en-US" dirty="0" err="1"/>
              <a:t>sizeElts</a:t>
            </a:r>
            <a:r>
              <a:rPr lang="en-US" dirty="0"/>
              <a:t> to reflect the new array.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53000"/>
            <a:ext cx="75807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 the order of allocation can destroy. Can we switch this order?</a:t>
            </a:r>
          </a:p>
        </p:txBody>
      </p:sp>
    </p:spTree>
    <p:extLst>
      <p:ext uri="{BB962C8B-B14F-4D97-AF65-F5344CB8AC3E}">
        <p14:creationId xmlns:p14="http://schemas.microsoft.com/office/powerpoint/2010/main" val="9821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105400"/>
            <a:ext cx="6019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0040" indent="-457200">
              <a:buFont typeface="+mj-lt"/>
              <a:buAutoNum type="arabicPeriod"/>
            </a:pPr>
            <a:r>
              <a:rPr lang="en-US" sz="2400" dirty="0"/>
              <a:t>Allocate a bigger array.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/>
              <a:t>Copy the smaller array to the bigger one.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/>
              <a:t>Destroy the smaller array.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/>
              <a:t>Modify </a:t>
            </a:r>
            <a:r>
              <a:rPr lang="en-US" sz="2400" dirty="0" err="1"/>
              <a:t>elts</a:t>
            </a:r>
            <a:r>
              <a:rPr lang="en-US" sz="2400" dirty="0"/>
              <a:t>/</a:t>
            </a:r>
            <a:r>
              <a:rPr lang="en-US" sz="2400" dirty="0" err="1"/>
              <a:t>sizeElts</a:t>
            </a:r>
            <a:r>
              <a:rPr lang="en-US" sz="2400" dirty="0"/>
              <a:t> to reflect the new array.</a:t>
            </a:r>
          </a:p>
        </p:txBody>
      </p:sp>
    </p:spTree>
    <p:extLst>
      <p:ext uri="{BB962C8B-B14F-4D97-AF65-F5344CB8AC3E}">
        <p14:creationId xmlns:p14="http://schemas.microsoft.com/office/powerpoint/2010/main" val="1221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Unfortunately, we might end up doing a lot of copying.</a:t>
            </a:r>
          </a:p>
          <a:p>
            <a:r>
              <a:rPr lang="en-US" dirty="0"/>
              <a:t>Suppose a client creates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of capacity 1, and then inserts N elements into it.</a:t>
            </a:r>
          </a:p>
          <a:p>
            <a:r>
              <a:rPr lang="en-US" b="1" u="sng" dirty="0"/>
              <a:t>Question</a:t>
            </a:r>
            <a:r>
              <a:rPr lang="en-US" dirty="0"/>
              <a:t>: What’s the number of integer copies performed by the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dirty="0"/>
              <a:t> in the worst case?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void grow()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648200"/>
            <a:ext cx="441960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grow();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7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Suppose a client creates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of capacity 1, and then inserts N elements into it. What’s the number of integer copies in the worst case?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  </a:t>
            </a:r>
          </a:p>
          <a:p>
            <a:r>
              <a:rPr lang="en-US" sz="2400" dirty="0"/>
              <a:t>The worst case happens when all the elements inserted are different!</a:t>
            </a:r>
          </a:p>
          <a:p>
            <a:r>
              <a:rPr lang="en-US" sz="2400" dirty="0"/>
              <a:t>Before each new insertion,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dirty="0"/>
              <a:t>.</a:t>
            </a:r>
          </a:p>
          <a:p>
            <a:r>
              <a:rPr lang="en-US" sz="2400" dirty="0"/>
              <a:t>We need to call grow each time we insert a new element.</a:t>
            </a:r>
          </a:p>
          <a:p>
            <a:r>
              <a:rPr lang="en-US" sz="2400" dirty="0"/>
              <a:t>When we grow an array of size k to one of size k+1, we copied k items.</a:t>
            </a:r>
          </a:p>
          <a:p>
            <a:r>
              <a:rPr lang="en-US" sz="2400" dirty="0"/>
              <a:t>We did this for k from 1 to N-1.</a:t>
            </a:r>
          </a:p>
          <a:p>
            <a:r>
              <a:rPr lang="en-US" sz="2400" dirty="0"/>
              <a:t>So the total number of copies is:</a:t>
            </a:r>
            <a:endParaRPr lang="en-US" sz="1800" dirty="0"/>
          </a:p>
          <a:p>
            <a:pPr>
              <a:buNone/>
            </a:pPr>
            <a:r>
              <a:rPr lang="en-US" sz="2400" dirty="0"/>
              <a:t>		1 + 2 + ...  + (N-2) + (N-1) = N(N-1)/2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1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12505</TotalTime>
  <Words>1258</Words>
  <Application>Microsoft Office PowerPoint</Application>
  <PresentationFormat>On-screen Show (4:3)</PresentationFormat>
  <Paragraphs>205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幼圆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Group Exercise – Modifying Insert()</vt:lpstr>
      <vt:lpstr>Dynamic Resizing Group Exercise – Modifying Insert()</vt:lpstr>
      <vt:lpstr>Dynamic Resizing Group Exercise – Modifying Insert()</vt:lpstr>
      <vt:lpstr>Dynamic Resizing Optimizing grow()</vt:lpstr>
      <vt:lpstr>Dynamic Resizing Optimizing grow()</vt:lpstr>
      <vt:lpstr>Dynamic Resizing Group Exercise – Optimizing grow()</vt:lpstr>
      <vt:lpstr>Dynamic Resizing Group Exercise – Optimizing grow()</vt:lpstr>
      <vt:lpstr>Dynamic Resizing Group Exercise – Optimizing grow()</vt:lpstr>
      <vt:lpstr>Dynamic Resizing Group Exercise – Optimizing grow()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1077</cp:revision>
  <dcterms:created xsi:type="dcterms:W3CDTF">2008-09-02T17:19:50Z</dcterms:created>
  <dcterms:modified xsi:type="dcterms:W3CDTF">2018-07-12T03:00:53Z</dcterms:modified>
</cp:coreProperties>
</file>