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51"/>
  </p:notesMasterIdLst>
  <p:handoutMasterIdLst>
    <p:handoutMasterId r:id="rId52"/>
  </p:handoutMasterIdLst>
  <p:sldIdLst>
    <p:sldId id="256" r:id="rId2"/>
    <p:sldId id="486" r:id="rId3"/>
    <p:sldId id="430" r:id="rId4"/>
    <p:sldId id="431" r:id="rId5"/>
    <p:sldId id="432" r:id="rId6"/>
    <p:sldId id="433" r:id="rId7"/>
    <p:sldId id="434" r:id="rId8"/>
    <p:sldId id="487" r:id="rId9"/>
    <p:sldId id="436" r:id="rId10"/>
    <p:sldId id="437" r:id="rId11"/>
    <p:sldId id="438" r:id="rId12"/>
    <p:sldId id="439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503" r:id="rId29"/>
    <p:sldId id="488" r:id="rId30"/>
    <p:sldId id="489" r:id="rId31"/>
    <p:sldId id="490" r:id="rId32"/>
    <p:sldId id="501" r:id="rId33"/>
    <p:sldId id="491" r:id="rId34"/>
    <p:sldId id="492" r:id="rId35"/>
    <p:sldId id="493" r:id="rId36"/>
    <p:sldId id="494" r:id="rId37"/>
    <p:sldId id="495" r:id="rId38"/>
    <p:sldId id="499" r:id="rId39"/>
    <p:sldId id="452" r:id="rId40"/>
    <p:sldId id="453" r:id="rId41"/>
    <p:sldId id="454" r:id="rId42"/>
    <p:sldId id="455" r:id="rId43"/>
    <p:sldId id="456" r:id="rId44"/>
    <p:sldId id="457" r:id="rId45"/>
    <p:sldId id="458" r:id="rId46"/>
    <p:sldId id="497" r:id="rId47"/>
    <p:sldId id="498" r:id="rId48"/>
    <p:sldId id="502" r:id="rId49"/>
    <p:sldId id="42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80755" autoAdjust="0"/>
  </p:normalViewPr>
  <p:slideViewPr>
    <p:cSldViewPr>
      <p:cViewPr varScale="1">
        <p:scale>
          <a:sx n="57" d="100"/>
          <a:sy n="57" d="100"/>
        </p:scale>
        <p:origin x="168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7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2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1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1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isEmpty</a:t>
            </a:r>
            <a:r>
              <a:rPr lang="en-US" dirty="0"/>
              <a:t>, destructor,</a:t>
            </a:r>
            <a:r>
              <a:rPr lang="en-US" baseline="0" dirty="0"/>
              <a:t> and assignment operator do not need to be changed.</a:t>
            </a:r>
          </a:p>
          <a:p>
            <a:endParaRPr lang="en-US" baseline="0" dirty="0"/>
          </a:p>
          <a:p>
            <a:r>
              <a:rPr lang="en-US" dirty="0"/>
              <a:t>For example, default</a:t>
            </a:r>
            <a:r>
              <a:rPr lang="en-US" baseline="0" dirty="0"/>
              <a:t> </a:t>
            </a:r>
            <a:r>
              <a:rPr lang="en-US" baseline="0" dirty="0" smtClean="0"/>
              <a:t>constructor: first = last </a:t>
            </a:r>
            <a:r>
              <a:rPr lang="en-US" baseline="0" smtClean="0"/>
              <a:t>= NULL</a:t>
            </a:r>
            <a:r>
              <a:rPr lang="en-US" baseline="0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4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kind of representation invariant is violated when you delete the last node?</a:t>
            </a:r>
          </a:p>
          <a:p>
            <a:endParaRPr lang="en-US" baseline="0" dirty="0"/>
          </a:p>
          <a:p>
            <a:r>
              <a:rPr lang="en-US" baseline="0" dirty="0"/>
              <a:t>As a conclusion, we need to get the second to last 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09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</a:t>
            </a:r>
            <a:r>
              <a:rPr lang="en-US" baseline="0" dirty="0" smtClean="0"/>
              <a:t>B and C</a:t>
            </a:r>
            <a:endParaRPr lang="en-US" baseline="0" dirty="0"/>
          </a:p>
          <a:p>
            <a:endParaRPr lang="en-US" baseline="0" dirty="0" smtClean="0"/>
          </a:p>
          <a:p>
            <a:r>
              <a:rPr lang="en-US" baseline="0" dirty="0" smtClean="0"/>
              <a:t>For C, like </a:t>
            </a:r>
            <a:r>
              <a:rPr lang="en-US" baseline="0" dirty="0" err="1" smtClean="0"/>
              <a:t>insertFirst</a:t>
            </a:r>
            <a:r>
              <a:rPr lang="en-US" baseline="0" dirty="0" smtClean="0"/>
              <a:t> needs manipulation of more pointers for a doubly-linked list.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A, everything that can be done with doubly-linked list can be done with singly-linked list and vice-versa. However, some operations (removing last element) is very inefficient on singly-linked list.</a:t>
            </a:r>
          </a:p>
          <a:p>
            <a:r>
              <a:rPr lang="en-US" baseline="0" dirty="0" smtClean="0"/>
              <a:t>For D, only a pointer is added, the memory requirement is not double.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32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97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when implementing</a:t>
            </a:r>
            <a:r>
              <a:rPr lang="en-US" baseline="0" dirty="0"/>
              <a:t> </a:t>
            </a:r>
            <a:r>
              <a:rPr lang="en-US" baseline="0" dirty="0" err="1"/>
              <a:t>isEmpty</a:t>
            </a:r>
            <a:r>
              <a:rPr lang="en-US" baseline="0" dirty="0"/>
              <a:t>, we are using the representation invariant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03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must delete, because this node is </a:t>
            </a:r>
            <a:r>
              <a:rPr lang="en-US" altLang="zh-CN"/>
              <a:t>dynamically</a:t>
            </a:r>
            <a:r>
              <a:rPr lang="en-US" altLang="zh-CN" baseline="0"/>
              <a:t> created.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79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first</a:t>
            </a:r>
            <a:r>
              <a:rPr lang="en-US" baseline="0" dirty="0"/>
              <a:t> may equal NULL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Before accessing data, test if list is empty.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Even better, test if list is empty at the beginning. See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86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86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</a:t>
            </a:r>
            <a:r>
              <a:rPr lang="en-US" baseline="0" dirty="0" smtClean="0"/>
              <a:t>C and D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works for empty lists and lists of size 1.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87CF-6989-4BED-B539-95A07DC16597}" type="datetime1">
              <a:rPr lang="en-US" smtClean="0"/>
              <a:pPr/>
              <a:t>7/13/2018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81B-6B2F-4FA1-B72F-92222DD1A2AF}" type="datetime1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D7A3-B87E-4631-8490-D366D77F5590}" type="datetime1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AF0-7331-4F4A-A113-459E209CF1CB}" type="datetime1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CF00-2BF4-4A40-855C-752EBC00C931}" type="datetime1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B91E-0147-44B9-8CDA-41F104DEF296}" type="datetime1">
              <a:rPr lang="en-US" smtClean="0"/>
              <a:pPr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CE5C-1A84-4AEC-859B-0F9A1328F10D}" type="datetime1">
              <a:rPr lang="en-US" smtClean="0"/>
              <a:pPr/>
              <a:t>7/13/2018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9D00-D4E6-4981-86FA-422B369A84FF}" type="datetime1">
              <a:rPr lang="en-US" smtClean="0"/>
              <a:pPr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96E-4BF0-42FD-9CF9-DA0673426D26}" type="datetime1">
              <a:rPr lang="en-US" smtClean="0"/>
              <a:pPr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6385-0732-467C-9C43-F03E17EF0409}" type="datetime1">
              <a:rPr lang="en-US" smtClean="0"/>
              <a:pPr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C97D-958A-4C67-8A6E-B21940163E1E}" type="datetime1">
              <a:rPr lang="en-US" smtClean="0"/>
              <a:pPr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00BEF-7299-404A-ADB6-E693BA14375C}" type="datetime1">
              <a:rPr lang="en-US" smtClean="0"/>
              <a:pPr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2004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Linked List</a:t>
            </a:r>
          </a:p>
          <a:p>
            <a:pPr algn="l"/>
            <a:r>
              <a:rPr lang="en-US" altLang="zh-CN" b="1" dirty="0"/>
              <a:t>Learning Objectives:</a:t>
            </a:r>
            <a:endParaRPr lang="en-US" altLang="zh-CN" dirty="0"/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Understand what is a linked list and when to use it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Know how to implement a </a:t>
            </a:r>
            <a:r>
              <a:rPr lang="en-US" altLang="zh-CN" dirty="0" smtClean="0">
                <a:solidFill>
                  <a:schemeClr val="tx1"/>
                </a:solidFill>
              </a:rPr>
              <a:t>singly-linked </a:t>
            </a:r>
            <a:r>
              <a:rPr lang="en-US" altLang="zh-CN" dirty="0">
                <a:solidFill>
                  <a:schemeClr val="tx1"/>
                </a:solidFill>
              </a:rPr>
              <a:t>list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Understand what is </a:t>
            </a:r>
            <a:r>
              <a:rPr lang="en-US" altLang="zh-CN" dirty="0" smtClean="0">
                <a:solidFill>
                  <a:schemeClr val="tx1"/>
                </a:solidFill>
              </a:rPr>
              <a:t>double-ended </a:t>
            </a:r>
            <a:r>
              <a:rPr lang="en-US" altLang="zh-CN" dirty="0">
                <a:solidFill>
                  <a:schemeClr val="tx1"/>
                </a:solidFill>
              </a:rPr>
              <a:t>list and when to use it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/>
              <a:t>Ve</a:t>
            </a:r>
            <a:r>
              <a:rPr dirty="0"/>
              <a:t> 280</a:t>
            </a:r>
            <a:br>
              <a:rPr dirty="0"/>
            </a:br>
            <a:r>
              <a:rPr sz="2200" dirty="0"/>
              <a:t>Programming </a:t>
            </a:r>
            <a:r>
              <a:rPr sz="2200"/>
              <a:t>and </a:t>
            </a:r>
            <a:r>
              <a:rPr lang="en-US" altLang="zh-CN" sz="2200"/>
              <a:t>Elementary</a:t>
            </a:r>
            <a:r>
              <a:rPr sz="2200"/>
              <a:t> </a:t>
            </a:r>
            <a:r>
              <a:rPr sz="2200" dirty="0"/>
              <a:t>Data Structures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The concrete representation of the list (4 2 3)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basic idea of implementation is that each time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is inserted into the list, we'll create a new node to hold it.</a:t>
            </a:r>
          </a:p>
          <a:p>
            <a:r>
              <a:rPr lang="en-US" dirty="0"/>
              <a:t>Each time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is removed from the (non-empty) list, we'll save the value of the first node, </a:t>
            </a:r>
            <a:r>
              <a:rPr lang="en-US" b="1" dirty="0">
                <a:solidFill>
                  <a:srgbClr val="0000FF"/>
                </a:solidFill>
              </a:rPr>
              <a:t>destroy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the first node, and return the value.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09700" y="2057400"/>
            <a:ext cx="6477000" cy="1143000"/>
            <a:chOff x="1371600" y="4876800"/>
            <a:chExt cx="6477000" cy="1143000"/>
          </a:xfrm>
        </p:grpSpPr>
        <p:sp>
          <p:nvSpPr>
            <p:cNvPr id="10" name="Rectangle 9"/>
            <p:cNvSpPr/>
            <p:nvPr/>
          </p:nvSpPr>
          <p:spPr>
            <a:xfrm>
              <a:off x="2362200" y="4953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2667000" y="48768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629400" y="5105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H="1">
              <a:off x="7124700" y="51435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162800" y="55626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315200" y="57150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391400" y="58674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371600" y="48768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62200" y="5486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43400" y="4953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52800" y="48768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4648200" y="48768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324600" y="4953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34000" y="48768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43400" y="5486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324600" y="5486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750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We'll use the following (private) data members: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node *first;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en-US" dirty="0"/>
              <a:t>The rep invariant is that “first” points to first node of the sequence of nodes representing this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dirty="0"/>
              <a:t>, or NULL if the list is empty.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2438400"/>
            <a:ext cx="2590800" cy="14465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node *next;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value;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230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 Traversal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the “first” pointer, we can traverse the linked list.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// Effect: return # of items in this list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node *current = first;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while(current){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count++;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current = current-&gt;next;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return count;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14600" y="1905000"/>
            <a:ext cx="4570828" cy="992188"/>
            <a:chOff x="2820572" y="4724400"/>
            <a:chExt cx="4570828" cy="992188"/>
          </a:xfrm>
        </p:grpSpPr>
        <p:sp>
          <p:nvSpPr>
            <p:cNvPr id="7" name="Rectangle 6"/>
            <p:cNvSpPr/>
            <p:nvPr/>
          </p:nvSpPr>
          <p:spPr>
            <a:xfrm>
              <a:off x="40386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20572" y="47244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4290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343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2578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1722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6667500" y="4991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5410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858000" y="5562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934200" y="5715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008370" y="4458562"/>
            <a:ext cx="2001715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Traverse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/>
              <a:t>through the list.</a:t>
            </a:r>
            <a:endParaRPr lang="en-US" sz="2400" dirty="0"/>
          </a:p>
        </p:txBody>
      </p:sp>
      <p:sp>
        <p:nvSpPr>
          <p:cNvPr id="21" name="Right Brace 20"/>
          <p:cNvSpPr/>
          <p:nvPr/>
        </p:nvSpPr>
        <p:spPr>
          <a:xfrm>
            <a:off x="5492555" y="4172380"/>
            <a:ext cx="266700" cy="1403359"/>
          </a:xfrm>
          <a:prstGeom prst="rightBrace">
            <a:avLst>
              <a:gd name="adj1" fmla="val 561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Here are the public methods we have to implement: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node *first;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insert(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remove();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          // default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ctor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&amp; l); // copy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ctor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~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         //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dtor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assignment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&amp;operator=(const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&amp;l);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4597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will implement the "operational" methods first, assuming that the representation invariants hold.</a:t>
            </a:r>
          </a:p>
          <a:p>
            <a:r>
              <a:rPr lang="en-US" dirty="0"/>
              <a:t>After that, we'll go back and implement the default constructor and the </a:t>
            </a:r>
            <a:r>
              <a:rPr lang="en-US" b="1" dirty="0">
                <a:solidFill>
                  <a:srgbClr val="C00000"/>
                </a:solidFill>
              </a:rPr>
              <a:t>Big Three </a:t>
            </a:r>
            <a:r>
              <a:rPr lang="en-US" dirty="0"/>
              <a:t>to make sure that:</a:t>
            </a:r>
          </a:p>
          <a:p>
            <a:pPr lvl="1"/>
            <a:r>
              <a:rPr lang="en-US" sz="2600" dirty="0"/>
              <a:t>The invariants hold during object creation.</a:t>
            </a:r>
          </a:p>
          <a:p>
            <a:pPr lvl="1"/>
            <a:r>
              <a:rPr lang="en-US" sz="2600" dirty="0"/>
              <a:t>All dynamic resources are accounted for.</a:t>
            </a:r>
          </a:p>
          <a:p>
            <a:endParaRPr lang="en-US" dirty="0"/>
          </a:p>
          <a:p>
            <a:r>
              <a:rPr lang="en-US" dirty="0"/>
              <a:t>A list is empty if there is no node in the list,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dirty="0"/>
              <a:t> is NULL: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!first;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7501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we insert an integer, we start out with the "first" field pointing to the current list:</a:t>
            </a:r>
          </a:p>
          <a:p>
            <a:pPr lvl="1"/>
            <a:r>
              <a:rPr lang="en-US" sz="2600" dirty="0"/>
              <a:t>That list might be empty, or it might not, but in any event “first” </a:t>
            </a:r>
            <a:r>
              <a:rPr lang="en-US" sz="2600" b="1" dirty="0"/>
              <a:t>must</a:t>
            </a:r>
            <a:r>
              <a:rPr lang="en-US" sz="2600" dirty="0"/>
              <a:t> point to a valid list thanks to the rep invariant.</a:t>
            </a:r>
          </a:p>
          <a:p>
            <a:pPr lvl="1"/>
            <a:endParaRPr lang="en-US" dirty="0"/>
          </a:p>
          <a:p>
            <a:r>
              <a:rPr lang="en-US" dirty="0"/>
              <a:t>The first thing we need to do is to create a new node to hold the new "first" element: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5334000"/>
            <a:ext cx="484889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u="sng" dirty="0"/>
              <a:t>Question</a:t>
            </a:r>
            <a:r>
              <a:rPr lang="en-US" sz="2400" dirty="0"/>
              <a:t>: Can we declare a </a:t>
            </a:r>
            <a:r>
              <a:rPr lang="en-US" sz="2400" b="1" u="sng" dirty="0"/>
              <a:t>local</a:t>
            </a:r>
            <a:r>
              <a:rPr lang="en-US" sz="2400" dirty="0"/>
              <a:t> object</a:t>
            </a:r>
            <a:br>
              <a:rPr lang="en-US" sz="2400" dirty="0"/>
            </a:br>
            <a:r>
              <a:rPr lang="en-US" sz="2400" dirty="0"/>
              <a:t>instead of a </a:t>
            </a:r>
            <a:r>
              <a:rPr lang="en-US" sz="2400" b="1" u="sng" dirty="0"/>
              <a:t>dynamic</a:t>
            </a:r>
            <a:r>
              <a:rPr lang="en-US" sz="2400" dirty="0"/>
              <a:t> one? I.e., declare: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node n;</a:t>
            </a:r>
          </a:p>
        </p:txBody>
      </p:sp>
    </p:spTree>
    <p:extLst>
      <p:ext uri="{BB962C8B-B14F-4D97-AF65-F5344CB8AC3E}">
        <p14:creationId xmlns:p14="http://schemas.microsoft.com/office/powerpoint/2010/main" val="14637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Next, we need to establish the invariants on the new node.</a:t>
            </a:r>
          </a:p>
          <a:p>
            <a:r>
              <a:rPr lang="en-US" dirty="0"/>
              <a:t>This means setting the value field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/>
              <a:t>, and the next field to the “rest of the list” – this is precisely the start of the current list: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-&gt;value = v;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-&gt;next = first;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16734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Finally, we need to reestablish the representation invariant: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dirty="0"/>
              <a:t> currently points to the </a:t>
            </a:r>
            <a:r>
              <a:rPr lang="en-US" b="1" dirty="0"/>
              <a:t>second</a:t>
            </a:r>
            <a:r>
              <a:rPr lang="en-US" dirty="0"/>
              <a:t> node in the list, and must point to the first node of the new list instead: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-&gt;value = v;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-&gt;next = first;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4800600"/>
            <a:ext cx="31242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 have accomplished the work of the method, and all invariants are now true, so we are done.</a:t>
            </a:r>
          </a:p>
        </p:txBody>
      </p:sp>
    </p:spTree>
    <p:extLst>
      <p:ext uri="{BB962C8B-B14F-4D97-AF65-F5344CB8AC3E}">
        <p14:creationId xmlns:p14="http://schemas.microsoft.com/office/powerpoint/2010/main" val="329899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Finally, we need to reestablish the representation invariant: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dirty="0"/>
              <a:t> currently points to the </a:t>
            </a:r>
            <a:r>
              <a:rPr lang="en-US" b="1" dirty="0"/>
              <a:t>second</a:t>
            </a:r>
            <a:r>
              <a:rPr lang="en-US" dirty="0"/>
              <a:t> node in the list, and must point to the first node of the new list instead: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-&gt;value = v;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-&gt;next = first;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first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4800600"/>
            <a:ext cx="34290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this works no matter what the current list is, as long </a:t>
            </a:r>
            <a:r>
              <a:rPr lang="en-US" sz="2400"/>
              <a:t>as the </a:t>
            </a:r>
            <a:r>
              <a:rPr lang="en-US" sz="2400" dirty="0"/>
              <a:t>invariant holds (see next slides).</a:t>
            </a:r>
          </a:p>
        </p:txBody>
      </p:sp>
    </p:spTree>
    <p:extLst>
      <p:ext uri="{BB962C8B-B14F-4D97-AF65-F5344CB8AC3E}">
        <p14:creationId xmlns:p14="http://schemas.microsoft.com/office/powerpoint/2010/main" val="33726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Suppose we are inserting a 4.  </a:t>
            </a:r>
          </a:p>
          <a:p>
            <a:r>
              <a:rPr lang="en-US" dirty="0"/>
              <a:t>The list might already have elements: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then the new list is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33601" y="2514600"/>
            <a:ext cx="6172199" cy="1143000"/>
            <a:chOff x="2133601" y="2438400"/>
            <a:chExt cx="6172199" cy="11430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7086600" y="2667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16200000" flipH="1">
              <a:off x="7581900" y="2705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620000" y="3124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772400" y="3276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848600" y="3429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800600" y="2514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000" y="24384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5105400" y="24384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781800" y="2514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1200" y="24384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00600" y="3048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81800" y="3048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19400" y="2514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24200" y="24384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133601" y="2514600"/>
              <a:ext cx="685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4801" y="4267200"/>
            <a:ext cx="8000999" cy="2362200"/>
            <a:chOff x="304801" y="4267200"/>
            <a:chExt cx="8000999" cy="2362200"/>
          </a:xfrm>
        </p:grpSpPr>
        <p:sp>
          <p:nvSpPr>
            <p:cNvPr id="35" name="TextBox 34"/>
            <p:cNvSpPr txBox="1"/>
            <p:nvPr/>
          </p:nvSpPr>
          <p:spPr>
            <a:xfrm>
              <a:off x="304801" y="5562600"/>
              <a:ext cx="685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first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7086600" y="5715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H="1">
              <a:off x="7581900" y="5753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620000" y="6172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772400" y="6324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848600" y="6477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800600" y="5562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10000" y="54864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105400" y="54864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781800" y="5562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791200" y="54864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00600" y="6096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81800" y="6096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90600" y="5562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914400" y="4724400"/>
              <a:ext cx="1371600" cy="609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2971800" y="4343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81200" y="42672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1800" y="4876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90600" y="4343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295400" y="42672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33399" y="4343400"/>
              <a:ext cx="4572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00" dirty="0" err="1"/>
                <a:t>np</a:t>
              </a:r>
              <a:endParaRPr lang="en-US" sz="22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3276600" y="44958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>
              <a:off x="3352800" y="4953000"/>
              <a:ext cx="914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264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Introduction to Linked List</a:t>
            </a:r>
          </a:p>
          <a:p>
            <a:r>
              <a:rPr lang="en-US" dirty="0"/>
              <a:t>Implementation of Linked List</a:t>
            </a:r>
          </a:p>
          <a:p>
            <a:r>
              <a:rPr lang="en-US" altLang="zh-CN" dirty="0"/>
              <a:t>Double-Ended Linked Lists</a:t>
            </a:r>
            <a:endParaRPr lang="en-US" dirty="0"/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13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Suppose we are inserting a 4. </a:t>
            </a:r>
          </a:p>
          <a:p>
            <a:r>
              <a:rPr lang="en-US" dirty="0"/>
              <a:t>The list might be empty: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 new list is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359239" y="2665412"/>
            <a:ext cx="2209799" cy="915988"/>
            <a:chOff x="1371601" y="4572000"/>
            <a:chExt cx="2209799" cy="915988"/>
          </a:xfrm>
        </p:grpSpPr>
        <p:sp>
          <p:nvSpPr>
            <p:cNvPr id="33" name="Rectangle 32"/>
            <p:cNvSpPr/>
            <p:nvPr/>
          </p:nvSpPr>
          <p:spPr>
            <a:xfrm>
              <a:off x="2057400" y="4572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71601" y="4572000"/>
              <a:ext cx="685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first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2362200" y="4724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16200000" flipH="1">
              <a:off x="2857500" y="47625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895600" y="51816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048000" y="53340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3124200" y="54864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371601" y="4572000"/>
            <a:ext cx="6172199" cy="1600200"/>
            <a:chOff x="1371601" y="4572000"/>
            <a:chExt cx="6172199" cy="1600200"/>
          </a:xfrm>
        </p:grpSpPr>
        <p:sp>
          <p:nvSpPr>
            <p:cNvPr id="28" name="Rectangle 27"/>
            <p:cNvSpPr/>
            <p:nvPr/>
          </p:nvSpPr>
          <p:spPr>
            <a:xfrm>
              <a:off x="2057400" y="4572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71601" y="4572000"/>
              <a:ext cx="685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first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19800" y="5105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29200" y="50292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38600" y="5105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4343400" y="50292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581399" y="5105400"/>
              <a:ext cx="4572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00" dirty="0" err="1"/>
                <a:t>np</a:t>
              </a:r>
              <a:endParaRPr lang="en-US" sz="22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6324600" y="52578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6200000" flipH="1">
              <a:off x="6819900" y="52959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858000" y="57150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010400" y="58674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7086600" y="60198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6019800" y="5638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2362200" y="4724400"/>
              <a:ext cx="25908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560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Removal is a bit trickier since there are lots of things we need to accomplish, and they have to happen in precisely </a:t>
            </a:r>
            <a:r>
              <a:rPr lang="en-US" b="1" dirty="0">
                <a:solidFill>
                  <a:srgbClr val="0000FF"/>
                </a:solidFill>
              </a:rPr>
              <a:t>the right order</a:t>
            </a:r>
            <a:r>
              <a:rPr lang="en-US" dirty="0"/>
              <a:t>.</a:t>
            </a:r>
          </a:p>
          <a:p>
            <a:r>
              <a:rPr lang="en-US" dirty="0"/>
              <a:t>If the first item is removed, this violates the invariant on "first", which we have to fix: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::remove()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first = first-&gt;next;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09436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first = first-&gt;next;</a:t>
            </a:r>
            <a:endParaRPr lang="en-US" dirty="0"/>
          </a:p>
          <a:p>
            <a:r>
              <a:rPr lang="en-US" dirty="0"/>
              <a:t>If we are removing the first node, we must delete it to avoid a memory leak.</a:t>
            </a:r>
          </a:p>
          <a:p>
            <a:r>
              <a:rPr lang="en-US" dirty="0"/>
              <a:t>Unfortunately, we </a:t>
            </a:r>
            <a:r>
              <a:rPr lang="en-US" b="1" dirty="0"/>
              <a:t>can't</a:t>
            </a:r>
            <a:r>
              <a:rPr lang="en-US" dirty="0"/>
              <a:t> delete it before advancing the "first" pointer (since first-&gt;next would then be undefined).</a:t>
            </a:r>
          </a:p>
          <a:p>
            <a:r>
              <a:rPr lang="en-US" dirty="0"/>
              <a:t>But, </a:t>
            </a:r>
            <a:r>
              <a:rPr lang="en-US" b="1" dirty="0"/>
              <a:t>after</a:t>
            </a:r>
            <a:r>
              <a:rPr lang="en-US" dirty="0"/>
              <a:t> we advance the "first" pointer, the node to be removed is an orphan, and can't be deleted.</a:t>
            </a:r>
          </a:p>
          <a:p>
            <a:pPr lvl="1"/>
            <a:endParaRPr lang="en-US" dirty="0"/>
          </a:p>
          <a:p>
            <a:r>
              <a:rPr lang="en-US" dirty="0"/>
              <a:t>We solve this by introducing a local variable to remember the "old" first node, which we will call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victim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947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After creating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victim</a:t>
            </a:r>
            <a:r>
              <a:rPr lang="en-US" dirty="0"/>
              <a:t>, we can then delete the node </a:t>
            </a:r>
            <a:r>
              <a:rPr lang="en-US" b="1" dirty="0"/>
              <a:t>after</a:t>
            </a:r>
            <a:r>
              <a:rPr lang="en-US" dirty="0"/>
              <a:t> it is skipped by first.</a:t>
            </a:r>
          </a:p>
          <a:p>
            <a:endParaRPr lang="en-US" dirty="0"/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::remove()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node *victim = first;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first = victim-&gt;next;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delete victim;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76400" y="4267200"/>
            <a:ext cx="3886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00600" y="4495800"/>
            <a:ext cx="3871573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Note: equivalent to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first-&gt;next;</a:t>
            </a:r>
          </a:p>
        </p:txBody>
      </p:sp>
    </p:spTree>
    <p:extLst>
      <p:ext uri="{BB962C8B-B14F-4D97-AF65-F5344CB8AC3E}">
        <p14:creationId xmlns:p14="http://schemas.microsoft.com/office/powerpoint/2010/main" val="151625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However, removing the first node is only half of the work.</a:t>
            </a:r>
          </a:p>
          <a:p>
            <a:r>
              <a:rPr lang="en-US" dirty="0"/>
              <a:t>We must also return the value that was stored in the node.</a:t>
            </a:r>
          </a:p>
          <a:p>
            <a:r>
              <a:rPr lang="en-US" dirty="0"/>
              <a:t>This is also tricky:</a:t>
            </a:r>
          </a:p>
          <a:p>
            <a:pPr lvl="1"/>
            <a:r>
              <a:rPr lang="en-US" dirty="0"/>
              <a:t>We can't return the value first and then delete the node, since</a:t>
            </a:r>
            <a:br>
              <a:rPr lang="en-US" dirty="0"/>
            </a:br>
            <a:r>
              <a:rPr lang="en-US" dirty="0"/>
              <a:t>then the delete wouldn't happen.</a:t>
            </a:r>
          </a:p>
          <a:p>
            <a:pPr lvl="1"/>
            <a:r>
              <a:rPr lang="en-US" dirty="0"/>
              <a:t>Likewise, if we delete the node first, the contained value is lost.</a:t>
            </a:r>
          </a:p>
          <a:p>
            <a:endParaRPr lang="en-US" dirty="0"/>
          </a:p>
          <a:p>
            <a:r>
              <a:rPr lang="en-US" dirty="0"/>
              <a:t>So, we use </a:t>
            </a:r>
            <a:r>
              <a:rPr lang="en-US" b="1" dirty="0"/>
              <a:t>another</a:t>
            </a:r>
            <a:r>
              <a:rPr lang="en-US" dirty="0"/>
              <a:t> local variable,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/>
              <a:t> to remember the result that we will eventually return.</a:t>
            </a:r>
          </a:p>
        </p:txBody>
      </p:sp>
    </p:spTree>
    <p:extLst>
      <p:ext uri="{BB962C8B-B14F-4D97-AF65-F5344CB8AC3E}">
        <p14:creationId xmlns:p14="http://schemas.microsoft.com/office/powerpoint/2010/main" val="269376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Now that we have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/>
              <a:t> variable, the method becomes: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::remove()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*victim = first;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result;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first = victim-&gt;next;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result = victim-&gt;value;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delete victim;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result;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55968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Finally, we need to cope with an empty list, and throw an exception if we have one: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::remove()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*victim = first;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result;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listIsEmpty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e;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throw e;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first = victim-&gt;next;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result = victim-&gt;value;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delete victim;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39978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Note that for victim, we initialize it when it is declared, but we</a:t>
            </a:r>
            <a:br>
              <a:rPr lang="en-US" sz="3100" dirty="0"/>
            </a:br>
            <a:r>
              <a:rPr lang="en-US" sz="3100" dirty="0"/>
              <a:t>don't for 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3100" dirty="0"/>
              <a:t>.</a:t>
            </a:r>
          </a:p>
          <a:p>
            <a:r>
              <a:rPr lang="en-US" sz="3100" b="1" u="sng" dirty="0"/>
              <a:t>Question</a:t>
            </a:r>
            <a:r>
              <a:rPr lang="en-US" sz="3100" dirty="0"/>
              <a:t>:</a:t>
            </a:r>
          </a:p>
          <a:p>
            <a:pPr>
              <a:buNone/>
            </a:pPr>
            <a:r>
              <a:rPr lang="en-US" sz="3100" dirty="0"/>
              <a:t> 	Why didn't we initialize 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3100" dirty="0"/>
              <a:t> to 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victim-&gt;value</a:t>
            </a:r>
            <a:r>
              <a:rPr lang="en-US" sz="3100" dirty="0"/>
              <a:t>?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::remove()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*victim = first;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result;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throw 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first = victim-&gt;next;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result = victim-&gt;value;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delete victim;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0962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 smtClean="0"/>
              <a:t>Slightly more efficient (one assignment less when the list is empty!)</a:t>
            </a:r>
            <a:endParaRPr lang="en-US" sz="3100" dirty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::remove()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throw 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*victim = first;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first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victim-&gt;next;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victim-&gt;value;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delete victim;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23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 let’s work on the maintenance methods: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Assignment operator</a:t>
            </a:r>
          </a:p>
          <a:p>
            <a:pPr lvl="1"/>
            <a:r>
              <a:rPr lang="en-US" dirty="0"/>
              <a:t>Destructor</a:t>
            </a:r>
          </a:p>
          <a:p>
            <a:r>
              <a:rPr lang="en-US" dirty="0"/>
              <a:t>The default constructor is easy:</a:t>
            </a:r>
          </a:p>
          <a:p>
            <a:pPr lvl="1"/>
            <a:r>
              <a:rPr lang="en-US" dirty="0"/>
              <a:t>We just have to establish the representation invariant for an empty list: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: first(0)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{}</a:t>
            </a:r>
          </a:p>
        </p:txBody>
      </p:sp>
    </p:spTree>
    <p:extLst>
      <p:ext uri="{BB962C8B-B14F-4D97-AF65-F5344CB8AC3E}">
        <p14:creationId xmlns:p14="http://schemas.microsoft.com/office/powerpoint/2010/main" val="282776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Expandable arrays are only one way to implement storage that can grow and shrink over time.</a:t>
            </a:r>
          </a:p>
          <a:p>
            <a:r>
              <a:rPr lang="en-US" dirty="0"/>
              <a:t>Another way is to use a </a:t>
            </a:r>
            <a:r>
              <a:rPr lang="en-US" b="1" dirty="0">
                <a:solidFill>
                  <a:srgbClr val="C00000"/>
                </a:solidFill>
              </a:rPr>
              <a:t>linked structure</a:t>
            </a:r>
            <a:r>
              <a:rPr lang="en-US" dirty="0"/>
              <a:t>.</a:t>
            </a:r>
          </a:p>
          <a:p>
            <a:r>
              <a:rPr lang="en-US" dirty="0"/>
              <a:t>A linked structure is one with a series of zero or more data containers, connected by pointers from one to another, like: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81200" y="3886200"/>
            <a:ext cx="5410200" cy="992188"/>
            <a:chOff x="1981200" y="4724400"/>
            <a:chExt cx="5410200" cy="992188"/>
          </a:xfrm>
        </p:grpSpPr>
        <p:sp>
          <p:nvSpPr>
            <p:cNvPr id="5" name="Rectangle 4"/>
            <p:cNvSpPr/>
            <p:nvPr/>
          </p:nvSpPr>
          <p:spPr>
            <a:xfrm>
              <a:off x="31242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386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1200" y="4724400"/>
              <a:ext cx="4860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list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438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4290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43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2578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1722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6667500" y="4991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705600" y="5410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858000" y="5562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6934200" y="5715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2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Likewise, the destructor is easy.</a:t>
            </a:r>
          </a:p>
          <a:p>
            <a:r>
              <a:rPr lang="en-US" dirty="0"/>
              <a:t>We have to destroy each node in the list before the list itself is destroyed.</a:t>
            </a:r>
          </a:p>
          <a:p>
            <a:r>
              <a:rPr lang="en-US" dirty="0"/>
              <a:t>Actually, we already have a mechanism to destroy a single node – it's a side effect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remove()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So, we call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remove()</a:t>
            </a:r>
            <a:r>
              <a:rPr lang="en-US" dirty="0"/>
              <a:t> until the list is empty, ignoring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remove()</a:t>
            </a:r>
            <a:r>
              <a:rPr lang="en-US" dirty="0"/>
              <a:t>’s result.</a:t>
            </a:r>
          </a:p>
          <a:p>
            <a:r>
              <a:rPr lang="en-US" dirty="0"/>
              <a:t>We put this functionality into another private method, called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38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cs typeface="Courier New" pitchFamily="49" charset="0"/>
              </a:rPr>
              <a:t>Here is the destructor and its helper:</a:t>
            </a:r>
          </a:p>
          <a:p>
            <a:pPr lvl="1"/>
            <a:endParaRPr lang="en-US" dirty="0"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while (!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remove();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::~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73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 you agree that the copy operation can be performed as follows?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447800"/>
            <a:ext cx="8077200" cy="541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&amp;l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: first (0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node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*current =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l.first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while(current){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insert(current-&gt;value);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current = current-&gt;next;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 smtClean="0"/>
          </a:p>
          <a:p>
            <a:pPr marL="0" indent="0">
              <a:buNone/>
            </a:pPr>
            <a:r>
              <a:rPr lang="en-US" dirty="0" smtClean="0"/>
              <a:t>Select all the </a:t>
            </a:r>
            <a:r>
              <a:rPr lang="en-US" dirty="0"/>
              <a:t>correct </a:t>
            </a:r>
            <a:r>
              <a:rPr lang="en-US" dirty="0" smtClean="0"/>
              <a:t>answers. </a:t>
            </a:r>
            <a:endParaRPr lang="en-US" dirty="0"/>
          </a:p>
          <a:p>
            <a:r>
              <a:rPr lang="en-US" sz="2800" b="1" dirty="0"/>
              <a:t>A. </a:t>
            </a:r>
            <a:r>
              <a:rPr lang="en-US" dirty="0" smtClean="0"/>
              <a:t>Yes, all the values are copied.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B. </a:t>
            </a:r>
            <a:r>
              <a:rPr lang="en-US" sz="2600" dirty="0" smtClean="0"/>
              <a:t>No, some values are not copied.</a:t>
            </a:r>
            <a:endParaRPr lang="en-US" sz="26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C. </a:t>
            </a:r>
            <a:r>
              <a:rPr lang="en-US" sz="2600" dirty="0" smtClean="0"/>
              <a:t>No, even if all the values are copied.</a:t>
            </a:r>
            <a:endParaRPr lang="en-US" sz="2600" b="1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D.</a:t>
            </a:r>
            <a:r>
              <a:rPr lang="en-US" sz="2600" dirty="0"/>
              <a:t> </a:t>
            </a:r>
            <a:r>
              <a:rPr lang="en-US" sz="2600" dirty="0" smtClean="0"/>
              <a:t>In fact, sometimes it works.</a:t>
            </a:r>
            <a:endParaRPr lang="en-US" altLang="zh-CN" sz="2600" dirty="0"/>
          </a:p>
        </p:txBody>
      </p:sp>
      <p:pic>
        <p:nvPicPr>
          <p:cNvPr id="1026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4871883"/>
            <a:ext cx="17907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17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The copy constructor is tricky.</a:t>
            </a:r>
          </a:p>
          <a:p>
            <a:r>
              <a:rPr lang="en-US" dirty="0"/>
              <a:t>The naive approach would be to walk the list from front to back, and insert each element that we find into the list.</a:t>
            </a:r>
          </a:p>
          <a:p>
            <a:r>
              <a:rPr lang="en-US" dirty="0"/>
              <a:t>However, this gives us a list </a:t>
            </a:r>
            <a:r>
              <a:rPr lang="en-US" b="1" dirty="0">
                <a:solidFill>
                  <a:srgbClr val="0000FF"/>
                </a:solidFill>
              </a:rPr>
              <a:t>in reverse order</a:t>
            </a:r>
            <a:r>
              <a:rPr lang="en-US" dirty="0"/>
              <a:t>, because we always insert a new element at the beginning of the list.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we would prefer is to be able to walk the list </a:t>
            </a:r>
            <a:r>
              <a:rPr lang="en-US" b="1" dirty="0">
                <a:solidFill>
                  <a:srgbClr val="C00000"/>
                </a:solidFill>
              </a:rPr>
              <a:t>backward</a:t>
            </a:r>
            <a:r>
              <a:rPr lang="en-US" dirty="0"/>
              <a:t>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62000" y="4038600"/>
            <a:ext cx="3962400" cy="915988"/>
            <a:chOff x="2163536" y="4198031"/>
            <a:chExt cx="3962400" cy="915988"/>
          </a:xfrm>
        </p:grpSpPr>
        <p:sp>
          <p:nvSpPr>
            <p:cNvPr id="8" name="Rectangle 7"/>
            <p:cNvSpPr/>
            <p:nvPr/>
          </p:nvSpPr>
          <p:spPr>
            <a:xfrm>
              <a:off x="2773136" y="4198031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687536" y="4198031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01936" y="4198031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163536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124200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038600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06736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6200000" flipH="1">
              <a:off x="5402036" y="4388531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440136" y="4807631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592536" y="4960031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668736" y="5112431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800600" y="4038600"/>
            <a:ext cx="990600" cy="457200"/>
            <a:chOff x="4800600" y="4038600"/>
            <a:chExt cx="990600" cy="457200"/>
          </a:xfrm>
        </p:grpSpPr>
        <p:sp>
          <p:nvSpPr>
            <p:cNvPr id="23" name="Rectangle 22"/>
            <p:cNvSpPr/>
            <p:nvPr/>
          </p:nvSpPr>
          <p:spPr>
            <a:xfrm>
              <a:off x="5334000" y="4038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800600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685064" y="4038600"/>
            <a:ext cx="1020536" cy="457200"/>
            <a:chOff x="5685064" y="4038600"/>
            <a:chExt cx="1020536" cy="457200"/>
          </a:xfrm>
        </p:grpSpPr>
        <p:sp>
          <p:nvSpPr>
            <p:cNvPr id="24" name="Rectangle 23"/>
            <p:cNvSpPr/>
            <p:nvPr/>
          </p:nvSpPr>
          <p:spPr>
            <a:xfrm>
              <a:off x="6248400" y="4038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5685064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599464" y="4038600"/>
            <a:ext cx="2087336" cy="915988"/>
            <a:chOff x="6599464" y="4038600"/>
            <a:chExt cx="2087336" cy="915988"/>
          </a:xfrm>
        </p:grpSpPr>
        <p:sp>
          <p:nvSpPr>
            <p:cNvPr id="25" name="Rectangle 24"/>
            <p:cNvSpPr/>
            <p:nvPr/>
          </p:nvSpPr>
          <p:spPr>
            <a:xfrm>
              <a:off x="7162800" y="4038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6599464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467600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16200000" flipH="1">
              <a:off x="7962900" y="4229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001000" y="4648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8153400" y="4800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8229600" y="4953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13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there's no convenient way to walk the list backwards, we'll instead write a helper function that will </a:t>
            </a:r>
            <a:r>
              <a:rPr lang="en-US" b="1" dirty="0">
                <a:solidFill>
                  <a:srgbClr val="0000FF"/>
                </a:solidFill>
              </a:rPr>
              <a:t>recursively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walk the list till the end.</a:t>
            </a:r>
          </a:p>
          <a:p>
            <a:r>
              <a:rPr lang="en-US" dirty="0"/>
              <a:t>When we unwind the recursion, we can insert the elements from "back" to "front", which gives us the right answer: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(node *list)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if (!list) return; // Base case</a:t>
            </a:r>
          </a:p>
          <a:p>
            <a:pPr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(list-&gt;next);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insert(list-&gt;value);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92" y="5939135"/>
            <a:ext cx="441941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/>
              <a:t>copyList</a:t>
            </a:r>
            <a:r>
              <a:rPr lang="en-US" altLang="zh-CN" sz="2400" dirty="0"/>
              <a:t> is a private member function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169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(node *list)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if (!list) return; // Base case</a:t>
            </a:r>
          </a:p>
          <a:p>
            <a:pPr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(list-&gt;next);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insert(list-&gt;value);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must be a private method, since it deals with the concrete representation, not the abstraction.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5800" y="4191000"/>
            <a:ext cx="3657600" cy="915988"/>
            <a:chOff x="2239736" y="4198031"/>
            <a:chExt cx="3657600" cy="915988"/>
          </a:xfrm>
        </p:grpSpPr>
        <p:sp>
          <p:nvSpPr>
            <p:cNvPr id="6" name="Rectangle 5"/>
            <p:cNvSpPr/>
            <p:nvPr/>
          </p:nvSpPr>
          <p:spPr>
            <a:xfrm>
              <a:off x="2773136" y="4198031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87536" y="4198031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01936" y="4198031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239736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24200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038600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906736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440136" y="4350431"/>
              <a:ext cx="15240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211536" y="4807631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363936" y="4960031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440136" y="5112431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762000" y="3886200"/>
            <a:ext cx="3505200" cy="1371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36964" y="3962400"/>
            <a:ext cx="2430236" cy="12192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51364" y="4038600"/>
            <a:ext cx="1515836" cy="1066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19500" y="4114800"/>
            <a:ext cx="647700" cy="914400"/>
          </a:xfrm>
          <a:prstGeom prst="rect">
            <a:avLst/>
          </a:prstGeom>
          <a:noFill/>
          <a:ln w="38100"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800600" y="4113212"/>
            <a:ext cx="990600" cy="457200"/>
            <a:chOff x="4800600" y="4038600"/>
            <a:chExt cx="990600" cy="457200"/>
          </a:xfrm>
        </p:grpSpPr>
        <p:sp>
          <p:nvSpPr>
            <p:cNvPr id="23" name="Rectangle 22"/>
            <p:cNvSpPr/>
            <p:nvPr/>
          </p:nvSpPr>
          <p:spPr>
            <a:xfrm>
              <a:off x="5334000" y="4038600"/>
              <a:ext cx="4572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800600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685064" y="4113212"/>
            <a:ext cx="1020536" cy="457200"/>
            <a:chOff x="5685064" y="4038600"/>
            <a:chExt cx="1020536" cy="457200"/>
          </a:xfrm>
        </p:grpSpPr>
        <p:sp>
          <p:nvSpPr>
            <p:cNvPr id="26" name="Rectangle 25"/>
            <p:cNvSpPr/>
            <p:nvPr/>
          </p:nvSpPr>
          <p:spPr>
            <a:xfrm>
              <a:off x="6248400" y="4038600"/>
              <a:ext cx="457200" cy="45720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5685064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599464" y="4113212"/>
            <a:ext cx="1858736" cy="915988"/>
            <a:chOff x="6599464" y="4038600"/>
            <a:chExt cx="1858736" cy="915988"/>
          </a:xfrm>
        </p:grpSpPr>
        <p:sp>
          <p:nvSpPr>
            <p:cNvPr id="29" name="Rectangle 28"/>
            <p:cNvSpPr/>
            <p:nvPr/>
          </p:nvSpPr>
          <p:spPr>
            <a:xfrm>
              <a:off x="7162800" y="4038600"/>
              <a:ext cx="457200" cy="4572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599464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467600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8001000" y="4191000"/>
              <a:ext cx="15240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772400" y="4648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7924800" y="4800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8001000" y="4953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871900" y="3424535"/>
            <a:ext cx="398852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Assuming the current list is empty</a:t>
            </a:r>
          </a:p>
        </p:txBody>
      </p:sp>
    </p:spTree>
    <p:extLst>
      <p:ext uri="{BB962C8B-B14F-4D97-AF65-F5344CB8AC3E}">
        <p14:creationId xmlns:p14="http://schemas.microsoft.com/office/powerpoint/2010/main" val="377312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the copy constructor and assignment operator are pretty easy.</a:t>
            </a:r>
          </a:p>
          <a:p>
            <a:r>
              <a:rPr lang="en-US" dirty="0"/>
              <a:t>For the copy constructor, make sure we start with an empty list, and then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&amp;l)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: first (0)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l.first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2354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assignment operator ensures that there is no self-assignment, destroys the current list, then copies the new one: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::operator= 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&amp;l)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if (this != &amp;l)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l.first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return *this;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0839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to Linked List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Implementation of Linked List</a:t>
            </a:r>
          </a:p>
          <a:p>
            <a:r>
              <a:rPr lang="en-US" altLang="zh-CN" dirty="0"/>
              <a:t>Double-Ended Linked Lists</a:t>
            </a:r>
            <a:endParaRPr lang="en-US" dirty="0"/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5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Double-ended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if we wanted to insert something at the end of the list?</a:t>
            </a:r>
          </a:p>
          <a:p>
            <a:r>
              <a:rPr lang="en-US" dirty="0"/>
              <a:t>Intuitively, with the current representation, we need to walk down the list until we found "the last element", and then insert it there.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That's not very efficient, because we have to go through every element to insert something at the tail.</a:t>
            </a:r>
          </a:p>
          <a:p>
            <a:r>
              <a:rPr lang="en-US" dirty="0"/>
              <a:t>Instead, we'll change our concrete representation to track both the front and the back of our list.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00200" y="3200400"/>
            <a:ext cx="5638800" cy="992188"/>
            <a:chOff x="1600200" y="3200400"/>
            <a:chExt cx="5638800" cy="992188"/>
          </a:xfrm>
        </p:grpSpPr>
        <p:sp>
          <p:nvSpPr>
            <p:cNvPr id="5" name="Rectangle 4"/>
            <p:cNvSpPr/>
            <p:nvPr/>
          </p:nvSpPr>
          <p:spPr>
            <a:xfrm>
              <a:off x="29718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862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06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150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00200" y="3200400"/>
              <a:ext cx="6332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first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2860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2766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1910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1054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0198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6515100" y="3467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553200" y="3886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705600" y="4038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6781800" y="4191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18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Expandable arrays are only one way to implement storage that can grow and shrink over time.</a:t>
            </a:r>
          </a:p>
          <a:p>
            <a:r>
              <a:rPr lang="en-US" dirty="0"/>
              <a:t>Another way is to use a </a:t>
            </a:r>
            <a:r>
              <a:rPr lang="en-US" b="1" dirty="0">
                <a:solidFill>
                  <a:srgbClr val="C00000"/>
                </a:solidFill>
              </a:rPr>
              <a:t>linked structure</a:t>
            </a:r>
            <a:r>
              <a:rPr lang="en-US" dirty="0"/>
              <a:t>.</a:t>
            </a:r>
          </a:p>
          <a:p>
            <a:r>
              <a:rPr lang="en-US" dirty="0"/>
              <a:t>A linked structure is one with a series of zero or more data containers, connected by pointers from one to another, like: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200" y="4038600"/>
            <a:ext cx="4860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list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19400" y="4267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0000" y="4267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24400" y="4267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38800" y="4267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53200" y="4267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7048500" y="43053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86600" y="47244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239000" y="48768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315200" y="50292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66800" y="4800600"/>
            <a:ext cx="56388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 linked structure is sort of like a freight train.  If you need to carry more freight, you get a new boxcar, connect it to the train, and fill it.  When you don't need it any more, you can remove that boxcar from the train.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038600"/>
            <a:ext cx="457200" cy="48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4038600"/>
            <a:ext cx="457200" cy="48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038600"/>
            <a:ext cx="457200" cy="48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4038600"/>
            <a:ext cx="457200" cy="48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7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Double-ended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new representational invariant has </a:t>
            </a:r>
            <a:r>
              <a:rPr lang="en-US" b="1" dirty="0"/>
              <a:t>two</a:t>
            </a:r>
            <a:r>
              <a:rPr lang="en-US" dirty="0"/>
              <a:t> node pointers: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*first;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node *last;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  <a:endParaRPr lang="en-US" dirty="0"/>
          </a:p>
          <a:p>
            <a:r>
              <a:rPr lang="en-US" dirty="0"/>
              <a:t>The invariant 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dirty="0"/>
              <a:t> is unchanged.</a:t>
            </a:r>
          </a:p>
          <a:p>
            <a:r>
              <a:rPr lang="en-US" dirty="0"/>
              <a:t>The invariant 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last</a:t>
            </a:r>
            <a:r>
              <a:rPr lang="en-US" dirty="0"/>
              <a:t> is: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last</a:t>
            </a:r>
            <a:r>
              <a:rPr lang="en-US" dirty="0"/>
              <a:t> points to the last node of the list if it is not empty, and is NULL otherwise.</a:t>
            </a:r>
          </a:p>
        </p:txBody>
      </p:sp>
    </p:spTree>
    <p:extLst>
      <p:ext uri="{BB962C8B-B14F-4D97-AF65-F5344CB8AC3E}">
        <p14:creationId xmlns:p14="http://schemas.microsoft.com/office/powerpoint/2010/main" val="291664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Double-ended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So, in an empty list, both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last</a:t>
            </a:r>
            <a:r>
              <a:rPr lang="en-US" dirty="0"/>
              <a:t> point to NULL.</a:t>
            </a:r>
          </a:p>
          <a:p>
            <a:r>
              <a:rPr lang="en-US" dirty="0"/>
              <a:t>However, if the list is non-empty, they look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 Adding this new data member, what methods should be changed? </a:t>
            </a:r>
          </a:p>
          <a:p>
            <a:pPr lvl="1"/>
            <a:r>
              <a:rPr lang="en-US" u="sng" dirty="0"/>
              <a:t>Answer</a:t>
            </a:r>
            <a:r>
              <a:rPr lang="en-US" dirty="0"/>
              <a:t>: remove, insert, and default/copy constructor should be re-written</a:t>
            </a:r>
          </a:p>
          <a:p>
            <a:r>
              <a:rPr lang="en-US" dirty="0"/>
              <a:t>In lecture, we'll only write a new method,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insertLast</a:t>
            </a:r>
            <a:r>
              <a:rPr lang="en-US" dirty="0"/>
              <a:t>, which inserts a node at the tail of the linked list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76400" y="2667000"/>
            <a:ext cx="5562600" cy="1269087"/>
            <a:chOff x="1676400" y="2667000"/>
            <a:chExt cx="5562600" cy="1269087"/>
          </a:xfrm>
        </p:grpSpPr>
        <p:sp>
          <p:nvSpPr>
            <p:cNvPr id="5" name="Rectangle 4"/>
            <p:cNvSpPr/>
            <p:nvPr/>
          </p:nvSpPr>
          <p:spPr>
            <a:xfrm>
              <a:off x="2971800" y="2743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2743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00600" y="2743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15000" y="2743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6400" y="26670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286000" y="2895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276600" y="2895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191000" y="2895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105400" y="2895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019800" y="2895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H="1">
              <a:off x="6515100" y="29337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553200" y="33528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35052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781800" y="36576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676400" y="3505200"/>
              <a:ext cx="5245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last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5448300" y="33147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286000" y="3657600"/>
              <a:ext cx="3200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322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Double-ended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First, we create the new node, and establish its invariants: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insertLast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-&gt;next = NULL;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-&gt;value = v;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5475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Double-ended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To actually insert, there are two cases:</a:t>
            </a:r>
          </a:p>
          <a:p>
            <a:pPr lvl="1"/>
            <a:r>
              <a:rPr lang="en-US" dirty="0"/>
              <a:t>If the list is empty, we need to reestablish the invariants 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last</a:t>
            </a:r>
            <a:r>
              <a:rPr lang="en-US" dirty="0"/>
              <a:t> (the new node is both the first and last node of the list)</a:t>
            </a:r>
          </a:p>
          <a:p>
            <a:pPr lvl="1"/>
            <a:r>
              <a:rPr lang="en-US" dirty="0"/>
              <a:t>If the list is </a:t>
            </a:r>
            <a:r>
              <a:rPr lang="en-US" b="1" dirty="0"/>
              <a:t>not</a:t>
            </a:r>
            <a:r>
              <a:rPr lang="en-US" dirty="0"/>
              <a:t> empty, there are two broken invariants.  The "old"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last-&gt;next</a:t>
            </a:r>
            <a:r>
              <a:rPr lang="en-US" dirty="0"/>
              <a:t> element (incorrectly) points to NULL, and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last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field no longer points to the last element.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76400" y="4572000"/>
            <a:ext cx="5562600" cy="2058988"/>
            <a:chOff x="1676400" y="4572000"/>
            <a:chExt cx="5562600" cy="2058988"/>
          </a:xfrm>
        </p:grpSpPr>
        <p:sp>
          <p:nvSpPr>
            <p:cNvPr id="5" name="Rectangle 4"/>
            <p:cNvSpPr/>
            <p:nvPr/>
          </p:nvSpPr>
          <p:spPr>
            <a:xfrm>
              <a:off x="2971800" y="4648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4648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00600" y="4648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15000" y="4648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6400" y="45720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286000" y="4800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276600" y="4800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191000" y="4800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105400" y="4800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019800" y="4800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H="1">
              <a:off x="6515100" y="48387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553200" y="52578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54102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781800" y="55626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676400" y="5410200"/>
              <a:ext cx="5245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last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5448300" y="52197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286000" y="5562600"/>
              <a:ext cx="3200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715000" y="5715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60198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6200000" flipH="1">
              <a:off x="6515100" y="59055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553200" y="63246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705600" y="64770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781800" y="66294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648200" y="5638800"/>
              <a:ext cx="4443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np</a:t>
              </a:r>
              <a:endParaRPr lang="en-US" sz="2200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1054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317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Double-ended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495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insertLast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node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-&gt;next = NULL;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-&gt;value = v;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first = last =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last-&gt;next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last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8200" y="5105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62600" y="5105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77000" y="5105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91400" y="5105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52800" y="50292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62400" y="52578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53000" y="52578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867400" y="52578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81800" y="52578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696200" y="5257800"/>
            <a:ext cx="533400" cy="609600"/>
            <a:chOff x="7696200" y="5257800"/>
            <a:chExt cx="533400" cy="6096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7696200" y="5257800"/>
              <a:ext cx="533400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7696200" y="5334000"/>
              <a:ext cx="609600" cy="457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352800" y="5638800"/>
            <a:ext cx="4114800" cy="430887"/>
            <a:chOff x="3352800" y="5638800"/>
            <a:chExt cx="4114800" cy="430887"/>
          </a:xfrm>
        </p:grpSpPr>
        <p:sp>
          <p:nvSpPr>
            <p:cNvPr id="19" name="TextBox 18"/>
            <p:cNvSpPr txBox="1"/>
            <p:nvPr/>
          </p:nvSpPr>
          <p:spPr>
            <a:xfrm>
              <a:off x="3352800" y="5638800"/>
              <a:ext cx="524503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last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162800" y="5791200"/>
              <a:ext cx="304800" cy="76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962400" y="5791200"/>
              <a:ext cx="32004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7391400" y="5943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696200" y="6096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229600" y="6096000"/>
            <a:ext cx="381000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229600" y="63246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82000" y="64770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458200" y="66294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24600" y="5867400"/>
            <a:ext cx="444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np</a:t>
            </a:r>
            <a:endParaRPr lang="en-US" sz="22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781800" y="6096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Double-ended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495800"/>
          </a:xfrm>
        </p:spPr>
        <p:txBody>
          <a:bodyPr>
            <a:normAutofit/>
          </a:bodyPr>
          <a:lstStyle/>
          <a:p>
            <a:r>
              <a:rPr lang="en-US" dirty="0"/>
              <a:t>This is efficient, but only for insertion.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b="1" u="sng" dirty="0"/>
          </a:p>
          <a:p>
            <a:r>
              <a:rPr lang="en-US" b="1" u="sng" dirty="0"/>
              <a:t>Question</a:t>
            </a:r>
            <a:r>
              <a:rPr lang="en-US" dirty="0"/>
              <a:t>:  Is removal </a:t>
            </a:r>
            <a:r>
              <a:rPr lang="en-US" b="1" dirty="0">
                <a:solidFill>
                  <a:srgbClr val="0000FF"/>
                </a:solidFill>
              </a:rPr>
              <a:t>from the end </a:t>
            </a:r>
            <a:r>
              <a:rPr lang="en-US" dirty="0"/>
              <a:t>efficient or not? Why?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2209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2209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6800" y="2209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2209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52600" y="21336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62200" y="2362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52800" y="2362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67200" y="2362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81600" y="2362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96000" y="2362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6096000" y="2438400"/>
            <a:ext cx="6096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2600" y="2743200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last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562600" y="2895600"/>
            <a:ext cx="304800" cy="76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362200" y="2895600"/>
            <a:ext cx="3200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791200" y="3048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96000" y="3200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29400" y="3200400"/>
            <a:ext cx="381000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629400" y="34290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781800" y="35814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58000" y="37338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24400" y="2971800"/>
            <a:ext cx="444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np</a:t>
            </a:r>
            <a:endParaRPr lang="en-US" sz="22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181600" y="3200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752600" y="4572000"/>
            <a:ext cx="5562600" cy="1269087"/>
            <a:chOff x="1752600" y="4572000"/>
            <a:chExt cx="5562600" cy="1269087"/>
          </a:xfrm>
        </p:grpSpPr>
        <p:sp>
          <p:nvSpPr>
            <p:cNvPr id="30" name="Rectangle 29"/>
            <p:cNvSpPr/>
            <p:nvPr/>
          </p:nvSpPr>
          <p:spPr>
            <a:xfrm>
              <a:off x="3048000" y="4648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62400" y="4648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76800" y="4648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1200" y="4648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52600" y="45720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2362200" y="4800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352800" y="4800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267200" y="4800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181600" y="4800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096000" y="4800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6200000" flipH="1">
              <a:off x="6591300" y="48387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629400" y="52578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781800" y="54102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858000" y="55626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752600" y="5410200"/>
              <a:ext cx="5245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last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 flipH="1" flipV="1">
              <a:off x="5524500" y="52197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362200" y="5562600"/>
              <a:ext cx="3200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653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Double-ended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make removal from the end efficient, as well, we have to have a </a:t>
            </a:r>
            <a:r>
              <a:rPr lang="en-US" b="1" dirty="0">
                <a:solidFill>
                  <a:srgbClr val="0000FF"/>
                </a:solidFill>
              </a:rPr>
              <a:t>doubly-linked</a:t>
            </a:r>
            <a:r>
              <a:rPr lang="en-US" dirty="0"/>
              <a:t> list, so we can go forward </a:t>
            </a:r>
            <a:r>
              <a:rPr lang="en-US" b="1" dirty="0"/>
              <a:t>and</a:t>
            </a:r>
            <a:r>
              <a:rPr lang="en-US" dirty="0"/>
              <a:t> backward.</a:t>
            </a:r>
          </a:p>
          <a:p>
            <a:r>
              <a:rPr lang="en-US" dirty="0"/>
              <a:t>To do this, we're going to change the representation again.</a:t>
            </a:r>
          </a:p>
          <a:p>
            <a:r>
              <a:rPr lang="en-US" dirty="0"/>
              <a:t>In our new representation, a node is: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*next;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value;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/>
              <a:t> fields are the same as before.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dirty="0"/>
              <a:t> field's invariant is: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dirty="0"/>
              <a:t> field points to the previous node in the list, or NULL if no such node exists (e.g., the current </a:t>
            </a:r>
            <a:r>
              <a:rPr lang="en-US"/>
              <a:t>node is the first node).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Double-ended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With this representation, an empty list is unchanged: both “first” and “last” are NULL.</a:t>
            </a:r>
          </a:p>
          <a:p>
            <a:pPr lvl="1"/>
            <a:endParaRPr lang="en-US" dirty="0"/>
          </a:p>
          <a:p>
            <a:r>
              <a:rPr lang="en-US" dirty="0"/>
              <a:t>While the list (2, 3) would look like this: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implement each method in project five.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86000" y="3276600"/>
            <a:ext cx="3657600" cy="1982788"/>
            <a:chOff x="2286000" y="3276600"/>
            <a:chExt cx="3657600" cy="1982788"/>
          </a:xfrm>
        </p:grpSpPr>
        <p:sp>
          <p:nvSpPr>
            <p:cNvPr id="7" name="Rectangle 6"/>
            <p:cNvSpPr/>
            <p:nvPr/>
          </p:nvSpPr>
          <p:spPr>
            <a:xfrm>
              <a:off x="4419600" y="3962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86000" y="38862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895600" y="41148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810000" y="41148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724400" y="41148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5219700" y="41529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257800" y="45720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410200" y="47244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486400" y="48768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200400" y="3276600"/>
              <a:ext cx="5245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last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0800000">
              <a:off x="4038600" y="44958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2781300" y="45339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124200" y="44958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438400" y="49530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590800" y="51054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667000" y="52578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419600" y="4343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05200" y="3962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05200" y="4343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733800" y="35052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H="1">
              <a:off x="4229100" y="35433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4419600" y="4724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05200" y="4724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429000" y="3886200"/>
              <a:ext cx="609600" cy="1295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43400" y="3886200"/>
              <a:ext cx="609600" cy="1295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553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706562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of the following statements are </a:t>
            </a:r>
            <a:r>
              <a:rPr lang="en-US" dirty="0" smtClean="0"/>
              <a:t>true when comparing doubly-linked lists and singly-linked lists?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2133600"/>
            <a:ext cx="7772400" cy="3886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Select all the correct answers. </a:t>
            </a:r>
          </a:p>
          <a:p>
            <a:r>
              <a:rPr lang="en-US" sz="2800" b="1" dirty="0"/>
              <a:t>A. </a:t>
            </a:r>
            <a:r>
              <a:rPr lang="en-US" dirty="0" smtClean="0"/>
              <a:t>Doubly-linked lists allows more operations.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B. </a:t>
            </a:r>
            <a:r>
              <a:rPr lang="en-US" sz="2600" dirty="0" smtClean="0"/>
              <a:t>Doubly-linked lists make some operations more efficient.</a:t>
            </a:r>
            <a:endParaRPr lang="en-US" sz="26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C. </a:t>
            </a:r>
            <a:r>
              <a:rPr lang="en-US" sz="2600" dirty="0"/>
              <a:t>Doubly-linked lists make some operations </a:t>
            </a:r>
            <a:r>
              <a:rPr lang="en-US" sz="2600" dirty="0" smtClean="0"/>
              <a:t>less </a:t>
            </a:r>
            <a:r>
              <a:rPr lang="en-US" sz="2600" dirty="0"/>
              <a:t>efficient.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D.</a:t>
            </a:r>
            <a:r>
              <a:rPr lang="en-US" sz="2600" dirty="0"/>
              <a:t> Doubly-linked lists double the memory requirement compared to singly-linked list.</a:t>
            </a:r>
            <a:endParaRPr lang="en-US" altLang="zh-CN" sz="2600" dirty="0"/>
          </a:p>
        </p:txBody>
      </p:sp>
      <p:pic>
        <p:nvPicPr>
          <p:cNvPr id="2050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1999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4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</a:p>
          <a:p>
            <a:pPr lvl="1"/>
            <a:r>
              <a:rPr lang="en-US" dirty="0"/>
              <a:t>Chapter 13.1</a:t>
            </a:r>
            <a:r>
              <a:rPr lang="en-US" dirty="0">
                <a:solidFill>
                  <a:srgbClr val="C00000"/>
                </a:solidFill>
              </a:rPr>
              <a:t> Nodes and Linked Lists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1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Suppose we wanted to implement an abstract data type for a mutable list of integers, represented as a linked structure.</a:t>
            </a:r>
          </a:p>
          <a:p>
            <a:pPr lvl="1"/>
            <a:endParaRPr lang="en-US" dirty="0"/>
          </a:p>
          <a:p>
            <a:r>
              <a:rPr lang="en-US" dirty="0"/>
              <a:t>This ADT will be similar to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dirty="0"/>
              <a:t> type from project two, except that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dirty="0"/>
              <a:t> is </a:t>
            </a:r>
            <a:r>
              <a:rPr lang="en-US" b="1" dirty="0">
                <a:solidFill>
                  <a:srgbClr val="C00000"/>
                </a:solidFill>
              </a:rPr>
              <a:t>immutable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Once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dirty="0"/>
              <a:t> object was created, no operations on that list would ever change it.</a:t>
            </a:r>
          </a:p>
        </p:txBody>
      </p:sp>
    </p:spTree>
    <p:extLst>
      <p:ext uri="{BB962C8B-B14F-4D97-AF65-F5344CB8AC3E}">
        <p14:creationId xmlns:p14="http://schemas.microsoft.com/office/powerpoint/2010/main" val="373181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There are three operations that the list must support: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EFFECTS: returns true if list is empty,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         false otherwise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insert(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MODIFIES: this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EFFECTS: inserts v into the front of the list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{}; // An exception class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remove();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MODIFIES: this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EFFECTS: if list is empty, throw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         Otherwise,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remove and return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 first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         element of the list</a:t>
            </a:r>
          </a:p>
        </p:txBody>
      </p:sp>
    </p:spTree>
    <p:extLst>
      <p:ext uri="{BB962C8B-B14F-4D97-AF65-F5344CB8AC3E}">
        <p14:creationId xmlns:p14="http://schemas.microsoft.com/office/powerpoint/2010/main" val="65602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example, if the list is (1 2 3), and you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remove()</a:t>
            </a:r>
            <a:r>
              <a:rPr lang="en-US" dirty="0"/>
              <a:t>, the list will be changed to (2 3),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/>
              <a:t> returns 1.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remove();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// MODIFIES: this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// EFFECTS: if list is empty, throw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listIsEmpty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//          Otherwise, remove and return the 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//          first element of the list</a:t>
            </a:r>
          </a:p>
          <a:p>
            <a:pPr>
              <a:buNone/>
            </a:pPr>
            <a:endParaRPr lang="en-US" sz="2100" b="1" dirty="0"/>
          </a:p>
          <a:p>
            <a:r>
              <a:rPr lang="en-US" dirty="0"/>
              <a:t>If you then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insert(4)</a:t>
            </a:r>
            <a:r>
              <a:rPr lang="en-US" dirty="0"/>
              <a:t>, the list changes to (4 2 3).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void insert(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// MODIFIES: this</a:t>
            </a:r>
          </a:p>
          <a:p>
            <a:pPr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// EFFECTS: inserts v into the front of the list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106010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to Linked List</a:t>
            </a:r>
          </a:p>
          <a:p>
            <a:r>
              <a:rPr lang="en-US" dirty="0"/>
              <a:t>Implementation of Linked List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Double-Ended Linked Lists</a:t>
            </a:r>
          </a:p>
          <a:p>
            <a:endParaRPr lang="en-US" dirty="0"/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2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implement linked list, we need to pick a concrete representation for the node in the list.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node *next;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value;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en-US" dirty="0"/>
              <a:t>The invariants on these fields are: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value</a:t>
            </a:r>
            <a:r>
              <a:rPr lang="en-US" dirty="0"/>
              <a:t> field holds the integer value of this element of the list.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next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field points to the next node in the list, or NULL if the node is the last one in the list.</a:t>
            </a:r>
          </a:p>
          <a:p>
            <a:r>
              <a:rPr lang="en-US" dirty="0"/>
              <a:t>NULL means "pointing at nothing".  Its value is "0", written as: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554273" y="5776733"/>
            <a:ext cx="1219200" cy="763588"/>
            <a:chOff x="6934200" y="5486400"/>
            <a:chExt cx="1219200" cy="76358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934200" y="5486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16200000" flipH="1">
              <a:off x="7429500" y="55245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467600" y="59436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620000" y="60960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696200" y="62484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91000" y="2360612"/>
            <a:ext cx="4495800" cy="992188"/>
            <a:chOff x="2895600" y="4724400"/>
            <a:chExt cx="4495800" cy="992188"/>
          </a:xfrm>
        </p:grpSpPr>
        <p:sp>
          <p:nvSpPr>
            <p:cNvPr id="13" name="Rectangle 12"/>
            <p:cNvSpPr/>
            <p:nvPr/>
          </p:nvSpPr>
          <p:spPr>
            <a:xfrm>
              <a:off x="40386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74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95600" y="4724400"/>
              <a:ext cx="4860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list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4290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343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2578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1722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H="1">
              <a:off x="6667500" y="4991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705600" y="5410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858000" y="5562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934200" y="5715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354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12862</TotalTime>
  <Words>3112</Words>
  <Application>Microsoft Office PowerPoint</Application>
  <PresentationFormat>On-screen Show (4:3)</PresentationFormat>
  <Paragraphs>631</Paragraphs>
  <Slides>49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宋体</vt:lpstr>
      <vt:lpstr>幼圆</vt:lpstr>
      <vt:lpstr>Calibri</vt:lpstr>
      <vt:lpstr>Courier New</vt:lpstr>
      <vt:lpstr>Franklin Gothic Book</vt:lpstr>
      <vt:lpstr>Perpetua</vt:lpstr>
      <vt:lpstr>Wingdings 2</vt:lpstr>
      <vt:lpstr>Equity</vt:lpstr>
      <vt:lpstr>Ve 280 Programming and Elementary Data Structures</vt:lpstr>
      <vt:lpstr>Outline</vt:lpstr>
      <vt:lpstr>Linked Lists Introduction</vt:lpstr>
      <vt:lpstr>Linked Lists Introduction</vt:lpstr>
      <vt:lpstr>Linked Lists Introduction</vt:lpstr>
      <vt:lpstr>Linked Lists Introduction</vt:lpstr>
      <vt:lpstr>Linked Lists Introduction</vt:lpstr>
      <vt:lpstr>Outline</vt:lpstr>
      <vt:lpstr>Linked Lists Implementation</vt:lpstr>
      <vt:lpstr>Linked Lists Implementation</vt:lpstr>
      <vt:lpstr>Linked Lists Implementation</vt:lpstr>
      <vt:lpstr>Linked List Traversal</vt:lpstr>
      <vt:lpstr>Linked Lists Implementation</vt:lpstr>
      <vt:lpstr>Linked Lists Implementation</vt:lpstr>
      <vt:lpstr>Linked Lists Implementation</vt:lpstr>
      <vt:lpstr>Linked Lists Implementation</vt:lpstr>
      <vt:lpstr>Linked Lists Implementation</vt:lpstr>
      <vt:lpstr>Linked Lists Implementation</vt:lpstr>
      <vt:lpstr>Linked Lists Example</vt:lpstr>
      <vt:lpstr>Linked Lists Example</vt:lpstr>
      <vt:lpstr>Linked Lists Implementation</vt:lpstr>
      <vt:lpstr>Linked Lists Implementation</vt:lpstr>
      <vt:lpstr>Linked Lists Implementation</vt:lpstr>
      <vt:lpstr>Linked Lists Implementation</vt:lpstr>
      <vt:lpstr>Linked Lists Implementation</vt:lpstr>
      <vt:lpstr>Linked Lists Implementation</vt:lpstr>
      <vt:lpstr>Linked Lists Exercise</vt:lpstr>
      <vt:lpstr>Linked Lists Exercise</vt:lpstr>
      <vt:lpstr>Linked Lists Implementation</vt:lpstr>
      <vt:lpstr>Linked Lists Implementation</vt:lpstr>
      <vt:lpstr>Linked Lists Implementation</vt:lpstr>
      <vt:lpstr>Do you agree that the copy operation can be performed as follows?</vt:lpstr>
      <vt:lpstr>Linked Lists Implementation</vt:lpstr>
      <vt:lpstr>Linked Lists Implementation</vt:lpstr>
      <vt:lpstr>Linked Lists Implementation</vt:lpstr>
      <vt:lpstr>Linked Lists Implementation</vt:lpstr>
      <vt:lpstr>Linked Lists Implementation</vt:lpstr>
      <vt:lpstr>Outline</vt:lpstr>
      <vt:lpstr>Linked Lists Double-ended list</vt:lpstr>
      <vt:lpstr>Linked Lists Double-ended list</vt:lpstr>
      <vt:lpstr>Linked Lists Double-ended list</vt:lpstr>
      <vt:lpstr>Linked Lists Double-ended list</vt:lpstr>
      <vt:lpstr>Linked Lists Double-ended list</vt:lpstr>
      <vt:lpstr>Linked Lists Double-ended list</vt:lpstr>
      <vt:lpstr>Linked Lists Double-ended list</vt:lpstr>
      <vt:lpstr>Linked Lists Double-ended list</vt:lpstr>
      <vt:lpstr>Linked Lists Double-ended list</vt:lpstr>
      <vt:lpstr>Which of the following statements are true when comparing doubly-linked lists and singly-linked lists?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1103</cp:revision>
  <dcterms:created xsi:type="dcterms:W3CDTF">2008-09-02T17:19:50Z</dcterms:created>
  <dcterms:modified xsi:type="dcterms:W3CDTF">2018-07-13T05:40:21Z</dcterms:modified>
</cp:coreProperties>
</file>