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78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9" r:id="rId23"/>
    <p:sldId id="377" r:id="rId24"/>
    <p:sldId id="35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83585" autoAdjust="0"/>
  </p:normalViewPr>
  <p:slideViewPr>
    <p:cSldViewPr>
      <p:cViewPr varScale="1">
        <p:scale>
          <a:sx n="61" d="100"/>
          <a:sy n="61" d="100"/>
        </p:scale>
        <p:origin x="166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C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CN" dirty="0" smtClean="0"/>
              <a:t> is a nonmember function, it cannot access the private data members.</a:t>
            </a:r>
            <a:endParaRPr lang="en-US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first parameter is </a:t>
            </a:r>
            <a:r>
              <a:rPr lang="en-US" altLang="zh-CN" dirty="0" err="1" smtClean="0"/>
              <a:t>ostream</a:t>
            </a:r>
            <a:r>
              <a:rPr lang="en-US" altLang="zh-CN" dirty="0" smtClean="0"/>
              <a:t>&amp;?</a:t>
            </a:r>
            <a:r>
              <a:rPr lang="en-US" altLang="zh-CN" baseline="0" dirty="0" smtClean="0"/>
              <a:t> Because when you call it, it is like </a:t>
            </a:r>
            <a:r>
              <a:rPr lang="en-US" altLang="zh-CN" baseline="0" dirty="0" err="1" smtClean="0"/>
              <a:t>os</a:t>
            </a:r>
            <a:r>
              <a:rPr lang="en-US" altLang="zh-CN" baseline="0" dirty="0" smtClean="0"/>
              <a:t> &lt;&lt; </a:t>
            </a:r>
            <a:r>
              <a:rPr lang="en-US" altLang="zh-CN" baseline="0" dirty="0" err="1" smtClean="0"/>
              <a:t>obj</a:t>
            </a:r>
            <a:r>
              <a:rPr lang="en-US" altLang="zh-CN" baseline="0" dirty="0" smtClean="0"/>
              <a:t>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uses the overloaded subscripting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A and D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Operator </a:t>
            </a:r>
            <a:r>
              <a:rPr lang="en-US" b="1" dirty="0" smtClean="0">
                <a:solidFill>
                  <a:schemeClr val="tx1"/>
                </a:solidFill>
              </a:rPr>
              <a:t>Overloading</a:t>
            </a:r>
          </a:p>
          <a:p>
            <a:pPr algn="l"/>
            <a:r>
              <a:rPr lang="en-US" altLang="zh-CN" b="1" dirty="0"/>
              <a:t>Learning Objectives: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Review and master operator overloading.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Understand </a:t>
            </a:r>
            <a:r>
              <a:rPr lang="en-US" altLang="zh-CN" dirty="0" smtClean="0">
                <a:solidFill>
                  <a:schemeClr val="tx1"/>
                </a:solidFill>
              </a:rPr>
              <a:t>what is friendship.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Study some examples of operator overloading, e.g., +, +=, [], &lt;&lt;, &gt;&gt;.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Ve</a:t>
            </a:r>
            <a:r>
              <a:rPr dirty="0"/>
              <a:t> 280</a:t>
            </a:r>
            <a:br>
              <a:rPr dirty="0"/>
            </a:br>
            <a:r>
              <a:rPr sz="2200" dirty="0"/>
              <a:t>Programming </a:t>
            </a:r>
            <a:r>
              <a:rPr sz="2200"/>
              <a:t>and </a:t>
            </a:r>
            <a:r>
              <a:rPr lang="en-US" altLang="zh-CN" sz="2200"/>
              <a:t>Elementary</a:t>
            </a:r>
            <a:r>
              <a:rPr sz="2200"/>
              <a:t> </a:t>
            </a:r>
            <a:r>
              <a:rPr sz="2200" dirty="0"/>
              <a:t>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So, we'll need some other mechanism to make the function as a "</a:t>
            </a:r>
            <a:r>
              <a:rPr lang="en-US" sz="2800" b="1" dirty="0">
                <a:solidFill>
                  <a:srgbClr val="C00000"/>
                </a:solidFill>
              </a:rPr>
              <a:t>friend</a:t>
            </a:r>
            <a:r>
              <a:rPr lang="en-US" sz="2800" dirty="0"/>
              <a:t>".</a:t>
            </a:r>
          </a:p>
          <a:p>
            <a:r>
              <a:rPr lang="en-US" sz="2800" dirty="0"/>
              <a:t>The "friend" declaration allows you to expose the </a:t>
            </a:r>
            <a:r>
              <a:rPr lang="en-US" sz="2800" b="1" dirty="0">
                <a:solidFill>
                  <a:srgbClr val="0000FF"/>
                </a:solidFill>
              </a:rPr>
              <a:t>private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state of one class to another function (and only that function) explicitly.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foo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 { ...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3657600"/>
            <a:ext cx="33528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function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/>
              <a:t> has access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dirty="0"/>
              <a:t>, which would otherwise be private to class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8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So, we'll need some other mechanism to make the function as a "</a:t>
            </a:r>
            <a:r>
              <a:rPr lang="en-US" sz="2800" b="1" dirty="0">
                <a:solidFill>
                  <a:srgbClr val="C00000"/>
                </a:solidFill>
              </a:rPr>
              <a:t>friend</a:t>
            </a:r>
            <a:r>
              <a:rPr lang="en-US" sz="2800" dirty="0"/>
              <a:t>".</a:t>
            </a:r>
          </a:p>
          <a:p>
            <a:r>
              <a:rPr lang="en-US" sz="2800" dirty="0"/>
              <a:t>The "friend" declaration allows you to expose the </a:t>
            </a:r>
            <a:r>
              <a:rPr lang="en-US" sz="2800" b="1" dirty="0">
                <a:solidFill>
                  <a:srgbClr val="0000FF"/>
                </a:solidFill>
              </a:rPr>
              <a:t>private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state of one class to another function (and only that function) explicitly.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foo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 { ...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3657600"/>
            <a:ext cx="33528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/>
              <a:t>Note</a:t>
            </a:r>
            <a:r>
              <a:rPr lang="en-US" sz="2400" dirty="0"/>
              <a:t>: a friend function is </a:t>
            </a:r>
            <a:r>
              <a:rPr lang="en-US" sz="2400" b="1" dirty="0"/>
              <a:t>NOT</a:t>
            </a:r>
            <a:r>
              <a:rPr lang="en-US" sz="2400" dirty="0"/>
              <a:t> a member function; it is an ordinary function.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5788967"/>
            <a:ext cx="585378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NOT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... }</a:t>
            </a:r>
          </a:p>
        </p:txBody>
      </p:sp>
    </p:spTree>
    <p:extLst>
      <p:ext uri="{BB962C8B-B14F-4D97-AF65-F5344CB8AC3E}">
        <p14:creationId xmlns:p14="http://schemas.microsoft.com/office/powerpoint/2010/main" val="236551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So, we'll need some other mechanism to make the function as a "</a:t>
            </a:r>
            <a:r>
              <a:rPr lang="en-US" sz="2800" b="1" dirty="0">
                <a:solidFill>
                  <a:srgbClr val="C00000"/>
                </a:solidFill>
              </a:rPr>
              <a:t>friend</a:t>
            </a:r>
            <a:r>
              <a:rPr lang="en-US" sz="2800" dirty="0"/>
              <a:t>".</a:t>
            </a:r>
          </a:p>
          <a:p>
            <a:r>
              <a:rPr lang="en-US" sz="2800" dirty="0"/>
              <a:t>The "friend" declaration allows you to expose the </a:t>
            </a:r>
            <a:r>
              <a:rPr lang="en-US" sz="2800" b="1" dirty="0">
                <a:solidFill>
                  <a:srgbClr val="0000FF"/>
                </a:solidFill>
              </a:rPr>
              <a:t>private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state of one class to another function (and only that function) explicitly.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foo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 { ...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4191000"/>
            <a:ext cx="38100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/>
              <a:t>Note</a:t>
            </a:r>
            <a:r>
              <a:rPr lang="en-US" sz="2400" dirty="0"/>
              <a:t>: 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friend void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2400" dirty="0"/>
              <a:t>" goes inside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/>
              <a:t>. It means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/>
              <a:t> gives </a:t>
            </a:r>
            <a:r>
              <a:rPr lang="en-US" sz="2400" u="sng" dirty="0"/>
              <a:t>friendship</a:t>
            </a:r>
            <a:r>
              <a:rPr lang="en-US" sz="2400" dirty="0"/>
              <a:t> to function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7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Besides function, we can also declare a class to be friend.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class foo {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friend class bar;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f;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class bar {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};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4648200"/>
            <a:ext cx="3429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Then, objects of 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2400" dirty="0"/>
              <a:t> can access private member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/>
              <a:t>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94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class foo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friend class bar;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friend 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class bar { ... };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() { ... }</a:t>
            </a:r>
          </a:p>
          <a:p>
            <a:pPr>
              <a:buNone/>
            </a:pPr>
            <a:endParaRPr lang="en-US" sz="2000" dirty="0"/>
          </a:p>
          <a:p>
            <a:r>
              <a:rPr lang="en-US" altLang="zh-CN" u="sng" dirty="0"/>
              <a:t>Note</a:t>
            </a:r>
            <a:r>
              <a:rPr lang="en-US" altLang="zh-CN" dirty="0"/>
              <a:t>: Although “</a:t>
            </a:r>
            <a:r>
              <a:rPr lang="en-US" altLang="zh-CN" b="1" dirty="0">
                <a:solidFill>
                  <a:srgbClr val="C00000"/>
                </a:solidFill>
              </a:rPr>
              <a:t>friendship</a:t>
            </a:r>
            <a:r>
              <a:rPr lang="en-US" altLang="zh-CN" dirty="0"/>
              <a:t>” is declared inside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dirty="0"/>
              <a:t>,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altLang="zh-CN" dirty="0"/>
              <a:t> and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dirty="0"/>
              <a:t> are not the members of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dirty="0"/>
              <a:t>!</a:t>
            </a:r>
            <a:endParaRPr lang="en-US" dirty="0"/>
          </a:p>
          <a:p>
            <a:r>
              <a:rPr lang="en-US" altLang="zh-CN" dirty="0"/>
              <a:t>“</a:t>
            </a:r>
            <a:r>
              <a:rPr lang="en-US" altLang="zh-CN" b="1" dirty="0">
                <a:solidFill>
                  <a:srgbClr val="C00000"/>
                </a:solidFill>
              </a:rPr>
              <a:t>friend</a:t>
            </a:r>
            <a:r>
              <a:rPr lang="en-US" altLang="zh-CN" dirty="0"/>
              <a:t>” declaration may appear anywhere in the class. </a:t>
            </a:r>
          </a:p>
          <a:p>
            <a:pPr lvl="1"/>
            <a:r>
              <a:rPr lang="en-US" altLang="zh-CN" dirty="0"/>
              <a:t>It is a good idea to </a:t>
            </a:r>
            <a:r>
              <a:rPr lang="en-US" altLang="zh-CN" b="1" dirty="0">
                <a:solidFill>
                  <a:srgbClr val="0000FF"/>
                </a:solidFill>
              </a:rPr>
              <a:t>group</a:t>
            </a:r>
            <a:r>
              <a:rPr lang="en-US" altLang="zh-CN" dirty="0"/>
              <a:t> friend declarations </a:t>
            </a:r>
            <a:r>
              <a:rPr lang="en-US" altLang="zh-CN" b="1" dirty="0">
                <a:solidFill>
                  <a:srgbClr val="0000FF"/>
                </a:solidFill>
              </a:rPr>
              <a:t>together</a:t>
            </a:r>
            <a:r>
              <a:rPr lang="en-US" altLang="zh-CN" dirty="0"/>
              <a:t> either at the beginning or end of the class definition.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1752600"/>
            <a:ext cx="27432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Friendship of both class and function.</a:t>
            </a:r>
          </a:p>
        </p:txBody>
      </p:sp>
    </p:spTree>
    <p:extLst>
      <p:ext uri="{BB962C8B-B14F-4D97-AF65-F5344CB8AC3E}">
        <p14:creationId xmlns:p14="http://schemas.microsoft.com/office/powerpoint/2010/main" val="180944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100" dirty="0"/>
              <a:t>In our example of complex number class</a:t>
            </a:r>
            <a:r>
              <a:rPr lang="en-US" altLang="zh-CN" sz="3100" dirty="0"/>
              <a:t>, we will declare </a:t>
            </a:r>
            <a:r>
              <a:rPr lang="en-US" altLang="zh-CN" sz="3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operator+ </a:t>
            </a:r>
            <a:r>
              <a:rPr lang="en-US" altLang="zh-CN" sz="3100" dirty="0"/>
              <a:t>as a friend: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Complex {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OVERVIEW: a complex number class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double real;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double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imag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Complex(double r=0, double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=0);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Complex &amp;operator +=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Complex &amp;o);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 Complex operator+(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Complex &amp;o1,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Complex &amp;o2);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5714999"/>
            <a:ext cx="4699363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Its implementation is the same as before</a:t>
            </a:r>
            <a:r>
              <a:rPr lang="en-US" altLang="zh-CN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51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Overloading Operator </a:t>
            </a:r>
            <a:r>
              <a:rPr lang="en-US" altLang="zh-CN" dirty="0"/>
              <a:t>[]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want to access each individual element in the </a:t>
            </a:r>
            <a:r>
              <a:rPr lang="en-US" dirty="0" err="1"/>
              <a:t>IntSet</a:t>
            </a:r>
            <a:r>
              <a:rPr lang="en-US" dirty="0"/>
              <a:t> through </a:t>
            </a:r>
            <a:r>
              <a:rPr lang="en-US" b="1" dirty="0">
                <a:solidFill>
                  <a:srgbClr val="0000FF"/>
                </a:solidFill>
              </a:rPr>
              <a:t>subscript operator </a:t>
            </a:r>
            <a:r>
              <a:rPr lang="en-US" altLang="zh-CN" b="1" dirty="0">
                <a:solidFill>
                  <a:srgbClr val="0000FF"/>
                </a:solidFill>
              </a:rPr>
              <a:t>[]</a:t>
            </a:r>
            <a:r>
              <a:rPr lang="en-US" altLang="zh-CN" dirty="0"/>
              <a:t>, just like how we access an ordinary array.</a:t>
            </a:r>
          </a:p>
          <a:p>
            <a:pPr lvl="1"/>
            <a:r>
              <a:rPr lang="en-US" altLang="zh-CN" dirty="0"/>
              <a:t>For example,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is[5]</a:t>
            </a:r>
            <a:r>
              <a:rPr lang="en-US" altLang="zh-CN" dirty="0"/>
              <a:t> accesses the sixth element in the </a:t>
            </a:r>
            <a:r>
              <a:rPr lang="en-US" altLang="zh-CN" dirty="0" err="1"/>
              <a:t>IntSet</a:t>
            </a:r>
            <a:r>
              <a:rPr lang="en-US" altLang="zh-CN" dirty="0"/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altLang="zh-CN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We need to overload the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CN" dirty="0"/>
              <a:t>.</a:t>
            </a:r>
          </a:p>
          <a:p>
            <a:pPr lvl="1"/>
            <a:r>
              <a:rPr lang="en-US" dirty="0"/>
              <a:t>It is a binary operator</a:t>
            </a:r>
            <a:r>
              <a:rPr lang="en-US" altLang="zh-CN" dirty="0"/>
              <a:t>: The first operand is the </a:t>
            </a:r>
            <a:r>
              <a:rPr lang="en-US" altLang="zh-CN" dirty="0" err="1"/>
              <a:t>IntSet</a:t>
            </a:r>
            <a:r>
              <a:rPr lang="en-US" altLang="zh-CN" dirty="0"/>
              <a:t> object and the second one is the index.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Overloading Operator </a:t>
            </a:r>
            <a:r>
              <a:rPr lang="en-US" altLang="zh-CN" dirty="0"/>
              <a:t>[]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write two versions with bound checking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::operator[](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&gt;= 0 &amp;&amp;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else throw -1;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::operator[](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&gt;= 0 &amp;&amp;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else throw -1;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581400"/>
            <a:ext cx="5392951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const</a:t>
            </a:r>
            <a:r>
              <a:rPr lang="en-US" altLang="zh-CN" sz="2400" dirty="0"/>
              <a:t> version returning a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reference to </a:t>
            </a:r>
            <a:r>
              <a:rPr lang="en-US" altLang="zh-CN" sz="2400" dirty="0" err="1"/>
              <a:t>int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5486400"/>
            <a:ext cx="5160515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nonconst</a:t>
            </a:r>
            <a:r>
              <a:rPr lang="en-US" altLang="zh-CN" sz="2400" dirty="0"/>
              <a:t> version returning a reference to </a:t>
            </a:r>
            <a:r>
              <a:rPr lang="en-US" altLang="zh-CN" sz="2400" dirty="0" err="1"/>
              <a:t>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62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Overloading Operator </a:t>
            </a:r>
            <a:r>
              <a:rPr lang="en-US" altLang="zh-CN" dirty="0"/>
              <a:t>[]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Why we need a </a:t>
            </a:r>
            <a:r>
              <a:rPr lang="en-US" dirty="0" err="1"/>
              <a:t>nonconst</a:t>
            </a:r>
            <a:r>
              <a:rPr lang="en-US" dirty="0"/>
              <a:t> version that returns a reference to </a:t>
            </a:r>
            <a:r>
              <a:rPr lang="en-US" dirty="0" err="1"/>
              <a:t>int</a:t>
            </a:r>
            <a:r>
              <a:rPr lang="en-US" altLang="zh-CN" dirty="0"/>
              <a:t>?</a:t>
            </a:r>
          </a:p>
          <a:p>
            <a:pPr lvl="1"/>
            <a:r>
              <a:rPr lang="en-US" dirty="0"/>
              <a:t>We need to assign to an element through subscript operation</a:t>
            </a:r>
            <a:br>
              <a:rPr lang="en-US" dirty="0"/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[5] = 2;</a:t>
            </a:r>
          </a:p>
          <a:p>
            <a:r>
              <a:rPr lang="en-US" dirty="0"/>
              <a:t>Why we need a </a:t>
            </a:r>
            <a:r>
              <a:rPr lang="en-US" dirty="0" err="1"/>
              <a:t>const</a:t>
            </a:r>
            <a:r>
              <a:rPr lang="en-US" dirty="0"/>
              <a:t> version that returns a </a:t>
            </a:r>
            <a:r>
              <a:rPr lang="en-US" dirty="0" err="1"/>
              <a:t>const</a:t>
            </a:r>
            <a:r>
              <a:rPr lang="en-US" dirty="0"/>
              <a:t> reference to </a:t>
            </a:r>
            <a:r>
              <a:rPr lang="en-US" dirty="0" err="1"/>
              <a:t>int</a:t>
            </a:r>
            <a:r>
              <a:rPr lang="en-US" altLang="zh-CN" dirty="0"/>
              <a:t>?</a:t>
            </a:r>
          </a:p>
          <a:p>
            <a:pPr lvl="1"/>
            <a:r>
              <a:rPr lang="en-US" dirty="0"/>
              <a:t>We may call the subscript operator with some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IntSet</a:t>
            </a:r>
            <a:r>
              <a:rPr lang="en-US" dirty="0"/>
              <a:t> objects or within some </a:t>
            </a:r>
            <a:r>
              <a:rPr lang="en-US" dirty="0" err="1"/>
              <a:t>const</a:t>
            </a:r>
            <a:r>
              <a:rPr lang="en-US" dirty="0"/>
              <a:t> member function</a:t>
            </a:r>
            <a:r>
              <a:rPr lang="en-US" altLang="zh-CN" dirty="0"/>
              <a:t>. </a:t>
            </a:r>
            <a:r>
              <a:rPr lang="en-US" altLang="zh-CN" dirty="0" err="1"/>
              <a:t>Const</a:t>
            </a:r>
            <a:r>
              <a:rPr lang="en-US" altLang="zh-CN" dirty="0"/>
              <a:t> objects/</a:t>
            </a:r>
            <a:r>
              <a:rPr lang="en-US" altLang="zh-CN" dirty="0" err="1"/>
              <a:t>const</a:t>
            </a:r>
            <a:r>
              <a:rPr lang="en-US" altLang="zh-CN" dirty="0"/>
              <a:t> member function can only call their </a:t>
            </a:r>
            <a:r>
              <a:rPr lang="en-US" altLang="zh-CN" dirty="0" err="1"/>
              <a:t>const</a:t>
            </a:r>
            <a:r>
              <a:rPr lang="en-US" altLang="zh-CN" dirty="0"/>
              <a:t> member functions.</a:t>
            </a:r>
          </a:p>
          <a:p>
            <a:pPr lvl="1"/>
            <a:r>
              <a:rPr lang="en-US" altLang="zh-CN" dirty="0"/>
              <a:t>Furthermore, the return type should be </a:t>
            </a:r>
            <a:r>
              <a:rPr lang="en-US" altLang="zh-CN" dirty="0" err="1"/>
              <a:t>const</a:t>
            </a:r>
            <a:r>
              <a:rPr lang="en-US" altLang="zh-CN" dirty="0"/>
              <a:t> reference because we cannot use a </a:t>
            </a:r>
            <a:r>
              <a:rPr lang="en-US" altLang="zh-CN" dirty="0" err="1"/>
              <a:t>const</a:t>
            </a:r>
            <a:r>
              <a:rPr lang="en-US" altLang="zh-CN" dirty="0"/>
              <a:t> object (</a:t>
            </a:r>
            <a:r>
              <a:rPr lang="en-US" altLang="zh-CN" dirty="0" err="1"/>
              <a:t>elts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in this case is a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) to initialize a non-</a:t>
            </a:r>
            <a:r>
              <a:rPr lang="en-US" altLang="zh-CN" dirty="0" err="1"/>
              <a:t>const</a:t>
            </a:r>
            <a:r>
              <a:rPr lang="en-US" altLang="zh-CN" dirty="0"/>
              <a:t> reference.</a:t>
            </a:r>
          </a:p>
          <a:p>
            <a:r>
              <a:rPr lang="en-US" dirty="0"/>
              <a:t>Which version is called if both are OK?</a:t>
            </a:r>
          </a:p>
          <a:p>
            <a:pPr lvl="1"/>
            <a:r>
              <a:rPr lang="en-US" u="sng" dirty="0"/>
              <a:t>Answer</a:t>
            </a:r>
            <a:r>
              <a:rPr lang="en-US" dirty="0"/>
              <a:t>: the non-</a:t>
            </a:r>
            <a:r>
              <a:rPr lang="en-US" dirty="0" err="1"/>
              <a:t>const</a:t>
            </a:r>
            <a:r>
              <a:rPr lang="en-US" dirty="0"/>
              <a:t> version.</a:t>
            </a:r>
          </a:p>
        </p:txBody>
      </p:sp>
    </p:spTree>
    <p:extLst>
      <p:ext uri="{BB962C8B-B14F-4D97-AF65-F5344CB8AC3E}">
        <p14:creationId xmlns:p14="http://schemas.microsoft.com/office/powerpoint/2010/main" val="276703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Overloading Output Operator </a:t>
            </a:r>
            <a:r>
              <a:rPr lang="en-US" altLang="zh-CN" dirty="0">
                <a:solidFill>
                  <a:srgbClr val="696464"/>
                </a:solidFill>
              </a:rPr>
              <a:t>&lt;&lt;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want to redefine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/>
              <a:t> for the </a:t>
            </a:r>
            <a:r>
              <a:rPr lang="en-US" altLang="zh-CN" dirty="0" err="1"/>
              <a:t>IntSet</a:t>
            </a:r>
            <a:r>
              <a:rPr lang="en-US" altLang="zh-CN" dirty="0"/>
              <a:t> class, so that it prints all the elements in the set in sequence.</a:t>
            </a:r>
          </a:p>
          <a:p>
            <a:r>
              <a:rPr lang="en-US" dirty="0"/>
              <a:t>Convention of the IO library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/>
              <a:t> </a:t>
            </a:r>
            <a:r>
              <a:rPr lang="en-US" dirty="0"/>
              <a:t>should take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 as its first parameter and a </a:t>
            </a:r>
            <a:r>
              <a:rPr lang="en-US" b="1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reference to a object of the class type as its second.</a:t>
            </a:r>
          </a:p>
          <a:p>
            <a:pPr marL="59436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/>
              <a:t> </a:t>
            </a:r>
            <a:r>
              <a:rPr lang="en-US" dirty="0"/>
              <a:t>should return a reference to its </a:t>
            </a:r>
            <a:r>
              <a:rPr lang="en-US" b="1" dirty="0" err="1">
                <a:solidFill>
                  <a:srgbClr val="C00000"/>
                </a:solidFill>
              </a:rPr>
              <a:t>ostream</a:t>
            </a:r>
            <a:r>
              <a:rPr lang="en-US" b="1" dirty="0">
                <a:solidFill>
                  <a:srgbClr val="C00000"/>
                </a:solidFill>
              </a:rPr>
              <a:t> parameter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&amp;is){</a:t>
            </a:r>
          </a:p>
          <a:p>
            <a:pPr marL="4572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4572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Overloading</a:t>
            </a:r>
            <a:br>
              <a:rPr lang="en-US" dirty="0"/>
            </a:br>
            <a:r>
              <a:rPr lang="en-US" sz="2700" dirty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altLang="zh-CN" dirty="0"/>
              <a:t>++ lets us </a:t>
            </a:r>
            <a:r>
              <a:rPr lang="en-US" altLang="zh-CN" b="1" dirty="0">
                <a:solidFill>
                  <a:srgbClr val="0000FF"/>
                </a:solidFill>
              </a:rPr>
              <a:t>redefine</a:t>
            </a:r>
            <a:r>
              <a:rPr lang="en-US" altLang="zh-CN" dirty="0"/>
              <a:t> the meaning </a:t>
            </a:r>
            <a:r>
              <a:rPr lang="en-US" dirty="0"/>
              <a:t>of the operators when applied to objects of </a:t>
            </a:r>
            <a:r>
              <a:rPr lang="en-US" b="1" dirty="0">
                <a:solidFill>
                  <a:srgbClr val="C00000"/>
                </a:solidFill>
              </a:rPr>
              <a:t>class type</a:t>
            </a:r>
            <a:r>
              <a:rPr lang="en-US" altLang="zh-CN" dirty="0"/>
              <a:t>.</a:t>
            </a:r>
          </a:p>
          <a:p>
            <a:r>
              <a:rPr lang="en-US" dirty="0"/>
              <a:t>This is known as </a:t>
            </a:r>
            <a:r>
              <a:rPr lang="en-US" b="1" dirty="0">
                <a:solidFill>
                  <a:srgbClr val="C00000"/>
                </a:solidFill>
              </a:rPr>
              <a:t>operator overloading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We have already seen the overloading of the assignment operator</a:t>
            </a:r>
            <a:r>
              <a:rPr lang="en-US" altLang="zh-CN" dirty="0"/>
              <a:t>.</a:t>
            </a:r>
          </a:p>
          <a:p>
            <a:endParaRPr lang="en-US" dirty="0"/>
          </a:p>
          <a:p>
            <a:r>
              <a:rPr lang="en-US" dirty="0"/>
              <a:t>Operator overloading makes programs much easier to write and read</a:t>
            </a:r>
            <a:r>
              <a:rPr lang="en-US" altLang="zh-CN" dirty="0"/>
              <a:t>:</a:t>
            </a:r>
            <a:endParaRPr lang="en-US" dirty="0"/>
          </a:p>
          <a:p>
            <a:pPr marL="320040" lvl="1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x = is[5]; // overload [] operator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 // access the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element by index</a:t>
            </a:r>
          </a:p>
          <a:p>
            <a:pPr marL="320040" lvl="1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 is &lt;&lt;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// overload &lt;&lt; operator</a:t>
            </a:r>
          </a:p>
          <a:p>
            <a:pPr marL="320040" lvl="1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    // print all the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elements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1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Overloading Output Operator </a:t>
            </a:r>
            <a:r>
              <a:rPr lang="en-US" altLang="zh-CN" dirty="0">
                <a:solidFill>
                  <a:srgbClr val="696464"/>
                </a:solidFill>
              </a:rPr>
              <a:t>&lt;&lt;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 marL="45720" lvl="0" indent="0">
              <a:buClr>
                <a:srgbClr val="D34817"/>
              </a:buClr>
              <a:buNone/>
            </a:pPr>
            <a:r>
              <a:rPr lang="en-US" sz="19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&lt;&lt;(</a:t>
            </a:r>
            <a:r>
              <a:rPr lang="en-US" altLang="zh-CN" sz="19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altLang="zh-CN" sz="19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9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9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&amp;is){</a:t>
            </a:r>
          </a:p>
          <a:p>
            <a:pPr marL="45720" lvl="0" indent="0">
              <a:buClr>
                <a:srgbClr val="D34817"/>
              </a:buClr>
              <a:buNone/>
            </a:pP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45720" lvl="0" indent="0">
              <a:buClr>
                <a:srgbClr val="D34817"/>
              </a:buClr>
              <a:buNone/>
            </a:pP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CN" sz="19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" lvl="0" indent="0">
              <a:buClr>
                <a:srgbClr val="D34817"/>
              </a:buClr>
              <a:buNone/>
            </a:pP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9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Why should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/>
              <a:t> return a reference to its </a:t>
            </a:r>
            <a:r>
              <a:rPr lang="en-US" b="1" dirty="0" err="1">
                <a:solidFill>
                  <a:srgbClr val="C00000"/>
                </a:solidFill>
              </a:rPr>
              <a:t>ostream</a:t>
            </a:r>
            <a:r>
              <a:rPr lang="en-US" b="1" dirty="0">
                <a:solidFill>
                  <a:srgbClr val="C00000"/>
                </a:solidFill>
              </a:rPr>
              <a:t> parameter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Because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operator&lt;&lt;</a:t>
            </a:r>
            <a:r>
              <a:rPr lang="en-US" altLang="zh-CN" dirty="0"/>
              <a:t> can be </a:t>
            </a:r>
            <a:r>
              <a:rPr lang="en-US" altLang="zh-CN" b="1" dirty="0">
                <a:solidFill>
                  <a:srgbClr val="0000FF"/>
                </a:solidFill>
              </a:rPr>
              <a:t>chained together</a:t>
            </a:r>
            <a:r>
              <a:rPr lang="en-US" altLang="zh-CN" dirty="0"/>
              <a:t>:</a:t>
            </a:r>
          </a:p>
          <a:p>
            <a:pPr marL="320040" lvl="1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&lt;&lt; “hello ” &lt;&lt; “world!” &lt;&lt;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>
                <a:cs typeface="Courier New" pitchFamily="49" charset="0"/>
              </a:rPr>
              <a:t>It is equivalent to</a:t>
            </a:r>
          </a:p>
          <a:p>
            <a:pPr marL="32004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“hello ”;</a:t>
            </a:r>
          </a:p>
          <a:p>
            <a:pPr marL="32004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“world!”;</a:t>
            </a:r>
          </a:p>
          <a:p>
            <a:pPr marL="32004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Overloading Output Operator </a:t>
            </a:r>
            <a:r>
              <a:rPr lang="en-US" altLang="zh-CN" dirty="0">
                <a:solidFill>
                  <a:srgbClr val="696464"/>
                </a:solidFill>
              </a:rPr>
              <a:t>&lt;&lt;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5720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altLang="zh-CN" dirty="0"/>
              <a:t>must be a nonmember function!</a:t>
            </a:r>
          </a:p>
          <a:p>
            <a:pPr lvl="1"/>
            <a:r>
              <a:rPr lang="en-US" dirty="0"/>
              <a:t>The first operand is not of the class type</a:t>
            </a:r>
            <a:r>
              <a:rPr lang="en-US" altLang="zh-CN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can implement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/>
              <a:t> as follows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ostream &amp;operator&lt;&lt;(ostream &amp;os, const IntSet &amp;is){</a:t>
            </a: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for(int i = 0; i &lt; is.size(); i++)</a:t>
            </a: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os &lt;&lt; is[i] &lt;&lt; " ";</a:t>
            </a: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return os;</a:t>
            </a: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Now we can write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 is &lt;&lt;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2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Select </a:t>
            </a:r>
            <a:r>
              <a:rPr lang="en-US" dirty="0" smtClean="0"/>
              <a:t>all the </a:t>
            </a:r>
            <a:r>
              <a:rPr lang="en-US" dirty="0" smtClean="0"/>
              <a:t>correct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371600"/>
            <a:ext cx="7772400" cy="4648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ostream &amp;operator&lt;&lt;(ostream &amp;os,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IntSet &amp;is){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is.size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os &lt;&lt;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] &lt;&lt; " ";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os;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all the correct answers. </a:t>
            </a:r>
          </a:p>
          <a:p>
            <a:r>
              <a:rPr lang="en-US" sz="2800" b="1" dirty="0"/>
              <a:t>A. </a:t>
            </a:r>
            <a:r>
              <a:rPr lang="en-US" sz="2400" dirty="0" smtClean="0"/>
              <a:t>In </a:t>
            </a:r>
            <a:r>
              <a:rPr lang="en-US" sz="2400" dirty="0" smtClean="0">
                <a:latin typeface="Courier New"/>
                <a:cs typeface="Courier New"/>
              </a:rPr>
              <a:t>is[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]</a:t>
            </a:r>
            <a:r>
              <a:rPr lang="en-US" sz="2400" dirty="0" smtClean="0"/>
              <a:t>, the </a:t>
            </a:r>
            <a:r>
              <a:rPr lang="en-US" sz="2400" dirty="0" err="1">
                <a:latin typeface="Courier New"/>
                <a:cs typeface="Courier New"/>
              </a:rPr>
              <a:t>const</a:t>
            </a:r>
            <a:r>
              <a:rPr lang="en-US" sz="2400" dirty="0" smtClean="0"/>
              <a:t> version of operator </a:t>
            </a:r>
            <a:r>
              <a:rPr lang="en-US" sz="2400" dirty="0" smtClean="0">
                <a:latin typeface="Courier New"/>
                <a:cs typeface="Courier New"/>
              </a:rPr>
              <a:t>[]</a:t>
            </a:r>
            <a:r>
              <a:rPr lang="en-US" sz="2400" dirty="0" smtClean="0"/>
              <a:t> is called.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dirty="0"/>
              <a:t>In </a:t>
            </a:r>
            <a:r>
              <a:rPr lang="en-US" sz="2600" dirty="0">
                <a:latin typeface="Courier New"/>
                <a:cs typeface="Courier New"/>
              </a:rPr>
              <a:t>is[</a:t>
            </a:r>
            <a:r>
              <a:rPr lang="en-US" sz="2600" dirty="0" err="1">
                <a:latin typeface="Courier New"/>
                <a:cs typeface="Courier New"/>
              </a:rPr>
              <a:t>i</a:t>
            </a:r>
            <a:r>
              <a:rPr lang="en-US" sz="2600" dirty="0">
                <a:latin typeface="Courier New"/>
                <a:cs typeface="Courier New"/>
              </a:rPr>
              <a:t>]</a:t>
            </a:r>
            <a:r>
              <a:rPr lang="en-US" dirty="0"/>
              <a:t>, the </a:t>
            </a:r>
            <a:r>
              <a:rPr lang="en-US" dirty="0" smtClean="0"/>
              <a:t>non-</a:t>
            </a:r>
            <a:r>
              <a:rPr lang="en-US" sz="2600" dirty="0" err="1">
                <a:latin typeface="Courier New"/>
                <a:cs typeface="Courier New"/>
              </a:rPr>
              <a:t>const</a:t>
            </a:r>
            <a:r>
              <a:rPr lang="en-US" dirty="0" smtClean="0"/>
              <a:t> </a:t>
            </a:r>
            <a:r>
              <a:rPr lang="en-US" dirty="0"/>
              <a:t>version of operator </a:t>
            </a:r>
            <a:r>
              <a:rPr lang="en-US" sz="2600" dirty="0">
                <a:latin typeface="Courier New"/>
                <a:cs typeface="Courier New"/>
              </a:rPr>
              <a:t>[]</a:t>
            </a:r>
            <a:r>
              <a:rPr lang="en-US" sz="2600" dirty="0">
                <a:cs typeface="Courier New"/>
              </a:rPr>
              <a:t> </a:t>
            </a:r>
            <a:r>
              <a:rPr lang="en-US" dirty="0"/>
              <a:t>is called.</a:t>
            </a:r>
            <a:endParaRPr lang="en-US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dirty="0" smtClean="0"/>
              <a:t>Operator </a:t>
            </a:r>
            <a:r>
              <a:rPr lang="en-US" dirty="0" smtClean="0">
                <a:latin typeface="Courier New"/>
                <a:cs typeface="Courier New"/>
              </a:rPr>
              <a:t>&lt;&lt; </a:t>
            </a:r>
            <a:r>
              <a:rPr lang="en-US" dirty="0" smtClean="0"/>
              <a:t>needs to be friend with </a:t>
            </a:r>
            <a:r>
              <a:rPr lang="en-US" dirty="0" err="1">
                <a:latin typeface="Courier New"/>
                <a:cs typeface="Courier New"/>
              </a:rPr>
              <a:t>IntSet</a:t>
            </a:r>
            <a:r>
              <a:rPr lang="en-US" dirty="0" smtClean="0"/>
              <a:t>.</a:t>
            </a:r>
            <a:endParaRPr lang="en-US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D.</a:t>
            </a:r>
            <a:r>
              <a:rPr lang="en-US" sz="2600" dirty="0"/>
              <a:t> </a:t>
            </a:r>
            <a:r>
              <a:rPr lang="en-US" dirty="0"/>
              <a:t>Operator </a:t>
            </a:r>
            <a:r>
              <a:rPr lang="en-US" dirty="0">
                <a:latin typeface="Courier New"/>
                <a:cs typeface="Courier New"/>
              </a:rPr>
              <a:t>&lt;&lt; </a:t>
            </a:r>
            <a:r>
              <a:rPr lang="en-US" dirty="0" smtClean="0"/>
              <a:t>need not be </a:t>
            </a:r>
            <a:r>
              <a:rPr lang="en-US" dirty="0"/>
              <a:t>friend with </a:t>
            </a:r>
            <a:r>
              <a:rPr lang="en-US" dirty="0" err="1">
                <a:latin typeface="Courier New"/>
                <a:cs typeface="Courier New"/>
              </a:rPr>
              <a:t>IntSet</a:t>
            </a:r>
            <a:r>
              <a:rPr lang="en-US" dirty="0"/>
              <a:t>.</a:t>
            </a: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2895600" y="2590800"/>
            <a:ext cx="1143000" cy="457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05399"/>
            <a:ext cx="1676400" cy="16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4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Input Operator &gt;&gt;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Convention of the IO library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dirty="0"/>
              <a:t> </a:t>
            </a:r>
            <a:r>
              <a:rPr lang="en-US" dirty="0"/>
              <a:t>should take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 as its first parameter and a </a:t>
            </a:r>
            <a:r>
              <a:rPr lang="en-US" b="1" dirty="0" err="1">
                <a:solidFill>
                  <a:srgbClr val="0000FF"/>
                </a:solidFill>
              </a:rPr>
              <a:t>nonconst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reference to a object of the class type as its second.</a:t>
            </a:r>
          </a:p>
          <a:p>
            <a:pPr marL="594360" lvl="2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dirty="0"/>
              <a:t> </a:t>
            </a:r>
            <a:r>
              <a:rPr lang="en-US" dirty="0"/>
              <a:t>should return a reference to its </a:t>
            </a:r>
            <a:r>
              <a:rPr lang="en-US" b="1" dirty="0" err="1">
                <a:solidFill>
                  <a:srgbClr val="C00000"/>
                </a:solidFill>
              </a:rPr>
              <a:t>istream</a:t>
            </a:r>
            <a:r>
              <a:rPr lang="en-US" b="1" dirty="0">
                <a:solidFill>
                  <a:srgbClr val="C00000"/>
                </a:solidFill>
              </a:rPr>
              <a:t> parameter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&gt;&gt;(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&amp;is, foo &amp;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572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4572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return is;</a:t>
            </a:r>
          </a:p>
          <a:p>
            <a:pPr marL="4572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1849" y="2740967"/>
            <a:ext cx="299389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Question: why </a:t>
            </a:r>
            <a:r>
              <a:rPr lang="en-US" sz="2400" dirty="0" err="1"/>
              <a:t>nonconst</a:t>
            </a:r>
            <a:r>
              <a:rPr lang="en-US" sz="24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1848" y="3805535"/>
            <a:ext cx="424276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Question: why returning reference?</a:t>
            </a:r>
          </a:p>
        </p:txBody>
      </p:sp>
    </p:spTree>
    <p:extLst>
      <p:ext uri="{BB962C8B-B14F-4D97-AF65-F5344CB8AC3E}">
        <p14:creationId xmlns:p14="http://schemas.microsoft.com/office/powerpoint/2010/main" val="3590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C++ Primer (4</a:t>
            </a:r>
            <a:r>
              <a:rPr lang="en-US" sz="2600" b="1" baseline="30000" dirty="0"/>
              <a:t>th</a:t>
            </a:r>
            <a:r>
              <a:rPr lang="en-US" sz="2600" b="1" dirty="0"/>
              <a:t> </a:t>
            </a:r>
            <a:r>
              <a:rPr lang="en-US" sz="2600" b="1" dirty="0" err="1"/>
              <a:t>Edision</a:t>
            </a:r>
            <a:r>
              <a:rPr lang="en-US" sz="2600" b="1" dirty="0"/>
              <a:t>)</a:t>
            </a:r>
            <a:r>
              <a:rPr lang="en-US" sz="2600" dirty="0"/>
              <a:t>, by </a:t>
            </a:r>
            <a:r>
              <a:rPr lang="en-US" sz="2600" i="1" dirty="0"/>
              <a:t>Stanley </a:t>
            </a:r>
            <a:r>
              <a:rPr lang="en-US" sz="2600" i="1" dirty="0" err="1"/>
              <a:t>Lippman</a:t>
            </a:r>
            <a:r>
              <a:rPr lang="en-US" sz="2600" i="1" dirty="0"/>
              <a:t>, </a:t>
            </a:r>
            <a:r>
              <a:rPr lang="en-US" sz="2600" i="1" dirty="0" err="1"/>
              <a:t>Josee</a:t>
            </a:r>
            <a:r>
              <a:rPr lang="en-US" sz="2600" i="1" dirty="0"/>
              <a:t> </a:t>
            </a:r>
            <a:r>
              <a:rPr lang="en-US" sz="2600" i="1" dirty="0" err="1"/>
              <a:t>Lajoie</a:t>
            </a:r>
            <a:r>
              <a:rPr lang="en-US" sz="2600" i="1" dirty="0"/>
              <a:t>, and Barbara Moo</a:t>
            </a:r>
            <a:r>
              <a:rPr lang="en-US" sz="2600" dirty="0"/>
              <a:t>, Addison Wesley Publishing (2005)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dirty="0"/>
              <a:t>Chapter 12.5 </a:t>
            </a:r>
            <a:r>
              <a:rPr lang="en-US" altLang="zh-CN" sz="2400" dirty="0">
                <a:solidFill>
                  <a:srgbClr val="C00000"/>
                </a:solidFill>
              </a:rPr>
              <a:t>Friends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14 </a:t>
            </a:r>
            <a:r>
              <a:rPr lang="en-US" sz="2400" dirty="0">
                <a:solidFill>
                  <a:srgbClr val="C00000"/>
                </a:solidFill>
              </a:rPr>
              <a:t>Overloaded Operations and Conversions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Overloading</a:t>
            </a:r>
            <a:br>
              <a:rPr lang="en-US" dirty="0"/>
            </a:br>
            <a:r>
              <a:rPr lang="en-US" sz="2700" dirty="0"/>
              <a:t>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Overloaded operators are functions with special names: the keyword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dirty="0"/>
              <a:t> followed by the symbol </a:t>
            </a:r>
            <a:r>
              <a:rPr lang="en-US" altLang="zh-CN" dirty="0"/>
              <a:t>(e.g., +,-, etc.)</a:t>
            </a:r>
            <a:r>
              <a:rPr lang="en-US" dirty="0"/>
              <a:t> of the operator being redefined.</a:t>
            </a:r>
          </a:p>
          <a:p>
            <a:endParaRPr lang="en-US" dirty="0"/>
          </a:p>
          <a:p>
            <a:r>
              <a:rPr lang="en-US" dirty="0"/>
              <a:t>Like any other function, an overloaded operator has a return type and a parameter list.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A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A &amp;l,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A &amp;r);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3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Overloading</a:t>
            </a:r>
            <a:br>
              <a:rPr lang="en-US" dirty="0"/>
            </a:br>
            <a:r>
              <a:rPr lang="en-US" sz="2700" dirty="0"/>
              <a:t>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overloaded operators may be defined as ordinary </a:t>
            </a:r>
            <a:r>
              <a:rPr lang="en-US" b="1" dirty="0">
                <a:solidFill>
                  <a:srgbClr val="C00000"/>
                </a:solidFill>
              </a:rPr>
              <a:t>nonmember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functions or as class </a:t>
            </a:r>
            <a:r>
              <a:rPr lang="en-US" b="1" dirty="0">
                <a:solidFill>
                  <a:srgbClr val="0000FF"/>
                </a:solidFill>
              </a:rPr>
              <a:t>member</a:t>
            </a:r>
            <a:r>
              <a:rPr lang="en-US" dirty="0"/>
              <a:t> functions.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A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+(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A &amp;l,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A &amp;r);</a:t>
            </a:r>
            <a:br>
              <a:rPr lang="en-US" altLang="zh-CN" sz="2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// returns l “+” r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A A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+(const A &amp;r);</a:t>
            </a:r>
            <a:br>
              <a:rPr lang="en-US" altLang="zh-CN" sz="2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// returns </a:t>
            </a:r>
            <a:r>
              <a:rPr lang="zh-CN" altLang="en-US" sz="22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this “+” r</a:t>
            </a:r>
            <a:endParaRPr lang="en-US" sz="2200" dirty="0"/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Overloaded functions that are members of a class may appear to have </a:t>
            </a:r>
            <a:r>
              <a:rPr lang="en-US" b="1" dirty="0">
                <a:solidFill>
                  <a:srgbClr val="C00000"/>
                </a:solidFill>
              </a:rPr>
              <a:t>one fewer</a:t>
            </a:r>
            <a:r>
              <a:rPr lang="en-US" dirty="0"/>
              <a:t> parameter than the number of operands.</a:t>
            </a:r>
          </a:p>
          <a:p>
            <a:pPr lvl="1"/>
            <a:r>
              <a:rPr lang="en-US" dirty="0"/>
              <a:t>Operators that are member functions have an implicit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/>
              <a:t> parameter that is bound to the </a:t>
            </a:r>
            <a:r>
              <a:rPr lang="en-US" b="1" u="sng" dirty="0">
                <a:solidFill>
                  <a:srgbClr val="C00000"/>
                </a:solidFill>
              </a:rPr>
              <a:t>first operand</a:t>
            </a:r>
            <a:r>
              <a:rPr lang="en-US" dirty="0"/>
              <a:t>.</a:t>
            </a: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Overloading</a:t>
            </a:r>
            <a:br>
              <a:rPr lang="en-US" dirty="0"/>
            </a:br>
            <a:r>
              <a:rPr lang="en-US" sz="2700" dirty="0"/>
              <a:t>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overloaded </a:t>
            </a:r>
            <a:r>
              <a:rPr lang="en-US" b="1" dirty="0">
                <a:solidFill>
                  <a:srgbClr val="7030A0"/>
                </a:solidFill>
              </a:rPr>
              <a:t>unary</a:t>
            </a:r>
            <a:r>
              <a:rPr lang="en-US" dirty="0"/>
              <a:t> operator has </a:t>
            </a:r>
            <a:r>
              <a:rPr lang="en-US" b="1" dirty="0">
                <a:solidFill>
                  <a:srgbClr val="C00000"/>
                </a:solidFill>
              </a:rPr>
              <a:t>no</a:t>
            </a:r>
            <a:r>
              <a:rPr lang="en-US" dirty="0"/>
              <a:t> (explicit) parameter if it is a member function and </a:t>
            </a:r>
            <a:r>
              <a:rPr lang="en-US" b="1" dirty="0">
                <a:solidFill>
                  <a:srgbClr val="0000FF"/>
                </a:solidFill>
              </a:rPr>
              <a:t>one</a:t>
            </a:r>
            <a:r>
              <a:rPr lang="en-US" dirty="0"/>
              <a:t> parameter if it is a nonmember function.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An overloaded </a:t>
            </a:r>
            <a:r>
              <a:rPr lang="en-US" b="1" dirty="0">
                <a:solidFill>
                  <a:srgbClr val="7030A0"/>
                </a:solidFill>
              </a:rPr>
              <a:t>binary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operator would have </a:t>
            </a:r>
            <a:r>
              <a:rPr lang="en-US" b="1" dirty="0">
                <a:solidFill>
                  <a:srgbClr val="C00000"/>
                </a:solidFill>
              </a:rPr>
              <a:t>one</a:t>
            </a:r>
            <a:r>
              <a:rPr lang="en-US" dirty="0"/>
              <a:t> parameter when defined as a member and </a:t>
            </a:r>
            <a:r>
              <a:rPr lang="en-US" b="1" dirty="0">
                <a:solidFill>
                  <a:srgbClr val="0000FF"/>
                </a:solidFill>
              </a:rPr>
              <a:t>two</a:t>
            </a:r>
            <a:r>
              <a:rPr lang="en-US" dirty="0"/>
              <a:t> parameters when defined as a nonmember function.</a:t>
            </a:r>
          </a:p>
        </p:txBody>
      </p:sp>
    </p:spTree>
    <p:extLst>
      <p:ext uri="{BB962C8B-B14F-4D97-AF65-F5344CB8AC3E}">
        <p14:creationId xmlns:p14="http://schemas.microsoft.com/office/powerpoint/2010/main" val="24450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Overload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altLang="zh-CN" dirty="0"/>
              <a:t> </a:t>
            </a:r>
            <a:r>
              <a:rPr lang="en-US" dirty="0"/>
              <a:t>for a class of complex number</a:t>
            </a:r>
            <a:r>
              <a:rPr lang="en-US" altLang="zh-CN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Complex {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OVERVIEW: a complex number class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double real;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double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imag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Complex(double r=0, double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=0); // Constructor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Complex &amp;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operator += 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Complex &amp;o);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MODIFIES: this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EFFECTS: adds this complex number with the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complex number o and return a reference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to the current object.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168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Complex &amp;Complex::operator +=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Complex &amp;o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real +=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o.real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imag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o.imag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*this;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81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altLang="zh-CN" dirty="0"/>
              <a:t> is a member function.</a:t>
            </a:r>
          </a:p>
          <a:p>
            <a:r>
              <a:rPr lang="en-US" dirty="0"/>
              <a:t>We can also define a nonmember function that adds two numbers</a:t>
            </a:r>
            <a:r>
              <a:rPr lang="en-US" altLang="zh-CN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Complex operator + 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Complex &amp;o1,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Complex &amp;o2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2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pt-BR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   Complex rst;</a:t>
            </a:r>
          </a:p>
          <a:p>
            <a:pPr marL="0" indent="0">
              <a:buNone/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   rst.real = o1.real + o2.real;</a:t>
            </a:r>
          </a:p>
          <a:p>
            <a:pPr marL="0" indent="0">
              <a:buNone/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   rst.imag = o1.imag + o2.imag;</a:t>
            </a:r>
          </a:p>
          <a:p>
            <a:pPr marL="0" indent="0">
              <a:buNone/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   return rst;</a:t>
            </a:r>
          </a:p>
          <a:p>
            <a:pPr marL="0" indent="0">
              <a:buNone/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4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issues </a:t>
            </a:r>
            <a:r>
              <a:rPr lang="en-US" dirty="0" smtClean="0"/>
              <a:t>with the non-member version, if any?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371600"/>
            <a:ext cx="7772400" cy="4800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Complex operator +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Complex &amp;o1,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Complex &amp;o2)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Complex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rst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rst.real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= o1.real + o2.real;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rst.imag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= o1.imag + o2.imag;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rst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Select the </a:t>
            </a:r>
            <a:r>
              <a:rPr lang="en-US" sz="2800" dirty="0"/>
              <a:t>correct </a:t>
            </a:r>
            <a:r>
              <a:rPr lang="en-US" sz="2800" dirty="0" smtClean="0"/>
              <a:t>answer. </a:t>
            </a:r>
            <a:endParaRPr lang="en-US" sz="2800" dirty="0"/>
          </a:p>
          <a:p>
            <a:r>
              <a:rPr lang="en-US" sz="2800" b="1" dirty="0"/>
              <a:t>A. </a:t>
            </a:r>
            <a:r>
              <a:rPr lang="en-US" sz="2800" dirty="0" smtClean="0"/>
              <a:t>There’s an extra space between </a:t>
            </a:r>
            <a:r>
              <a:rPr lang="en-US" sz="2800" dirty="0" smtClean="0">
                <a:latin typeface="Courier New"/>
                <a:cs typeface="Courier New"/>
              </a:rPr>
              <a:t>operator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urier New"/>
                <a:cs typeface="Courier New"/>
              </a:rPr>
              <a:t>+</a:t>
            </a:r>
            <a:r>
              <a:rPr lang="en-US" sz="2800" dirty="0" smtClean="0"/>
              <a:t>.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sz="2800" dirty="0" smtClean="0"/>
              <a:t>The </a:t>
            </a:r>
            <a:r>
              <a:rPr lang="en-US" sz="2800" dirty="0" err="1" smtClean="0">
                <a:latin typeface="Courier New"/>
                <a:cs typeface="Courier New"/>
              </a:rPr>
              <a:t>const</a:t>
            </a:r>
            <a:r>
              <a:rPr lang="en-US" sz="2800" dirty="0" smtClean="0"/>
              <a:t> keyword shouldn’t be used here.</a:t>
            </a:r>
            <a:endParaRPr lang="en-US" sz="28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sz="2800" dirty="0" smtClean="0"/>
              <a:t>The code wouldn’t compile as is.</a:t>
            </a:r>
            <a:endParaRPr lang="en-US" sz="28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D.</a:t>
            </a:r>
            <a:r>
              <a:rPr lang="en-US" sz="2800" dirty="0"/>
              <a:t> </a:t>
            </a:r>
            <a:r>
              <a:rPr lang="en-US" sz="2800" dirty="0" smtClean="0"/>
              <a:t>There’s no issue.</a:t>
            </a:r>
            <a:endParaRPr lang="en-US" altLang="zh-CN" sz="2800" dirty="0"/>
          </a:p>
        </p:txBody>
      </p:sp>
      <p:pic>
        <p:nvPicPr>
          <p:cNvPr id="1028" name="Picture 4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4876799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14596</TotalTime>
  <Words>1498</Words>
  <Application>Microsoft Office PowerPoint</Application>
  <PresentationFormat>On-screen Show (4:3)</PresentationFormat>
  <Paragraphs>264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Operator Overloading Introduction</vt:lpstr>
      <vt:lpstr>Operator Overloading Basics</vt:lpstr>
      <vt:lpstr>Operator Overloading Basics</vt:lpstr>
      <vt:lpstr>Operator Overloading Basics</vt:lpstr>
      <vt:lpstr>Example</vt:lpstr>
      <vt:lpstr>Example</vt:lpstr>
      <vt:lpstr>Example</vt:lpstr>
      <vt:lpstr>What are the issues with the non-member version, if any?</vt:lpstr>
      <vt:lpstr>Friend</vt:lpstr>
      <vt:lpstr>Friend</vt:lpstr>
      <vt:lpstr>Friend</vt:lpstr>
      <vt:lpstr>Friend</vt:lpstr>
      <vt:lpstr>Friend</vt:lpstr>
      <vt:lpstr>Example</vt:lpstr>
      <vt:lpstr>Overloading Operator []</vt:lpstr>
      <vt:lpstr>Overloading Operator []</vt:lpstr>
      <vt:lpstr>Overloading Operator []</vt:lpstr>
      <vt:lpstr>Overloading Output Operator &lt;&lt;</vt:lpstr>
      <vt:lpstr>Overloading Output Operator &lt;&lt;</vt:lpstr>
      <vt:lpstr>Overloading Output Operator &lt;&lt;</vt:lpstr>
      <vt:lpstr>Select all the correct statements</vt:lpstr>
      <vt:lpstr>Overloading Input Operator &gt;&gt;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1211</cp:revision>
  <dcterms:created xsi:type="dcterms:W3CDTF">2008-09-02T17:19:50Z</dcterms:created>
  <dcterms:modified xsi:type="dcterms:W3CDTF">2018-07-15T09:07:27Z</dcterms:modified>
</cp:coreProperties>
</file>