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95" r:id="rId3"/>
    <p:sldId id="379" r:id="rId4"/>
    <p:sldId id="380" r:id="rId5"/>
    <p:sldId id="381" r:id="rId6"/>
    <p:sldId id="396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7" r:id="rId21"/>
    <p:sldId id="39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83585" autoAdjust="0"/>
  </p:normalViewPr>
  <p:slideViewPr>
    <p:cSldViewPr>
      <p:cViewPr varScale="1">
        <p:scale>
          <a:sx n="61" d="100"/>
          <a:sy n="61" d="100"/>
        </p:scale>
        <p:origin x="166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supports insertion and removal by position:</a:t>
            </a:r>
            <a:r>
              <a:rPr lang="en-US" baseline="0" dirty="0"/>
              <a:t> see next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9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the first index is 0.</a:t>
            </a:r>
          </a:p>
          <a:p>
            <a:endParaRPr lang="en-US" dirty="0"/>
          </a:p>
          <a:p>
            <a:r>
              <a:rPr lang="en-US" dirty="0"/>
              <a:t>N corresponds to the index off the end.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0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</a:t>
            </a:r>
            <a:r>
              <a:rPr lang="en-US" baseline="0" dirty="0" smtClean="0"/>
              <a:t>B</a:t>
            </a:r>
            <a:r>
              <a:rPr lang="en-US" baseline="0" dirty="0"/>
              <a:t>, </a:t>
            </a:r>
            <a:r>
              <a:rPr lang="en-US" baseline="0" dirty="0" smtClean="0"/>
              <a:t>C, and D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smtClean="0"/>
              <a:t>Some implementations wouldn’t be very efficient.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implement stack using a single-ended,</a:t>
            </a:r>
            <a:r>
              <a:rPr lang="en-US" baseline="0" dirty="0"/>
              <a:t> singly-linked list. </a:t>
            </a:r>
            <a:r>
              <a:rPr lang="en-US" dirty="0"/>
              <a:t>“Top” of</a:t>
            </a:r>
            <a:r>
              <a:rPr lang="en-US" baseline="0" dirty="0"/>
              <a:t> the stack is the front of the linked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8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sometimes, there</a:t>
            </a:r>
            <a:r>
              <a:rPr lang="en-US" baseline="0" dirty="0"/>
              <a:t> is no matching parenthesis. Then we should also report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22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A, B, </a:t>
            </a:r>
            <a:r>
              <a:rPr lang="en-US" baseline="0" dirty="0" smtClean="0"/>
              <a:t>C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7/20/2018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858000" cy="3276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Linear List; </a:t>
            </a:r>
            <a:r>
              <a:rPr lang="en-US" b="1" dirty="0" smtClean="0">
                <a:solidFill>
                  <a:schemeClr val="tx1"/>
                </a:solidFill>
              </a:rPr>
              <a:t>Stack</a:t>
            </a:r>
          </a:p>
          <a:p>
            <a:pPr algn="just"/>
            <a:r>
              <a:rPr lang="en-US" altLang="zh-CN" b="1" dirty="0"/>
              <a:t>Learning Objectives:</a:t>
            </a:r>
            <a:endParaRPr lang="en-US" altLang="zh-CN" dirty="0"/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what is a linear list and what is a stack</a:t>
            </a: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</a:rPr>
              <a:t>Know how they can be implemented</a:t>
            </a: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Discover some applications of the stack data structure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Ve</a:t>
            </a:r>
            <a:r>
              <a:rPr dirty="0"/>
              <a:t> 280</a:t>
            </a:r>
            <a:br>
              <a:rPr dirty="0"/>
            </a:br>
            <a:r>
              <a:rPr sz="2200" dirty="0"/>
              <a:t>Programming </a:t>
            </a:r>
            <a:r>
              <a:rPr sz="2200"/>
              <a:t>and </a:t>
            </a:r>
            <a:r>
              <a:rPr lang="en-US" altLang="zh-CN" sz="2200"/>
              <a:t>Elementary</a:t>
            </a:r>
            <a:r>
              <a:rPr sz="2200"/>
              <a:t> </a:t>
            </a:r>
            <a:r>
              <a:rPr sz="2200" dirty="0"/>
              <a:t>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Using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cs typeface="Courier New" pitchFamily="49" charset="0"/>
              </a:rPr>
              <a:t>Maintain an integer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>
                <a:cs typeface="Courier New" pitchFamily="49" charset="0"/>
              </a:rPr>
              <a:t> to record the size of the stack.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dirty="0"/>
              <a:t>: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return size;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return (size == 0);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push(Object o)</a:t>
            </a:r>
            <a:r>
              <a:rPr lang="en-US" dirty="0"/>
              <a:t>: add object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/>
              <a:t> to the end of the array and increment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.  Allocate more space if necessary.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pop()</a:t>
            </a:r>
            <a:r>
              <a:rPr lang="en-US" dirty="0"/>
              <a:t>: If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throw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otherwise, decrement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 &amp;top()</a:t>
            </a:r>
            <a:r>
              <a:rPr lang="en-US" dirty="0"/>
              <a:t>: return a reference to the top element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Array[size-1]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09800" y="1600200"/>
            <a:ext cx="4791541" cy="461665"/>
            <a:chOff x="2209800" y="1600200"/>
            <a:chExt cx="4791541" cy="461665"/>
          </a:xfrm>
        </p:grpSpPr>
        <p:grpSp>
          <p:nvGrpSpPr>
            <p:cNvPr id="5" name="Group 4"/>
            <p:cNvGrpSpPr/>
            <p:nvPr/>
          </p:nvGrpSpPr>
          <p:grpSpPr>
            <a:xfrm>
              <a:off x="5159646" y="1676400"/>
              <a:ext cx="1841695" cy="381000"/>
              <a:chOff x="990600" y="1828800"/>
              <a:chExt cx="1841695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90600" y="18288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295400" y="18288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600200" y="18288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17895" y="18288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222695" y="18288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527495" y="18288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209800" y="1600200"/>
              <a:ext cx="29498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Array[MAXSIZE]: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4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Using Linked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4572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sz="2400" dirty="0"/>
              <a:t>: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::size();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/>
              <a:t>: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push(Object o)</a:t>
            </a:r>
            <a:r>
              <a:rPr lang="en-US" dirty="0"/>
              <a:t>:  insert object at the beginning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insertFirst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(Object o);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pop()</a:t>
            </a:r>
            <a:r>
              <a:rPr lang="en-US" dirty="0"/>
              <a:t>: remove the first node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removeFirst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 &amp;top()</a:t>
            </a:r>
            <a:r>
              <a:rPr lang="en-US" dirty="0"/>
              <a:t>: return a reference to the object stored in the first node.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66800" y="1752600"/>
            <a:ext cx="4423476" cy="685800"/>
            <a:chOff x="1977324" y="2667000"/>
            <a:chExt cx="4423476" cy="685800"/>
          </a:xfrm>
        </p:grpSpPr>
        <p:sp>
          <p:nvSpPr>
            <p:cNvPr id="6" name="Rectangle 5"/>
            <p:cNvSpPr/>
            <p:nvPr/>
          </p:nvSpPr>
          <p:spPr>
            <a:xfrm>
              <a:off x="3576006" y="27813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29109" y="27813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67309" y="27813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77324" y="2705100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first</a:t>
              </a:r>
              <a:endParaRPr lang="en-US" sz="22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043778" y="29337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880806" y="29337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733909" y="29337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572109" y="29337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094412" y="2667000"/>
              <a:ext cx="306388" cy="685800"/>
              <a:chOff x="5576331" y="3401893"/>
              <a:chExt cx="306388" cy="6858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rot="5400000">
                <a:off x="5234225" y="3743999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5400000">
                <a:off x="5537437" y="3771106"/>
                <a:ext cx="3810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5400000">
                <a:off x="5767625" y="3771106"/>
                <a:ext cx="2286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/>
            <p:cNvSpPr/>
            <p:nvPr/>
          </p:nvSpPr>
          <p:spPr>
            <a:xfrm>
              <a:off x="3695700" y="289560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572000" y="2895600"/>
              <a:ext cx="190500" cy="1905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400659" y="2895600"/>
              <a:ext cx="190500" cy="190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715000" y="1542871"/>
            <a:ext cx="327583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For single-ended linked list,</a:t>
            </a:r>
            <a:br>
              <a:rPr lang="en-US" sz="2400" dirty="0"/>
            </a:br>
            <a:r>
              <a:rPr lang="en-US" sz="2400" dirty="0"/>
              <a:t>which end is preferred </a:t>
            </a:r>
            <a:br>
              <a:rPr lang="en-US" sz="2400" dirty="0"/>
            </a:br>
            <a:r>
              <a:rPr lang="en-US" sz="2400" dirty="0"/>
              <a:t>to be the top? Why?</a:t>
            </a:r>
          </a:p>
        </p:txBody>
      </p:sp>
    </p:spTree>
    <p:extLst>
      <p:ext uri="{BB962C8B-B14F-4D97-AF65-F5344CB8AC3E}">
        <p14:creationId xmlns:p14="http://schemas.microsoft.com/office/powerpoint/2010/main" val="14082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::size()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How to get the size of a linked list?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::size() 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node *current = first;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while(current){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count++;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current = current-&gt;next;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count;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19400" y="1905000"/>
            <a:ext cx="4570828" cy="992188"/>
            <a:chOff x="2820572" y="4724400"/>
            <a:chExt cx="4570828" cy="992188"/>
          </a:xfrm>
        </p:grpSpPr>
        <p:sp>
          <p:nvSpPr>
            <p:cNvPr id="7" name="Rectangle 6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20572" y="47244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25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vs. Linked List: Which is Better?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They both have advantages and disadvantages</a:t>
            </a:r>
          </a:p>
          <a:p>
            <a:endParaRPr lang="en-US" dirty="0"/>
          </a:p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memory-efficient: a new item just needs extra constant amount of memory</a:t>
            </a:r>
          </a:p>
          <a:p>
            <a:pPr lvl="1"/>
            <a:r>
              <a:rPr lang="en-US" dirty="0"/>
              <a:t>not time-efficient for size operation</a:t>
            </a:r>
          </a:p>
          <a:p>
            <a:pPr marL="320040" lvl="1" indent="0">
              <a:buNone/>
            </a:pPr>
            <a:endParaRPr lang="en-US" dirty="0"/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time-efficient for size operation</a:t>
            </a:r>
          </a:p>
          <a:p>
            <a:pPr lvl="1"/>
            <a:r>
              <a:rPr lang="en-US" dirty="0"/>
              <a:t>not memory-efficient: need to allocate a big enough array</a:t>
            </a:r>
          </a:p>
        </p:txBody>
      </p:sp>
    </p:spTree>
    <p:extLst>
      <p:ext uri="{BB962C8B-B14F-4D97-AF65-F5344CB8AC3E}">
        <p14:creationId xmlns:p14="http://schemas.microsoft.com/office/powerpoint/2010/main" val="19198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List</a:t>
            </a:r>
          </a:p>
          <a:p>
            <a:r>
              <a:rPr lang="en-US" dirty="0"/>
              <a:t>Stack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lvl="1"/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9888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Stacks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calls in C++</a:t>
            </a:r>
          </a:p>
          <a:p>
            <a:endParaRPr lang="en-US" dirty="0"/>
          </a:p>
          <a:p>
            <a:r>
              <a:rPr lang="en-US" dirty="0"/>
              <a:t>Web browser’s “back” feature</a:t>
            </a:r>
          </a:p>
          <a:p>
            <a:endParaRPr lang="en-US" dirty="0"/>
          </a:p>
          <a:p>
            <a:r>
              <a:rPr lang="en-US" dirty="0"/>
              <a:t>Parentheses Matching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Browser’s “back”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Visiting order</a:t>
            </a:r>
          </a:p>
          <a:p>
            <a:r>
              <a:rPr lang="en-US" dirty="0"/>
              <a:t>Web A</a:t>
            </a:r>
          </a:p>
          <a:p>
            <a:r>
              <a:rPr lang="en-US" dirty="0"/>
              <a:t>Web B1</a:t>
            </a:r>
          </a:p>
          <a:p>
            <a:r>
              <a:rPr lang="en-US" dirty="0"/>
              <a:t>Web C</a:t>
            </a:r>
          </a:p>
          <a:p>
            <a:r>
              <a:rPr lang="en-US" dirty="0"/>
              <a:t>Back (to Web B1)</a:t>
            </a:r>
          </a:p>
          <a:p>
            <a:r>
              <a:rPr lang="en-US" dirty="0"/>
              <a:t>Back (to Web A)</a:t>
            </a:r>
          </a:p>
          <a:p>
            <a:r>
              <a:rPr lang="en-US" dirty="0"/>
              <a:t>Web B2</a:t>
            </a:r>
          </a:p>
          <a:p>
            <a:r>
              <a:rPr lang="en-US" dirty="0"/>
              <a:t>Web 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6000" y="1524000"/>
            <a:ext cx="4399009" cy="1147465"/>
            <a:chOff x="2516508" y="1524000"/>
            <a:chExt cx="4399009" cy="1147465"/>
          </a:xfrm>
        </p:grpSpPr>
        <p:sp>
          <p:nvSpPr>
            <p:cNvPr id="5" name="TextBox 4"/>
            <p:cNvSpPr txBox="1"/>
            <p:nvPr/>
          </p:nvSpPr>
          <p:spPr>
            <a:xfrm>
              <a:off x="2516508" y="1524000"/>
              <a:ext cx="92442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Web 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92908" y="1524000"/>
              <a:ext cx="1062983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Web B1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92908" y="2209800"/>
              <a:ext cx="1062983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Web B2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45508" y="1524000"/>
              <a:ext cx="953979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Web 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5508" y="2209800"/>
              <a:ext cx="970009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Web D</a:t>
              </a:r>
            </a:p>
          </p:txBody>
        </p: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3440928" y="1754833"/>
              <a:ext cx="7519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7" idx="1"/>
            </p:cNvCxnSpPr>
            <p:nvPr/>
          </p:nvCxnSpPr>
          <p:spPr>
            <a:xfrm>
              <a:off x="3440928" y="1754833"/>
              <a:ext cx="751980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8" idx="1"/>
            </p:cNvCxnSpPr>
            <p:nvPr/>
          </p:nvCxnSpPr>
          <p:spPr>
            <a:xfrm>
              <a:off x="5255891" y="1754833"/>
              <a:ext cx="6896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9" idx="1"/>
            </p:cNvCxnSpPr>
            <p:nvPr/>
          </p:nvCxnSpPr>
          <p:spPr>
            <a:xfrm>
              <a:off x="5255891" y="2440633"/>
              <a:ext cx="6896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959652" y="5486399"/>
            <a:ext cx="106990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Web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3469" y="5024734"/>
            <a:ext cx="106608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Web B1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4567534"/>
            <a:ext cx="1076553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Web 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53000" y="5024735"/>
            <a:ext cx="106990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Web B2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59651" y="4563069"/>
            <a:ext cx="106990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Web 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838700" y="4419600"/>
            <a:ext cx="1298500" cy="1674166"/>
            <a:chOff x="762000" y="2667000"/>
            <a:chExt cx="1298500" cy="12954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62000" y="2667000"/>
              <a:ext cx="0" cy="12954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2000" y="3962400"/>
              <a:ext cx="12985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060500" y="2667000"/>
              <a:ext cx="0" cy="12954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200004" y="5632101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94636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 Matching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Output pairs </a:t>
            </a:r>
            <a:r>
              <a:rPr lang="en-US" sz="2600" dirty="0">
                <a:solidFill>
                  <a:srgbClr val="FF0000"/>
                </a:solidFill>
              </a:rPr>
              <a:t>(</a:t>
            </a:r>
            <a:r>
              <a:rPr lang="en-US" sz="2600" dirty="0" err="1">
                <a:solidFill>
                  <a:srgbClr val="FF0000"/>
                </a:solidFill>
              </a:rPr>
              <a:t>u,v</a:t>
            </a:r>
            <a:r>
              <a:rPr lang="en-US" sz="2600" dirty="0">
                <a:solidFill>
                  <a:srgbClr val="FF0000"/>
                </a:solidFill>
              </a:rPr>
              <a:t>)</a:t>
            </a:r>
            <a:r>
              <a:rPr lang="en-US" sz="2600" dirty="0"/>
              <a:t> such that the left parenthesis at position </a:t>
            </a:r>
            <a:r>
              <a:rPr lang="en-US" sz="2600" dirty="0">
                <a:solidFill>
                  <a:srgbClr val="FF0000"/>
                </a:solidFill>
              </a:rPr>
              <a:t>u</a:t>
            </a:r>
            <a:r>
              <a:rPr lang="en-US" sz="2600" dirty="0"/>
              <a:t> is matched with the right parenthesis at </a:t>
            </a:r>
            <a:r>
              <a:rPr lang="en-US" sz="2600" dirty="0">
                <a:solidFill>
                  <a:srgbClr val="FF0000"/>
                </a:solidFill>
              </a:rPr>
              <a:t>v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(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 + b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 c + d – e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/ </a:t>
            </a:r>
            <a:r>
              <a:rPr lang="en-US" sz="22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 + g </a:t>
            </a:r>
            <a:r>
              <a:rPr lang="en-US" sz="22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0 1 2 3 4 5 6 7 8 9 10  12  14  16  18 </a:t>
            </a:r>
          </a:p>
          <a:p>
            <a:pPr lvl="1"/>
            <a:r>
              <a:rPr lang="en-US" dirty="0"/>
              <a:t>Output is: (1, 5); (0, 12); (14, 18);</a:t>
            </a:r>
          </a:p>
          <a:p>
            <a:pPr marL="4572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( a + b ) ) * ( ( c + d )</a:t>
            </a:r>
          </a:p>
          <a:p>
            <a:pPr marL="4572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0 1 2 3 4 5 6 7 8 9 10  12</a:t>
            </a:r>
          </a:p>
          <a:p>
            <a:pPr lvl="1"/>
            <a:r>
              <a:rPr lang="en-US" dirty="0"/>
              <a:t>Output is</a:t>
            </a:r>
          </a:p>
          <a:p>
            <a:pPr marL="594360" lvl="2" indent="0">
              <a:buNone/>
            </a:pPr>
            <a:r>
              <a:rPr lang="en-US" sz="2400" dirty="0"/>
              <a:t>(0, 4); </a:t>
            </a:r>
          </a:p>
          <a:p>
            <a:pPr marL="594360" lvl="2" indent="0">
              <a:buNone/>
            </a:pPr>
            <a:r>
              <a:rPr lang="en-US" sz="2400" dirty="0"/>
              <a:t>Right parenthesis at 5 has no matching left parenthesis;</a:t>
            </a:r>
          </a:p>
          <a:p>
            <a:pPr marL="594360" lvl="2" indent="0">
              <a:buNone/>
            </a:pPr>
            <a:r>
              <a:rPr lang="en-US" sz="2400" dirty="0"/>
              <a:t>(8, 12); </a:t>
            </a:r>
          </a:p>
          <a:p>
            <a:pPr marL="594360" lvl="2" indent="0">
              <a:buNone/>
            </a:pPr>
            <a:r>
              <a:rPr lang="en-US" sz="2400" dirty="0"/>
              <a:t>Left parenthesis at 7 has no matching right parenthesis</a:t>
            </a:r>
          </a:p>
        </p:txBody>
      </p:sp>
    </p:spTree>
    <p:extLst>
      <p:ext uri="{BB962C8B-B14F-4D97-AF65-F5344CB8AC3E}">
        <p14:creationId xmlns:p14="http://schemas.microsoft.com/office/powerpoint/2010/main" val="306285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Realize Parentheses Matching?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pPr marL="0" lvl="0" indent="0">
              <a:buClr>
                <a:srgbClr val="D34817"/>
              </a:buClr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 + b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 c + d – e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 </a:t>
            </a:r>
            <a:r>
              <a:rPr lang="en-US" sz="22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+ g </a:t>
            </a:r>
            <a:r>
              <a:rPr lang="en-US" sz="22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0" indent="0">
              <a:buClr>
                <a:srgbClr val="D34817"/>
              </a:buClr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0 1 2 3 4 5 6 7 8 9 10  12  14  16  18 </a:t>
            </a:r>
            <a:endParaRPr lang="en-US" sz="2200" dirty="0"/>
          </a:p>
          <a:p>
            <a:endParaRPr lang="en-US" dirty="0"/>
          </a:p>
          <a:p>
            <a:r>
              <a:rPr lang="en-US" dirty="0"/>
              <a:t>Scan expression from left to right.</a:t>
            </a:r>
          </a:p>
          <a:p>
            <a:r>
              <a:rPr lang="en-US" dirty="0"/>
              <a:t>When a </a:t>
            </a:r>
            <a:r>
              <a:rPr lang="en-US" b="1" dirty="0">
                <a:solidFill>
                  <a:srgbClr val="C00000"/>
                </a:solidFill>
              </a:rPr>
              <a:t>left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parenthesis is encountered, push its position to the stack.</a:t>
            </a:r>
          </a:p>
          <a:p>
            <a:r>
              <a:rPr lang="en-US" dirty="0"/>
              <a:t>When a </a:t>
            </a:r>
            <a:r>
              <a:rPr lang="en-US" b="1" dirty="0">
                <a:solidFill>
                  <a:srgbClr val="0000FF"/>
                </a:solidFill>
              </a:rPr>
              <a:t>right</a:t>
            </a:r>
            <a:r>
              <a:rPr lang="en-US" dirty="0"/>
              <a:t> parenthesis is encountered, pop the top position from the stack, which is the position of the </a:t>
            </a:r>
            <a:r>
              <a:rPr lang="en-US" b="1" dirty="0">
                <a:solidFill>
                  <a:srgbClr val="C00000"/>
                </a:solidFill>
              </a:rPr>
              <a:t>matching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left</a:t>
            </a:r>
            <a:r>
              <a:rPr lang="en-US" dirty="0"/>
              <a:t> parenthesis. </a:t>
            </a:r>
          </a:p>
          <a:p>
            <a:pPr lvl="1"/>
            <a:r>
              <a:rPr lang="en-US" dirty="0"/>
              <a:t>If the stack is empty, the </a:t>
            </a:r>
            <a:r>
              <a:rPr lang="en-US" b="1" dirty="0">
                <a:solidFill>
                  <a:srgbClr val="0000FF"/>
                </a:solidFill>
              </a:rPr>
              <a:t>right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parenthesis is not matched.</a:t>
            </a:r>
          </a:p>
          <a:p>
            <a:r>
              <a:rPr lang="en-US" dirty="0"/>
              <a:t>If string is scanned over but the stack is not empty, there are not-matched </a:t>
            </a:r>
            <a:r>
              <a:rPr lang="en-US" b="1" dirty="0">
                <a:solidFill>
                  <a:srgbClr val="C00000"/>
                </a:solidFill>
              </a:rPr>
              <a:t>left</a:t>
            </a:r>
            <a:r>
              <a:rPr lang="en-US" dirty="0"/>
              <a:t> parentheses.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 Matching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Clr>
                <a:srgbClr val="D34817"/>
              </a:buClr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 + b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 c + d – e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 </a:t>
            </a:r>
            <a:r>
              <a:rPr lang="en-US" sz="22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+ g </a:t>
            </a:r>
            <a:r>
              <a:rPr lang="en-US" sz="22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0 1 2 3 4 5 6 7 8 9 10  12  14  16  18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6900" y="4610100"/>
            <a:ext cx="106990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6899" y="4134589"/>
            <a:ext cx="106990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3300" y="4485833"/>
            <a:ext cx="80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(1, 5)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33900" y="4476235"/>
            <a:ext cx="946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(0, 12)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66900" y="4624170"/>
            <a:ext cx="106990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2712" y="4488621"/>
            <a:ext cx="108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(14, 18)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752600" y="3962400"/>
            <a:ext cx="1298500" cy="1295400"/>
            <a:chOff x="762000" y="2667000"/>
            <a:chExt cx="1298500" cy="1295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62000" y="2667000"/>
              <a:ext cx="0" cy="12954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" y="3962400"/>
              <a:ext cx="12985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060500" y="2667000"/>
              <a:ext cx="0" cy="12954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85800" y="4806925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6518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/>
      <p:bldP spid="8" grpId="0"/>
      <p:bldP spid="9" grpId="0" animBg="1"/>
      <p:bldP spid="9" grpId="1" animBg="1"/>
      <p:bldP spid="10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Linear List</a:t>
            </a:r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8094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A Stack Can Be Used: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09145" y="1626720"/>
            <a:ext cx="7772400" cy="3886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dirty="0" smtClean="0"/>
              <a:t>to manage any arithmetic expression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B. </a:t>
            </a:r>
            <a:r>
              <a:rPr lang="en-US" sz="2600" dirty="0" smtClean="0"/>
              <a:t>to undo operations (such as a text editor)</a:t>
            </a:r>
            <a:endParaRPr lang="en-US" sz="26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C. </a:t>
            </a:r>
            <a:r>
              <a:rPr lang="en-US" sz="2600" dirty="0" smtClean="0"/>
              <a:t>to reverse an array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b="1" dirty="0" smtClean="0"/>
              <a:t>D.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to </a:t>
            </a:r>
            <a:r>
              <a:rPr lang="en-US" altLang="zh-CN" sz="2600"/>
              <a:t>implement </a:t>
            </a:r>
            <a:r>
              <a:rPr lang="en-US" altLang="zh-CN" sz="2600" smtClean="0"/>
              <a:t>an output buffer</a:t>
            </a:r>
            <a:endParaRPr lang="en-US" altLang="zh-CN" sz="26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CN" sz="2600" dirty="0"/>
          </a:p>
        </p:txBody>
      </p:sp>
      <p:pic>
        <p:nvPicPr>
          <p:cNvPr id="2050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65169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7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</a:t>
            </a:r>
            <a:r>
              <a:rPr lang="en-US" sz="2400" smtClean="0"/>
              <a:t>13.2</a:t>
            </a:r>
            <a:r>
              <a:rPr lang="en-US" sz="2400" smtClean="0">
                <a:solidFill>
                  <a:srgbClr val="C00000"/>
                </a:solidFill>
              </a:rPr>
              <a:t>  Stack</a:t>
            </a:r>
            <a:endParaRPr lang="en-US" sz="2400" dirty="0">
              <a:solidFill>
                <a:srgbClr val="C00000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3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List ADT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the </a:t>
                </a:r>
                <a:r>
                  <a:rPr lang="en-US" dirty="0" err="1"/>
                  <a:t>IntSet</a:t>
                </a:r>
                <a:r>
                  <a:rPr lang="en-US" dirty="0"/>
                  <a:t> ADT</a:t>
                </a:r>
              </a:p>
              <a:p>
                <a:pPr lvl="1"/>
                <a:r>
                  <a:rPr lang="en-US" dirty="0"/>
                  <a:t>A collection of zero or more integers, with </a:t>
                </a:r>
                <a:r>
                  <a:rPr lang="en-US" b="1" dirty="0">
                    <a:solidFill>
                      <a:srgbClr val="C00000"/>
                    </a:solidFill>
                  </a:rPr>
                  <a:t>no duplicates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It supports insertion and removal, but by value.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 related ADT: linear list</a:t>
                </a:r>
              </a:p>
              <a:p>
                <a:pPr lvl="1"/>
                <a:r>
                  <a:rPr lang="en-US" dirty="0"/>
                  <a:t>A collection of zero or more integers;</a:t>
                </a:r>
                <a:r>
                  <a:rPr lang="en-US" b="1" dirty="0">
                    <a:solidFill>
                      <a:srgbClr val="C00000"/>
                    </a:solidFill>
                  </a:rPr>
                  <a:t> duplicates possible.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</m:t>
                    </m:r>
                    <m:r>
                      <a:rPr lang="en-US" altLang="zh-CN" sz="24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dirty="0"/>
                  <a:t>It supports insertion and removal </a:t>
                </a:r>
                <a:r>
                  <a:rPr lang="en-US" b="1" dirty="0">
                    <a:solidFill>
                      <a:srgbClr val="0000FF"/>
                    </a:solidFill>
                  </a:rPr>
                  <a:t>by position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9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Linear List ADT</a:t>
            </a:r>
            <a:br>
              <a:rPr lang="en-US" altLang="zh-CN" dirty="0"/>
            </a:br>
            <a:r>
              <a:rPr lang="en-US" altLang="zh-CN" sz="2700" dirty="0"/>
              <a:t>Insertion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void insert(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// if 0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&lt;= N 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// (N is the size of the list), insert v at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// position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otherwise, throws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BoundsError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// exception.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Example: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L1 = (1, 2, 3)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L1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insert(0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, 5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(5, 1, 2, 3);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L1.insert(1, 4) = (1, 4, 2, 3);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L1.insert(3, 6) = (1, 2, 3, 6);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L1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.insert(4, 0) throws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BoundsError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9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Linear List ADT</a:t>
            </a:r>
            <a:br>
              <a:rPr lang="en-US" altLang="zh-CN" dirty="0"/>
            </a:br>
            <a:r>
              <a:rPr lang="en-US" altLang="zh-CN" sz="2700" dirty="0"/>
              <a:t>Removal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void remove(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 // if 0 &lt;=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&lt; N (N is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// the size of the list), remove the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i-th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// element; otherwise, throws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BoundsError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// exception.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Example</a:t>
            </a:r>
            <a:r>
              <a:rPr lang="en-US" altLang="zh-CN" dirty="0"/>
              <a:t>: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L2 = (1, 2, 3)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L2.remove(0) = (2, 3);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L2.remove(1) = (1, 3);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L2.remove(2) = (1, 2);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L2.remove(3) throws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BoundsError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96962"/>
          </a:xfrm>
        </p:spPr>
        <p:txBody>
          <a:bodyPr>
            <a:normAutofit/>
          </a:bodyPr>
          <a:lstStyle/>
          <a:p>
            <a:r>
              <a:rPr lang="en-US" dirty="0" smtClean="0"/>
              <a:t>Which Answers Are Correct?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/>
              <a:t>Suppose we want to implement a </a:t>
            </a:r>
            <a:r>
              <a:rPr lang="en-US" altLang="zh-CN" sz="2800" dirty="0"/>
              <a:t>linear list ADT </a:t>
            </a:r>
            <a:r>
              <a:rPr lang="en-US" altLang="zh-CN" sz="2800" dirty="0" smtClean="0"/>
              <a:t>so that it can grow as large as the user wants. It can be implemented by:</a:t>
            </a:r>
            <a:endParaRPr lang="en-US" sz="2800" dirty="0"/>
          </a:p>
          <a:p>
            <a:r>
              <a:rPr lang="en-US" sz="2800" b="1" dirty="0"/>
              <a:t>A. </a:t>
            </a:r>
            <a:r>
              <a:rPr lang="en-US" sz="2800" dirty="0" smtClean="0"/>
              <a:t>a static array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B. </a:t>
            </a:r>
            <a:r>
              <a:rPr lang="en-US" sz="2800" dirty="0" smtClean="0"/>
              <a:t>a dynamic array</a:t>
            </a:r>
            <a:endParaRPr lang="en-US" sz="28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C. </a:t>
            </a:r>
            <a:r>
              <a:rPr lang="en-US" altLang="zh-CN" sz="2800" dirty="0"/>
              <a:t>a </a:t>
            </a:r>
            <a:r>
              <a:rPr lang="en-US" altLang="zh-CN" sz="2800" dirty="0" smtClean="0"/>
              <a:t>singly-linked list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 smtClean="0"/>
              <a:t>D</a:t>
            </a:r>
            <a:r>
              <a:rPr lang="en-US" sz="2800" b="1" dirty="0"/>
              <a:t>.</a:t>
            </a:r>
            <a:r>
              <a:rPr lang="en-US" sz="2800" dirty="0"/>
              <a:t> </a:t>
            </a:r>
            <a:r>
              <a:rPr lang="en-US" altLang="zh-CN" sz="2800" dirty="0"/>
              <a:t>a </a:t>
            </a:r>
            <a:r>
              <a:rPr lang="en-US" altLang="zh-CN" sz="2800" dirty="0" smtClean="0"/>
              <a:t>doubly-linked list</a:t>
            </a:r>
            <a:endParaRPr lang="en-US" altLang="zh-CN" sz="2800" b="1" dirty="0"/>
          </a:p>
        </p:txBody>
      </p:sp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4229099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56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List</a:t>
            </a:r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1989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“pile” of objects where new object is put on </a:t>
            </a:r>
            <a:r>
              <a:rPr lang="en-US" b="1" dirty="0">
                <a:solidFill>
                  <a:srgbClr val="0000FF"/>
                </a:solidFill>
              </a:rPr>
              <a:t>top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the pile and the top object is removed first.</a:t>
            </a:r>
          </a:p>
          <a:p>
            <a:pPr lvl="1"/>
            <a:r>
              <a:rPr lang="en-US" dirty="0"/>
              <a:t>LIFO access: last in, first out.</a:t>
            </a:r>
          </a:p>
          <a:p>
            <a:pPr lvl="1"/>
            <a:r>
              <a:rPr lang="en-US" dirty="0"/>
              <a:t>Restricted form of a </a:t>
            </a:r>
            <a:r>
              <a:rPr lang="en-US" b="1" dirty="0">
                <a:solidFill>
                  <a:srgbClr val="C00000"/>
                </a:solidFill>
              </a:rPr>
              <a:t>linear list</a:t>
            </a:r>
            <a:r>
              <a:rPr lang="en-US" dirty="0"/>
              <a:t>: insert and remove only at the end of the list.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6" descr="http://t0.gstatic.com/images?q=tbn:ANd9GcR-qzJbxYABlguy5qhvrYnKS8a2a0edl7qpiRl9sCEY0-yHah3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2"/>
          <a:stretch/>
        </p:blipFill>
        <p:spPr bwMode="auto">
          <a:xfrm>
            <a:off x="3733800" y="4495799"/>
            <a:ext cx="2038350" cy="17928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6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dirty="0"/>
              <a:t>: number of elements in the stack.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checks if stack has no elements.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push(Object o)</a:t>
            </a:r>
            <a:r>
              <a:rPr lang="en-US" dirty="0"/>
              <a:t>: add object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/>
              <a:t> to the top of stack.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pop()</a:t>
            </a:r>
            <a:r>
              <a:rPr lang="en-US" dirty="0"/>
              <a:t>: remove the top object if stack is not empty; otherwise, throw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dirty="0">
                <a:cs typeface="Courier New" pitchFamily="49" charset="0"/>
              </a:rPr>
              <a:t>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 &amp;top()</a:t>
            </a:r>
            <a:r>
              <a:rPr lang="en-US" dirty="0"/>
              <a:t>: return a reference to the top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14565</TotalTime>
  <Words>1117</Words>
  <Application>Microsoft Office PowerPoint</Application>
  <PresentationFormat>On-screen Show (4:3)</PresentationFormat>
  <Paragraphs>218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宋体</vt:lpstr>
      <vt:lpstr>幼圆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 280 Programming and Elementary Data Structures</vt:lpstr>
      <vt:lpstr>Outline</vt:lpstr>
      <vt:lpstr>Linear List ADT</vt:lpstr>
      <vt:lpstr>Linear List ADT Insertion</vt:lpstr>
      <vt:lpstr>Linear List ADT Removal</vt:lpstr>
      <vt:lpstr>Which Answers Are Correct?</vt:lpstr>
      <vt:lpstr>Outline</vt:lpstr>
      <vt:lpstr>Stack</vt:lpstr>
      <vt:lpstr>Methods of Stack</vt:lpstr>
      <vt:lpstr>Stacks Using Arrays</vt:lpstr>
      <vt:lpstr>Stacks Using Linked Lists</vt:lpstr>
      <vt:lpstr>LinkedList::size()</vt:lpstr>
      <vt:lpstr>Array vs. Linked List: Which is Better?</vt:lpstr>
      <vt:lpstr>Outline</vt:lpstr>
      <vt:lpstr>Application of Stacks</vt:lpstr>
      <vt:lpstr>Web Browser’s “back” Feature</vt:lpstr>
      <vt:lpstr>Parentheses Matching</vt:lpstr>
      <vt:lpstr>How to Realize Parentheses Matching?</vt:lpstr>
      <vt:lpstr>Parentheses Matching</vt:lpstr>
      <vt:lpstr>A Stack Can Be Used: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1221</cp:revision>
  <dcterms:created xsi:type="dcterms:W3CDTF">2008-09-02T17:19:50Z</dcterms:created>
  <dcterms:modified xsi:type="dcterms:W3CDTF">2018-07-20T12:11:42Z</dcterms:modified>
</cp:coreProperties>
</file>