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0417-4E56-504B-B887-D44413E54AF6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08FE-8961-4247-8AFA-0985F48F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0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0417-4E56-504B-B887-D44413E54AF6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08FE-8961-4247-8AFA-0985F48F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3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0417-4E56-504B-B887-D44413E54AF6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08FE-8961-4247-8AFA-0985F48F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4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0417-4E56-504B-B887-D44413E54AF6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08FE-8961-4247-8AFA-0985F48F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1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0417-4E56-504B-B887-D44413E54AF6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08FE-8961-4247-8AFA-0985F48F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0417-4E56-504B-B887-D44413E54AF6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08FE-8961-4247-8AFA-0985F48F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0417-4E56-504B-B887-D44413E54AF6}" type="datetimeFigureOut">
              <a:rPr lang="en-US" smtClean="0"/>
              <a:t>2/23/15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08FE-8961-4247-8AFA-0985F48F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0417-4E56-504B-B887-D44413E54AF6}" type="datetimeFigureOut">
              <a:rPr lang="en-US" smtClean="0"/>
              <a:t>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08FE-8961-4247-8AFA-0985F48F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3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0417-4E56-504B-B887-D44413E54AF6}" type="datetimeFigureOut">
              <a:rPr lang="en-US" smtClean="0"/>
              <a:t>2/23/15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08FE-8961-4247-8AFA-0985F48F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3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0417-4E56-504B-B887-D44413E54AF6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08FE-8961-4247-8AFA-0985F48F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6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0417-4E56-504B-B887-D44413E54AF6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08FE-8961-4247-8AFA-0985F48F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7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60417-4E56-504B-B887-D44413E54AF6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F08FE-8961-4247-8AFA-0985F48F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3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Building Energy Usage in NYC</a:t>
            </a:r>
            <a:br>
              <a:rPr lang="en-US" dirty="0" smtClean="0"/>
            </a:br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Theo Love</a:t>
            </a:r>
          </a:p>
          <a:p>
            <a:r>
              <a:rPr lang="en-US" dirty="0" smtClean="0"/>
              <a:t>GA Data Science Class</a:t>
            </a:r>
          </a:p>
          <a:p>
            <a:r>
              <a:rPr lang="en-US" dirty="0" smtClean="0"/>
              <a:t>February 23,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5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Usage</a:t>
            </a:r>
            <a:endParaRPr lang="en-US" dirty="0"/>
          </a:p>
        </p:txBody>
      </p:sp>
      <p:pic>
        <p:nvPicPr>
          <p:cNvPr id="4" name="Content Placeholder 3" descr="download (6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680" r="-396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446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Census Data</a:t>
            </a:r>
          </a:p>
          <a:p>
            <a:r>
              <a:rPr lang="en-US" dirty="0" smtClean="0"/>
              <a:t>New data sources from the City</a:t>
            </a:r>
            <a:endParaRPr lang="en-US" dirty="0"/>
          </a:p>
        </p:txBody>
      </p:sp>
      <p:pic>
        <p:nvPicPr>
          <p:cNvPr id="4" name="Picture 3" descr="Screen Shot 2015-02-23 at 6.43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24" y="2993406"/>
            <a:ext cx="5824460" cy="276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8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Law 84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Buildings (&gt; 50k ft2) must submit energy usage information</a:t>
            </a:r>
          </a:p>
          <a:p>
            <a:pPr lvl="1"/>
            <a:r>
              <a:rPr lang="en-US" dirty="0" smtClean="0"/>
              <a:t>Energy Usage Intensity (EUI) is gross BTUs of usage divided by square footage</a:t>
            </a:r>
          </a:p>
          <a:p>
            <a:pPr lvl="1"/>
            <a:r>
              <a:rPr lang="en-US" dirty="0" smtClean="0"/>
              <a:t>Water usage per square footage</a:t>
            </a:r>
          </a:p>
          <a:p>
            <a:pPr lvl="1"/>
            <a:r>
              <a:rPr lang="en-US" dirty="0" smtClean="0"/>
              <a:t>GHG emissions</a:t>
            </a:r>
            <a:endParaRPr lang="en-US" dirty="0" smtClean="0"/>
          </a:p>
          <a:p>
            <a:r>
              <a:rPr lang="en-US" dirty="0" smtClean="0"/>
              <a:t>Data for 2011 and 2012 Available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b="1" dirty="0" smtClean="0"/>
              <a:t>Open Data NYC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89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ways to explain variations in EUI, in particular for Multifamily buildings.</a:t>
            </a:r>
          </a:p>
          <a:p>
            <a:r>
              <a:rPr lang="en-US" dirty="0" smtClean="0"/>
              <a:t>Benchmarking </a:t>
            </a:r>
          </a:p>
          <a:p>
            <a:r>
              <a:rPr lang="en-US" dirty="0" smtClean="0"/>
              <a:t>Identifying ways to help NYC and other building owners lower usage.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4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up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Dropped observations without </a:t>
            </a:r>
            <a:r>
              <a:rPr lang="en-US" dirty="0" err="1" smtClean="0"/>
              <a:t>EUIwn</a:t>
            </a:r>
            <a:endParaRPr lang="en-US" dirty="0" smtClean="0"/>
          </a:p>
          <a:p>
            <a:r>
              <a:rPr lang="en-US" dirty="0" smtClean="0"/>
              <a:t>Combined 2011 and 2012 Data</a:t>
            </a:r>
          </a:p>
          <a:p>
            <a:r>
              <a:rPr lang="en-US" dirty="0" smtClean="0"/>
              <a:t>Removed anomalies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67414"/>
              </p:ext>
            </p:extLst>
          </p:nvPr>
        </p:nvGraphicFramePr>
        <p:xfrm>
          <a:off x="983863" y="3674483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13,390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EUI of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EUI</a:t>
                      </a:r>
                      <a:r>
                        <a:rPr lang="en-US" baseline="0" dirty="0" err="1" smtClean="0"/>
                        <a:t>wn</a:t>
                      </a:r>
                      <a:r>
                        <a:rPr lang="en-US" baseline="0" dirty="0" smtClean="0"/>
                        <a:t> &gt; 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EUIwn</a:t>
                      </a:r>
                      <a:r>
                        <a:rPr lang="en-US" dirty="0" smtClean="0"/>
                        <a:t> &lt;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Floor</a:t>
                      </a:r>
                      <a:r>
                        <a:rPr lang="en-US" baseline="0" dirty="0" smtClean="0"/>
                        <a:t> area &lt; 25k ft2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Missing GHG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12,715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96735" y="6452871"/>
            <a:ext cx="628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Also took out 499 water_ft2 &gt; 1,000, but kept rest of observation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0223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Subgroups and New </a:t>
            </a:r>
            <a:r>
              <a:rPr lang="en-US" dirty="0" err="1" smtClean="0"/>
              <a:t>Vars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Subroups</a:t>
            </a:r>
            <a:endParaRPr lang="en-US" dirty="0" smtClean="0"/>
          </a:p>
          <a:p>
            <a:pPr lvl="1"/>
            <a:r>
              <a:rPr lang="en-US" dirty="0" smtClean="0"/>
              <a:t>Top 10 Buildings Types</a:t>
            </a:r>
          </a:p>
          <a:p>
            <a:pPr lvl="1"/>
            <a:r>
              <a:rPr lang="en-US" dirty="0" smtClean="0"/>
              <a:t>Multifamily</a:t>
            </a:r>
          </a:p>
          <a:p>
            <a:pPr lvl="1"/>
            <a:r>
              <a:rPr lang="en-US" dirty="0" smtClean="0"/>
              <a:t>Office</a:t>
            </a:r>
          </a:p>
          <a:p>
            <a:pPr lvl="1"/>
            <a:r>
              <a:rPr lang="en-US" dirty="0" smtClean="0"/>
              <a:t>Years 2011 and 2012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Vars</a:t>
            </a:r>
            <a:endParaRPr lang="en-US" dirty="0" smtClean="0"/>
          </a:p>
          <a:p>
            <a:pPr lvl="1"/>
            <a:r>
              <a:rPr lang="en-US" dirty="0" smtClean="0"/>
              <a:t>Normalized continuous variables</a:t>
            </a:r>
          </a:p>
          <a:p>
            <a:pPr lvl="1"/>
            <a:r>
              <a:rPr lang="en-US" dirty="0" smtClean="0"/>
              <a:t>Dummies</a:t>
            </a:r>
          </a:p>
          <a:p>
            <a:pPr lvl="1"/>
            <a:r>
              <a:rPr lang="en-US" dirty="0" smtClean="0"/>
              <a:t>Split BBL</a:t>
            </a:r>
          </a:p>
          <a:p>
            <a:pPr lvl="1"/>
            <a:r>
              <a:rPr lang="en-US" dirty="0" smtClean="0"/>
              <a:t>Categorical in numeric for graphing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3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EUI by Property Type</a:t>
            </a:r>
            <a:endParaRPr lang="en-US" dirty="0"/>
          </a:p>
        </p:txBody>
      </p:sp>
      <p:pic>
        <p:nvPicPr>
          <p:cNvPr id="4" name="Content Placeholder 3" descr="download (2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" b="8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541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Variable Relationships</a:t>
            </a:r>
            <a:endParaRPr lang="en-US" dirty="0"/>
          </a:p>
        </p:txBody>
      </p:sp>
      <p:pic>
        <p:nvPicPr>
          <p:cNvPr id="4" name="Content Placeholder 3" descr="download (3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67" r="-413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018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STAR – Full Data Set</a:t>
            </a:r>
            <a:endParaRPr lang="en-US" dirty="0"/>
          </a:p>
        </p:txBody>
      </p:sp>
      <p:pic>
        <p:nvPicPr>
          <p:cNvPr id="4" name="Content Placeholder 3" descr="download (4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" r="37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525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STAR – MF and Office</a:t>
            </a:r>
            <a:endParaRPr lang="en-US" dirty="0"/>
          </a:p>
        </p:txBody>
      </p:sp>
      <p:pic>
        <p:nvPicPr>
          <p:cNvPr id="4" name="Content Placeholder 3" descr="download (5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" r="37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835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203</Words>
  <Application>Microsoft Macintosh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Large Building Energy Usage in NYC Project 1</vt:lpstr>
      <vt:lpstr>Local Law 84</vt:lpstr>
      <vt:lpstr>Goals</vt:lpstr>
      <vt:lpstr>Cleaning up Data</vt:lpstr>
      <vt:lpstr>Subgroups and New Vars</vt:lpstr>
      <vt:lpstr>EUI by Property Type</vt:lpstr>
      <vt:lpstr>Continuous Variable Relationships</vt:lpstr>
      <vt:lpstr>ENERGY STAR – Full Data Set</vt:lpstr>
      <vt:lpstr>ENERGY STAR – MF and Office</vt:lpstr>
      <vt:lpstr>Water Usage</vt:lpstr>
      <vt:lpstr>Next Steps</vt:lpstr>
    </vt:vector>
  </TitlesOfParts>
  <Company>Loveworks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Building Energy Usage in NYC Project 1</dc:title>
  <dc:creator>Theodore Love</dc:creator>
  <cp:lastModifiedBy>Theodore Love</cp:lastModifiedBy>
  <cp:revision>5</cp:revision>
  <dcterms:created xsi:type="dcterms:W3CDTF">2015-02-23T17:30:42Z</dcterms:created>
  <dcterms:modified xsi:type="dcterms:W3CDTF">2015-02-23T23:44:12Z</dcterms:modified>
</cp:coreProperties>
</file>