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7" r:id="rId1"/>
  </p:sldMasterIdLst>
  <p:notesMasterIdLst>
    <p:notesMasterId r:id="rId15"/>
  </p:notesMasterIdLst>
  <p:sldIdLst>
    <p:sldId id="256" r:id="rId2"/>
    <p:sldId id="260" r:id="rId3"/>
    <p:sldId id="263" r:id="rId4"/>
    <p:sldId id="264" r:id="rId5"/>
    <p:sldId id="267" r:id="rId6"/>
    <p:sldId id="262" r:id="rId7"/>
    <p:sldId id="269" r:id="rId8"/>
    <p:sldId id="268" r:id="rId9"/>
    <p:sldId id="270" r:id="rId10"/>
    <p:sldId id="271" r:id="rId11"/>
    <p:sldId id="272" r:id="rId12"/>
    <p:sldId id="273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DE340"/>
    <a:srgbClr val="A0C6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20" autoAdjust="0"/>
  </p:normalViewPr>
  <p:slideViewPr>
    <p:cSldViewPr snapToGrid="0" snapToObjects="1">
      <p:cViewPr varScale="1">
        <p:scale>
          <a:sx n="188" d="100"/>
          <a:sy n="188" d="100"/>
        </p:scale>
        <p:origin x="-48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EAC70-F456-2B4C-8103-04F0B71D26D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85DE5-87ED-1E41-80C8-AD616CC12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65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85DE5-87ED-1E41-80C8-AD616CC123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9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9D0C-DD80-4B4D-B87B-337AD6CAD0B5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58003-FAB5-9046-B482-B6A02D10B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8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9D0C-DD80-4B4D-B87B-337AD6CAD0B5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343E-A0FD-6E40-A4BF-BF36B851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3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9D0C-DD80-4B4D-B87B-337AD6CAD0B5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343E-A0FD-6E40-A4BF-BF36B851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6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9D0C-DD80-4B4D-B87B-337AD6CAD0B5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343E-A0FD-6E40-A4BF-BF36B851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9D0C-DD80-4B4D-B87B-337AD6CAD0B5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343E-A0FD-6E40-A4BF-BF36B851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9D0C-DD80-4B4D-B87B-337AD6CAD0B5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343E-A0FD-6E40-A4BF-BF36B851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2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9D0C-DD80-4B4D-B87B-337AD6CAD0B5}" type="datetimeFigureOut">
              <a:rPr lang="en-US" smtClean="0"/>
              <a:t>4/20/15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343E-A0FD-6E40-A4BF-BF36B851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3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9D0C-DD80-4B4D-B87B-337AD6CAD0B5}" type="datetimeFigureOut">
              <a:rPr lang="en-US" smtClean="0"/>
              <a:t>4/20/15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343E-A0FD-6E40-A4BF-BF36B851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1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9D0C-DD80-4B4D-B87B-337AD6CAD0B5}" type="datetimeFigureOut">
              <a:rPr lang="en-US" smtClean="0"/>
              <a:t>4/20/15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343E-A0FD-6E40-A4BF-BF36B851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5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9D0C-DD80-4B4D-B87B-337AD6CAD0B5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9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9D0C-DD80-4B4D-B87B-337AD6CAD0B5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343E-A0FD-6E40-A4BF-BF36B851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6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2018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75000"/>
                  <a:alpha val="68000"/>
                </a:schemeClr>
              </a:gs>
              <a:gs pos="100000">
                <a:srgbClr val="FFFFFF">
                  <a:alpha val="0"/>
                </a:srgbClr>
              </a:gs>
              <a:gs pos="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39D0C-DD80-4B4D-B87B-337AD6CAD0B5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343E-A0FD-6E40-A4BF-BF36B851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2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eneva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 Presentation</a:t>
            </a:r>
            <a:br>
              <a:rPr lang="en-US" dirty="0" smtClean="0"/>
            </a:br>
            <a:r>
              <a:rPr lang="en-US" dirty="0" smtClean="0"/>
              <a:t>GA Data Science 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Theodore Love</a:t>
            </a:r>
          </a:p>
          <a:p>
            <a:r>
              <a:rPr lang="en-US" dirty="0" smtClean="0"/>
              <a:t>4/20/2015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52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Tree Regressions with Full PLUTO Data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107147" y="1285728"/>
            <a:ext cx="283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Hospitals and Health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Picture 5" descr="Screen Shot 2015-04-20 at 5.10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14" y="1101062"/>
            <a:ext cx="2087355" cy="56476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2065" y="1747393"/>
            <a:ext cx="404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Commercial &amp; Office Buildings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4979" y="3025070"/>
            <a:ext cx="4016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3D69B"/>
                </a:solidFill>
              </a:rPr>
              <a:t>Public  Facilities &amp; Institutions</a:t>
            </a:r>
            <a:endParaRPr lang="en-US" sz="2400" b="1" dirty="0">
              <a:solidFill>
                <a:srgbClr val="C3D69B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64976" y="2209058"/>
            <a:ext cx="2114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Age of Building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64976" y="2626918"/>
            <a:ext cx="3039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3D69B"/>
                </a:solidFill>
              </a:rPr>
              <a:t>Value of building/land</a:t>
            </a:r>
            <a:endParaRPr lang="en-US" sz="2400" b="1" dirty="0">
              <a:solidFill>
                <a:srgbClr val="C3D6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64979" y="3410107"/>
            <a:ext cx="4045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Size/usage percent of building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Elbow Connector 12"/>
          <p:cNvCxnSpPr>
            <a:stCxn id="5" idx="1"/>
          </p:cNvCxnSpPr>
          <p:nvPr/>
        </p:nvCxnSpPr>
        <p:spPr>
          <a:xfrm rot="10800000" flipV="1">
            <a:off x="2154907" y="1516561"/>
            <a:ext cx="1952241" cy="3310"/>
          </a:xfrm>
          <a:prstGeom prst="bentConnector3">
            <a:avLst/>
          </a:prstGeom>
          <a:ln w="28575" cmpd="sng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1"/>
          </p:cNvCxnSpPr>
          <p:nvPr/>
        </p:nvCxnSpPr>
        <p:spPr>
          <a:xfrm rot="10800000">
            <a:off x="2154913" y="1803586"/>
            <a:ext cx="1977153" cy="174641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1"/>
          </p:cNvCxnSpPr>
          <p:nvPr/>
        </p:nvCxnSpPr>
        <p:spPr>
          <a:xfrm rot="10800000">
            <a:off x="2154912" y="2067029"/>
            <a:ext cx="2010065" cy="372863"/>
          </a:xfrm>
          <a:prstGeom prst="bentConnector3">
            <a:avLst>
              <a:gd name="adj1" fmla="val 67140"/>
            </a:avLst>
          </a:prstGeom>
          <a:ln w="28575" cmpd="sng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1"/>
          </p:cNvCxnSpPr>
          <p:nvPr/>
        </p:nvCxnSpPr>
        <p:spPr>
          <a:xfrm rot="10800000" flipV="1">
            <a:off x="2154908" y="2439890"/>
            <a:ext cx="2010068" cy="405503"/>
          </a:xfrm>
          <a:prstGeom prst="bentConnector3">
            <a:avLst>
              <a:gd name="adj1" fmla="val 67139"/>
            </a:avLst>
          </a:prstGeom>
          <a:ln w="28575" cmpd="sng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</p:cNvCxnSpPr>
          <p:nvPr/>
        </p:nvCxnSpPr>
        <p:spPr>
          <a:xfrm rot="10800000">
            <a:off x="2154910" y="2323719"/>
            <a:ext cx="2010067" cy="534033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0" idx="1"/>
          </p:cNvCxnSpPr>
          <p:nvPr/>
        </p:nvCxnSpPr>
        <p:spPr>
          <a:xfrm rot="10800000">
            <a:off x="2154914" y="2573657"/>
            <a:ext cx="2010063" cy="284095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8" idx="1"/>
          </p:cNvCxnSpPr>
          <p:nvPr/>
        </p:nvCxnSpPr>
        <p:spPr>
          <a:xfrm rot="10800000">
            <a:off x="2154907" y="3088583"/>
            <a:ext cx="2010072" cy="16732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6" name="Right Brace 55"/>
          <p:cNvSpPr/>
          <p:nvPr/>
        </p:nvSpPr>
        <p:spPr>
          <a:xfrm>
            <a:off x="2235969" y="3255903"/>
            <a:ext cx="378291" cy="3384249"/>
          </a:xfrm>
          <a:prstGeom prst="rightBrace">
            <a:avLst/>
          </a:prstGeom>
          <a:ln w="28575" cmpd="sng">
            <a:solidFill>
              <a:srgbClr val="C3D69B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Elbow Connector 56"/>
          <p:cNvCxnSpPr>
            <a:stCxn id="11" idx="1"/>
          </p:cNvCxnSpPr>
          <p:nvPr/>
        </p:nvCxnSpPr>
        <p:spPr>
          <a:xfrm rot="10800000" flipV="1">
            <a:off x="2614265" y="3640940"/>
            <a:ext cx="1550715" cy="131722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accent3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1" name="Picture 70" descr="download (1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279" y="3997370"/>
            <a:ext cx="4090058" cy="2860630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5358896" y="5146225"/>
            <a:ext cx="1972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R</a:t>
            </a:r>
            <a:r>
              <a:rPr lang="en-US" i="1" baseline="30000" dirty="0" smtClean="0"/>
              <a:t>2</a:t>
            </a:r>
            <a:r>
              <a:rPr lang="en-US" i="1" dirty="0" smtClean="0"/>
              <a:t> in OLS</a:t>
            </a:r>
          </a:p>
          <a:p>
            <a:pPr algn="ctr"/>
            <a:r>
              <a:rPr lang="en-US" i="1" dirty="0" smtClean="0"/>
              <a:t>As features added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07605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Optimization of Decision Tree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C0504D"/>
                </a:solidFill>
              </a:rPr>
              <a:t>Cross-validation found over fitting issues across sub-samples even with low depths.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</a:rPr>
              <a:t>Random Forest Regression </a:t>
            </a:r>
          </a:p>
          <a:p>
            <a:pPr marL="0" indent="0" algn="ctr">
              <a:buNone/>
            </a:pPr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from 0.23 to 0.29 with </a:t>
            </a:r>
            <a:r>
              <a:rPr lang="en-US" dirty="0" err="1" smtClean="0"/>
              <a:t>std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r>
              <a:rPr lang="en-US" dirty="0" smtClean="0"/>
              <a:t> ~0.03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958544" y="2904644"/>
            <a:ext cx="1472633" cy="83086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98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PCA</a:t>
            </a:r>
            <a:endParaRPr lang="en-US" dirty="0"/>
          </a:p>
        </p:txBody>
      </p:sp>
      <p:pic>
        <p:nvPicPr>
          <p:cNvPr id="4" name="Picture 3" descr="download (1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920" y="1246452"/>
            <a:ext cx="6261100" cy="4559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94573" y="2873525"/>
            <a:ext cx="1730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PCA 2</a:t>
            </a:r>
          </a:p>
          <a:p>
            <a:pPr algn="ctr"/>
            <a:r>
              <a:rPr lang="en-US" i="1" dirty="0" smtClean="0">
                <a:solidFill>
                  <a:schemeClr val="accent2"/>
                </a:solidFill>
              </a:rPr>
              <a:t>12% of variance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9584" y="5805752"/>
            <a:ext cx="1730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PCA 1</a:t>
            </a:r>
          </a:p>
          <a:p>
            <a:pPr algn="ctr"/>
            <a:r>
              <a:rPr lang="en-US" i="1" dirty="0" smtClean="0">
                <a:solidFill>
                  <a:schemeClr val="accent2"/>
                </a:solidFill>
              </a:rPr>
              <a:t>83% of variance</a:t>
            </a:r>
          </a:p>
        </p:txBody>
      </p:sp>
    </p:spTree>
    <p:extLst>
      <p:ext uri="{BB962C8B-B14F-4D97-AF65-F5344CB8AC3E}">
        <p14:creationId xmlns:p14="http://schemas.microsoft.com/office/powerpoint/2010/main" val="3219135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Further examination of PCA</a:t>
            </a:r>
          </a:p>
          <a:p>
            <a:r>
              <a:rPr lang="en-US" dirty="0" smtClean="0"/>
              <a:t>Exploration of residuals and classification of high users</a:t>
            </a:r>
          </a:p>
          <a:p>
            <a:r>
              <a:rPr lang="en-US" dirty="0" smtClean="0"/>
              <a:t>See how regressions works on new data</a:t>
            </a:r>
          </a:p>
          <a:p>
            <a:r>
              <a:rPr lang="en-US" dirty="0" smtClean="0"/>
              <a:t>Prepare white paper (BECC Conference)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theolove@gmail.com</a:t>
            </a:r>
            <a:endParaRPr lang="en-US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15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Inspiration</a:t>
            </a:r>
            <a:endParaRPr lang="en-US" dirty="0"/>
          </a:p>
        </p:txBody>
      </p:sp>
      <p:pic>
        <p:nvPicPr>
          <p:cNvPr id="5" name="Picture 4" descr="EnergyEfficienc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811"/>
            <a:ext cx="4180827" cy="3635375"/>
          </a:xfrm>
          <a:prstGeom prst="rect">
            <a:avLst/>
          </a:prstGeom>
        </p:spPr>
      </p:pic>
      <p:pic>
        <p:nvPicPr>
          <p:cNvPr id="6" name="Picture 5" descr="open-data-mortar-20120416-frontpag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2" t="12247" r="18451"/>
          <a:stretch/>
        </p:blipFill>
        <p:spPr>
          <a:xfrm>
            <a:off x="5682132" y="1192018"/>
            <a:ext cx="3198813" cy="3374179"/>
          </a:xfrm>
          <a:prstGeom prst="rect">
            <a:avLst/>
          </a:prstGeom>
        </p:spPr>
      </p:pic>
      <p:pic>
        <p:nvPicPr>
          <p:cNvPr id="7" name="Picture 6" descr="Blue_trans_below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" b="30666"/>
          <a:stretch/>
        </p:blipFill>
        <p:spPr>
          <a:xfrm>
            <a:off x="2634346" y="5145973"/>
            <a:ext cx="4049713" cy="1394777"/>
          </a:xfrm>
          <a:prstGeom prst="rect">
            <a:avLst/>
          </a:prstGeom>
        </p:spPr>
      </p:pic>
      <p:sp>
        <p:nvSpPr>
          <p:cNvPr id="11" name="Circular Arrow 10"/>
          <p:cNvSpPr/>
          <p:nvPr/>
        </p:nvSpPr>
        <p:spPr>
          <a:xfrm rot="18949030">
            <a:off x="3172156" y="1110522"/>
            <a:ext cx="3194540" cy="4037103"/>
          </a:xfrm>
          <a:prstGeom prst="circularArrow">
            <a:avLst>
              <a:gd name="adj1" fmla="val 17360"/>
              <a:gd name="adj2" fmla="val 884019"/>
              <a:gd name="adj3" fmla="val 20198274"/>
              <a:gd name="adj4" fmla="val 15866219"/>
              <a:gd name="adj5" fmla="val 125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ircular Arrow 13"/>
          <p:cNvSpPr/>
          <p:nvPr/>
        </p:nvSpPr>
        <p:spPr>
          <a:xfrm rot="6248185">
            <a:off x="5256781" y="3235211"/>
            <a:ext cx="3017327" cy="2961768"/>
          </a:xfrm>
          <a:prstGeom prst="circularArrow">
            <a:avLst>
              <a:gd name="adj1" fmla="val 17360"/>
              <a:gd name="adj2" fmla="val 884019"/>
              <a:gd name="adj3" fmla="val 20198274"/>
              <a:gd name="adj4" fmla="val 15244161"/>
              <a:gd name="adj5" fmla="val 125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ircular Arrow 14"/>
          <p:cNvSpPr/>
          <p:nvPr/>
        </p:nvSpPr>
        <p:spPr>
          <a:xfrm rot="11498677">
            <a:off x="1032842" y="3304952"/>
            <a:ext cx="3017327" cy="2961768"/>
          </a:xfrm>
          <a:prstGeom prst="circularArrow">
            <a:avLst>
              <a:gd name="adj1" fmla="val 17360"/>
              <a:gd name="adj2" fmla="val 884019"/>
              <a:gd name="adj3" fmla="val 20198274"/>
              <a:gd name="adj4" fmla="val 15244161"/>
              <a:gd name="adj5" fmla="val 125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387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o-MANHATTAN-facebook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Law 84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0014" y="1758161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983643" y="2941546"/>
            <a:ext cx="379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DE340"/>
                </a:solidFill>
              </a:rPr>
              <a:t>A</a:t>
            </a:r>
            <a:endParaRPr lang="en-US" sz="1400" b="1" dirty="0">
              <a:solidFill>
                <a:srgbClr val="0DE34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7369889" y="3255577"/>
            <a:ext cx="379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3138488" y="3707327"/>
            <a:ext cx="379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D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2703514" y="3659742"/>
            <a:ext cx="379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</a:rPr>
              <a:t>B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8517219" y="3563354"/>
            <a:ext cx="379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DE340"/>
                </a:solidFill>
              </a:rPr>
              <a:t>A</a:t>
            </a:r>
            <a:endParaRPr lang="en-US" sz="1400" b="1" dirty="0">
              <a:solidFill>
                <a:srgbClr val="0DE34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3951855" y="3239214"/>
            <a:ext cx="379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D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6865144" y="4685563"/>
            <a:ext cx="379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</a:rPr>
              <a:t>B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2324101" y="3245661"/>
            <a:ext cx="379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5685666" y="3399550"/>
            <a:ext cx="379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DE340"/>
                </a:solidFill>
              </a:rPr>
              <a:t>A</a:t>
            </a:r>
            <a:endParaRPr lang="en-US" sz="1400" b="1" dirty="0">
              <a:solidFill>
                <a:srgbClr val="0DE34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5044994" y="5243657"/>
            <a:ext cx="379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DE340"/>
                </a:solidFill>
              </a:rPr>
              <a:t>A</a:t>
            </a:r>
            <a:endParaRPr lang="en-US" sz="1400" b="1" dirty="0">
              <a:solidFill>
                <a:srgbClr val="0DE34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1030288" y="3707326"/>
            <a:ext cx="379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D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6865144" y="3256113"/>
            <a:ext cx="379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D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7665651" y="2787657"/>
            <a:ext cx="379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</a:rPr>
              <a:t>B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4331268" y="4377786"/>
            <a:ext cx="379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</a:rPr>
              <a:t>B</a:t>
            </a:r>
            <a:endParaRPr lang="en-US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400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wnload (1)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0" b="2879"/>
          <a:stretch/>
        </p:blipFill>
        <p:spPr>
          <a:xfrm>
            <a:off x="0" y="0"/>
            <a:ext cx="9144000" cy="29497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Exploration</a:t>
            </a:r>
            <a:endParaRPr lang="en-US" dirty="0"/>
          </a:p>
        </p:txBody>
      </p:sp>
      <p:pic>
        <p:nvPicPr>
          <p:cNvPr id="7" name="Picture 6" descr="download (4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74" y="3076902"/>
            <a:ext cx="8605468" cy="370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45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Benchmarks</a:t>
            </a:r>
            <a:endParaRPr lang="en-US" dirty="0"/>
          </a:p>
        </p:txBody>
      </p:sp>
      <p:pic>
        <p:nvPicPr>
          <p:cNvPr id="4" name="Picture 3" descr="download (3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6289"/>
            <a:ext cx="9144000" cy="489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6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4895020" y="1044875"/>
            <a:ext cx="4147504" cy="5545879"/>
          </a:xfrm>
          <a:prstGeom prst="ellipse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PLUTO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/>
              <a:t>~ 200 Features both categorical and continuous</a:t>
            </a:r>
          </a:p>
        </p:txBody>
      </p:sp>
      <p:sp>
        <p:nvSpPr>
          <p:cNvPr id="10" name="Oval 9"/>
          <p:cNvSpPr/>
          <p:nvPr/>
        </p:nvSpPr>
        <p:spPr>
          <a:xfrm>
            <a:off x="96454" y="4533154"/>
            <a:ext cx="4477054" cy="1896849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Code Violations</a:t>
            </a:r>
          </a:p>
        </p:txBody>
      </p:sp>
      <p:sp>
        <p:nvSpPr>
          <p:cNvPr id="8" name="Oval 7"/>
          <p:cNvSpPr/>
          <p:nvPr/>
        </p:nvSpPr>
        <p:spPr>
          <a:xfrm>
            <a:off x="96454" y="1192018"/>
            <a:ext cx="4477054" cy="1896849"/>
          </a:xfrm>
          <a:prstGeom prst="ellipse">
            <a:avLst/>
          </a:prstGeom>
          <a:solidFill>
            <a:schemeClr val="accent3">
              <a:alpha val="57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Local Law 84</a:t>
            </a:r>
          </a:p>
          <a:p>
            <a:pPr algn="ctr"/>
            <a:r>
              <a:rPr lang="en-US" dirty="0" smtClean="0"/>
              <a:t>~ 15 Features</a:t>
            </a:r>
          </a:p>
          <a:p>
            <a:pPr algn="ctr"/>
            <a:r>
              <a:rPr lang="en-US" dirty="0" smtClean="0"/>
              <a:t>~ 14,000 Observations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Further with New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4917" y="3640600"/>
            <a:ext cx="2571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Borough/Block/Lot (BBL)</a:t>
            </a:r>
          </a:p>
        </p:txBody>
      </p:sp>
      <p:cxnSp>
        <p:nvCxnSpPr>
          <p:cNvPr id="12" name="Straight Connector 11"/>
          <p:cNvCxnSpPr>
            <a:stCxn id="11" idx="2"/>
            <a:endCxn id="3" idx="3"/>
          </p:cNvCxnSpPr>
          <p:nvPr/>
        </p:nvCxnSpPr>
        <p:spPr>
          <a:xfrm flipH="1">
            <a:off x="3616467" y="3817815"/>
            <a:ext cx="1278553" cy="7451"/>
          </a:xfrm>
          <a:prstGeom prst="line">
            <a:avLst/>
          </a:prstGeom>
          <a:ln w="381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" idx="2"/>
            <a:endCxn id="10" idx="0"/>
          </p:cNvCxnSpPr>
          <p:nvPr/>
        </p:nvCxnSpPr>
        <p:spPr>
          <a:xfrm>
            <a:off x="2330692" y="4009932"/>
            <a:ext cx="4289" cy="523222"/>
          </a:xfrm>
          <a:prstGeom prst="line">
            <a:avLst/>
          </a:prstGeom>
          <a:ln w="381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3" idx="0"/>
            <a:endCxn id="8" idx="4"/>
          </p:cNvCxnSpPr>
          <p:nvPr/>
        </p:nvCxnSpPr>
        <p:spPr>
          <a:xfrm flipV="1">
            <a:off x="2330692" y="3088867"/>
            <a:ext cx="4289" cy="551733"/>
          </a:xfrm>
          <a:prstGeom prst="line">
            <a:avLst/>
          </a:prstGeom>
          <a:ln w="381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411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to Predict EUI</a:t>
            </a:r>
            <a:endParaRPr lang="en-US" dirty="0"/>
          </a:p>
        </p:txBody>
      </p:sp>
      <p:pic>
        <p:nvPicPr>
          <p:cNvPr id="4" name="Picture 3" descr="download (9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08" y="1317247"/>
            <a:ext cx="6202166" cy="523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ownload (8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32" y="1302075"/>
            <a:ext cx="8188634" cy="5555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Dead End</a:t>
            </a:r>
            <a:endParaRPr lang="en-US" dirty="0"/>
          </a:p>
        </p:txBody>
      </p:sp>
      <p:pic>
        <p:nvPicPr>
          <p:cNvPr id="5" name="Picture 4" descr="Screen Shot 2015-04-20 at 4.41.0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18"/>
          <a:stretch/>
        </p:blipFill>
        <p:spPr>
          <a:xfrm>
            <a:off x="4177785" y="1085064"/>
            <a:ext cx="4777464" cy="1977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706837" y="4873862"/>
            <a:ext cx="8596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2"/>
                </a:solidFill>
              </a:rPr>
              <a:t>No</a:t>
            </a:r>
            <a:endParaRPr lang="en-US" sz="4400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9085" y="3914264"/>
            <a:ext cx="45428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Do Housing Code Violations relate </a:t>
            </a:r>
          </a:p>
          <a:p>
            <a:pPr algn="ctr"/>
            <a:r>
              <a:rPr lang="en-US" sz="2400" b="1" dirty="0" smtClean="0"/>
              <a:t>to Energy Intensity?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73712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wnload (10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395" y="93692"/>
            <a:ext cx="9144000" cy="3653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OLS with PLUTO</a:t>
            </a:r>
            <a:endParaRPr lang="en-US" dirty="0"/>
          </a:p>
        </p:txBody>
      </p:sp>
      <p:pic>
        <p:nvPicPr>
          <p:cNvPr id="6" name="Picture 5" descr="Screen Shot 2015-04-20 at 5.01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2" y="3849964"/>
            <a:ext cx="3611669" cy="2590083"/>
          </a:xfrm>
          <a:prstGeom prst="rect">
            <a:avLst/>
          </a:prstGeom>
        </p:spPr>
      </p:pic>
      <p:pic>
        <p:nvPicPr>
          <p:cNvPr id="7" name="Picture 6" descr="Screen Shot 2015-04-20 at 5.03.23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2602"/>
          <a:stretch/>
        </p:blipFill>
        <p:spPr>
          <a:xfrm>
            <a:off x="5192416" y="3849964"/>
            <a:ext cx="3597919" cy="1861861"/>
          </a:xfrm>
          <a:prstGeom prst="rect">
            <a:avLst/>
          </a:prstGeom>
        </p:spPr>
      </p:pic>
      <p:pic>
        <p:nvPicPr>
          <p:cNvPr id="9" name="Picture 8" descr="Screen Shot 2015-04-20 at 5.03.3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416" y="5919620"/>
            <a:ext cx="3597919" cy="8167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21500" y="5480992"/>
            <a:ext cx="403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07907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205</Words>
  <Application>Microsoft Macintosh PowerPoint</Application>
  <PresentationFormat>On-screen Show (4:3)</PresentationFormat>
  <Paragraphs>65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Final Project Presentation GA Data Science 18</vt:lpstr>
      <vt:lpstr>The Inspiration</vt:lpstr>
      <vt:lpstr>Local Law 84</vt:lpstr>
      <vt:lpstr>Initial Exploration</vt:lpstr>
      <vt:lpstr>Existing Benchmarks</vt:lpstr>
      <vt:lpstr>Going Further with New Data</vt:lpstr>
      <vt:lpstr>Let’s Try to Predict EUI</vt:lpstr>
      <vt:lpstr>A Dead End</vt:lpstr>
      <vt:lpstr>OLS with PLUTO</vt:lpstr>
      <vt:lpstr>Tree Regressions with Full PLUTO Data</vt:lpstr>
      <vt:lpstr>Optimization of Decision Tree Regression</vt:lpstr>
      <vt:lpstr>Quick PCA</vt:lpstr>
      <vt:lpstr>Next Steps</vt:lpstr>
    </vt:vector>
  </TitlesOfParts>
  <Company>Loveworks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Theodore Love</dc:creator>
  <cp:lastModifiedBy>Theodore Love</cp:lastModifiedBy>
  <cp:revision>26</cp:revision>
  <cp:lastPrinted>2015-04-20T21:42:51Z</cp:lastPrinted>
  <dcterms:created xsi:type="dcterms:W3CDTF">2015-04-20T17:48:22Z</dcterms:created>
  <dcterms:modified xsi:type="dcterms:W3CDTF">2015-04-20T21:44:10Z</dcterms:modified>
</cp:coreProperties>
</file>