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9A7"/>
    <a:srgbClr val="CCFFFF"/>
    <a:srgbClr val="00FFFF"/>
    <a:srgbClr val="66FFFF"/>
    <a:srgbClr val="33CCFF"/>
    <a:srgbClr val="FF99FF"/>
    <a:srgbClr val="FFCCCC"/>
    <a:srgbClr val="FF99CC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6357" autoAdjust="0"/>
  </p:normalViewPr>
  <p:slideViewPr>
    <p:cSldViewPr snapToGrid="0">
      <p:cViewPr>
        <p:scale>
          <a:sx n="150" d="100"/>
          <a:sy n="150" d="100"/>
        </p:scale>
        <p:origin x="108" y="-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F654A-BED0-0AF5-30EC-0A4B17176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742378-8F11-B168-AB86-4F414C0DE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F2F71-985A-8D60-362B-628509782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5FA1-C85B-48BC-AF8B-E9DF226D558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37191-46E8-C49C-9B02-D61C7326B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93853-E2AF-4F93-E46B-D591E455B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BFA1-A44C-4870-9612-B02B0FFC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11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F7E6A-2528-F6B5-254B-114F86FC8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0EF2B4-F365-F7F5-5700-16740E5BE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7847F-A680-A168-DC1B-664785CD2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5FA1-C85B-48BC-AF8B-E9DF226D558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A6BEF-39A4-00C6-4C64-A4998A02B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309D9-D9D3-3CD8-D989-6209AD13C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BFA1-A44C-4870-9612-B02B0FFC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17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486B48-6337-6527-48FD-009962AF37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7F6D1-F7DD-E68D-182D-C22251AC2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3FBDC-DAE0-5B11-0BB7-ADD7106DB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5FA1-C85B-48BC-AF8B-E9DF226D558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69732-57BD-FE5B-C8FD-5F9E8E93E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39808-2562-F7C9-8A8E-8E01D1B12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BFA1-A44C-4870-9612-B02B0FFC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15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B4B21-3FDD-08C8-BBA6-CA6F111BC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717FC-29F1-5088-E547-5BB921EBC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BF6C6-F908-67A1-CE16-E57E3459E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5FA1-C85B-48BC-AF8B-E9DF226D558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C6F07-9D70-CB95-36FA-ECBB2D5DF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AF0B6-FE8E-70A6-830B-B7D11EBE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BFA1-A44C-4870-9612-B02B0FFC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28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95EF3-1F42-6CF6-DA94-28E76A947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0BB6B-42C3-ADA2-1BEE-4702AE9CF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0A047-9C6B-1B55-DCD1-6C5B96932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5FA1-C85B-48BC-AF8B-E9DF226D558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50B26-9AD1-532C-574F-289BD7757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FBB0D-B77E-BBCE-7235-3BF3FB416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BFA1-A44C-4870-9612-B02B0FFC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86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F03D8-7DAA-0406-A30D-B5565E9E4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EAE76-700F-C8B1-7714-D4F640ACBD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4DA294-8F7E-A12B-5034-8C2AF731F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BDF9F-71CB-E1E7-2CCE-92A5C5B54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5FA1-C85B-48BC-AF8B-E9DF226D558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46807-23F3-3148-AD1F-3FB53D84B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FBEAE-847F-7CB4-3795-3AAF572AF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BFA1-A44C-4870-9612-B02B0FFC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1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EE25-1C28-C620-A4C1-F7E00342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F502E-A6CE-E68C-4C8F-3E05A505E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D025D8-F027-E1D7-5008-92124CD75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A0EC24-F60F-E09E-725B-C9E0E4F1BE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7A0F9D-9FFF-EFCD-CF2D-FAF510DEB9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59218A-CBEF-8E8D-918C-6D5AE3A1E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5FA1-C85B-48BC-AF8B-E9DF226D558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5BAFA5-0A4C-DF24-6C9B-F262014A3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510D3B-BDD9-2BC5-1D7B-5BACC0567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BFA1-A44C-4870-9612-B02B0FFC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9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B9F15-BF15-05FD-DF9B-CEC318F3C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083784-A1AD-EE42-CD29-FFFB62BD8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5FA1-C85B-48BC-AF8B-E9DF226D558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27E455-9F81-1037-DF96-3606DA028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767CF5-EECC-460E-60B7-08C10D090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BFA1-A44C-4870-9612-B02B0FFC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24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177936-F17D-BEC0-10BF-95E7DA3C5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5FA1-C85B-48BC-AF8B-E9DF226D558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B98242-0AAA-935D-D5E7-5DBDFA9DF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E3197B-DE1C-CE4E-D7F2-35B85BC06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BFA1-A44C-4870-9612-B02B0FFC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67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4D547-D0E7-4215-8ABF-3AA84C1D2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D23F9-4D5B-47AB-40D0-623C0BFB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D7557F-9775-7135-B682-07312E188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C7C1BE-EF89-7FA9-96D4-727134D29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5FA1-C85B-48BC-AF8B-E9DF226D558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16322-5634-9AD0-CCFC-84767A2B2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ABE25-1970-BD5E-6A38-D70B83ED6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BFA1-A44C-4870-9612-B02B0FFC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15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8AC38-206C-67D8-7AF3-B6A1E5D71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EF9A58-FE9E-DF84-DB4B-4086375A4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7AFF45-C28A-05E2-2CA4-877F2DCE1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9C25C-FC48-46D4-E789-8CF4472D8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5FA1-C85B-48BC-AF8B-E9DF226D558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2C8520-C313-5965-A665-9C038D0ED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FE184-72A1-DAE3-9FA0-B7C56D2E7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BFA1-A44C-4870-9612-B02B0FFC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16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8102F3-82E6-7907-0718-A63E738DF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58B18-8AFC-AF43-7EE0-9ED73C81F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DE675-EBE1-D1B9-5F88-3AD1C9F86F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15FA1-C85B-48BC-AF8B-E9DF226D558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368E3-3B1F-D0DA-E921-3137B80C1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3EF9C-F44C-45CE-2716-9923AB9656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7BFA1-A44C-4870-9612-B02B0FFC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55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9E2CA-B29E-C889-371C-1671A383D5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MaskMaker</a:t>
            </a:r>
            <a:r>
              <a:rPr lang="en-US" dirty="0"/>
              <a:t> Components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5DA75-9554-ED43-07B8-24DE973365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7/18/22</a:t>
            </a:r>
          </a:p>
        </p:txBody>
      </p:sp>
    </p:spTree>
    <p:extLst>
      <p:ext uri="{BB962C8B-B14F-4D97-AF65-F5344CB8AC3E}">
        <p14:creationId xmlns:p14="http://schemas.microsoft.com/office/powerpoint/2010/main" val="801520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149B7-E5A6-2D29-0CFC-FC804E411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Bondpad</a:t>
            </a:r>
            <a:endParaRPr lang="en-US" dirty="0"/>
          </a:p>
        </p:txBody>
      </p:sp>
      <p:pic>
        <p:nvPicPr>
          <p:cNvPr id="5" name="Content Placeholder 4" descr="Shape&#10;&#10;Description automatically generated">
            <a:extLst>
              <a:ext uri="{FF2B5EF4-FFF2-40B4-BE49-F238E27FC236}">
                <a16:creationId xmlns:a16="http://schemas.microsoft.com/office/drawing/2014/main" id="{6E8245AE-B8BC-117B-8073-DB7028454A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38" y="1690688"/>
            <a:ext cx="4775425" cy="4651389"/>
          </a:xfrm>
        </p:spPr>
      </p:pic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E85C8BEB-A920-95A2-F2E1-8551FC7345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164" y="1690688"/>
            <a:ext cx="4747523" cy="4651389"/>
          </a:xfrm>
          <a:prstGeom prst="rect">
            <a:avLst/>
          </a:prstGeom>
          <a:ln w="76200">
            <a:solidFill>
              <a:schemeClr val="accent2"/>
            </a:solidFill>
          </a:ln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4E3380-D0AA-3EDC-50F8-6C653B6F6113}"/>
              </a:ext>
            </a:extLst>
          </p:cNvPr>
          <p:cNvCxnSpPr>
            <a:cxnSpLocks/>
          </p:cNvCxnSpPr>
          <p:nvPr/>
        </p:nvCxnSpPr>
        <p:spPr>
          <a:xfrm flipV="1">
            <a:off x="6968925" y="3128964"/>
            <a:ext cx="280988" cy="0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124FCBA-8015-33B1-6B29-E18B6498AEA4}"/>
              </a:ext>
            </a:extLst>
          </p:cNvPr>
          <p:cNvCxnSpPr>
            <a:cxnSpLocks/>
          </p:cNvCxnSpPr>
          <p:nvPr/>
        </p:nvCxnSpPr>
        <p:spPr>
          <a:xfrm>
            <a:off x="7249913" y="3128964"/>
            <a:ext cx="676274" cy="0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5F57418-4C32-97C7-9A90-9C922264C59F}"/>
              </a:ext>
            </a:extLst>
          </p:cNvPr>
          <p:cNvSpPr txBox="1"/>
          <p:nvPr/>
        </p:nvSpPr>
        <p:spPr>
          <a:xfrm>
            <a:off x="6121156" y="2634014"/>
            <a:ext cx="515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99FF"/>
                </a:solidFill>
              </a:rPr>
              <a:t>gapw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9F02900-1F0B-B1A9-BF4A-B4BD051ACFF8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6637138" y="2772514"/>
            <a:ext cx="472281" cy="356449"/>
          </a:xfrm>
          <a:prstGeom prst="bentConnector3">
            <a:avLst>
              <a:gd name="adj1" fmla="val 101093"/>
            </a:avLst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F820F8E-1764-0586-24A6-EB53B6AE7EE8}"/>
              </a:ext>
            </a:extLst>
          </p:cNvPr>
          <p:cNvSpPr txBox="1"/>
          <p:nvPr/>
        </p:nvSpPr>
        <p:spPr>
          <a:xfrm>
            <a:off x="7333520" y="2873726"/>
            <a:ext cx="642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99FF"/>
                </a:solidFill>
              </a:rPr>
              <a:t>pinw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5EF2287-857A-AB79-4E64-16A4747C3D9B}"/>
              </a:ext>
            </a:extLst>
          </p:cNvPr>
          <p:cNvCxnSpPr>
            <a:cxnSpLocks/>
          </p:cNvCxnSpPr>
          <p:nvPr/>
        </p:nvCxnSpPr>
        <p:spPr>
          <a:xfrm>
            <a:off x="1724890" y="4016382"/>
            <a:ext cx="1858328" cy="0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88329CB-C071-8D6D-0241-B18E59041C9F}"/>
              </a:ext>
            </a:extLst>
          </p:cNvPr>
          <p:cNvCxnSpPr>
            <a:cxnSpLocks/>
          </p:cNvCxnSpPr>
          <p:nvPr/>
        </p:nvCxnSpPr>
        <p:spPr>
          <a:xfrm>
            <a:off x="977178" y="4016382"/>
            <a:ext cx="747712" cy="0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DD90BB0-64AD-6697-E4E0-33C0354F3017}"/>
              </a:ext>
            </a:extLst>
          </p:cNvPr>
          <p:cNvCxnSpPr>
            <a:cxnSpLocks/>
          </p:cNvCxnSpPr>
          <p:nvPr/>
        </p:nvCxnSpPr>
        <p:spPr>
          <a:xfrm flipH="1">
            <a:off x="4028988" y="2065338"/>
            <a:ext cx="0" cy="1401763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CDF1695-9315-3109-0746-E311B4D7F4A2}"/>
              </a:ext>
            </a:extLst>
          </p:cNvPr>
          <p:cNvCxnSpPr>
            <a:cxnSpLocks/>
          </p:cNvCxnSpPr>
          <p:nvPr/>
        </p:nvCxnSpPr>
        <p:spPr>
          <a:xfrm flipH="1">
            <a:off x="2735969" y="2065338"/>
            <a:ext cx="1299369" cy="0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508E960-5BA8-1B73-AAC0-DAC6239E9712}"/>
              </a:ext>
            </a:extLst>
          </p:cNvPr>
          <p:cNvCxnSpPr>
            <a:cxnSpLocks/>
          </p:cNvCxnSpPr>
          <p:nvPr/>
        </p:nvCxnSpPr>
        <p:spPr>
          <a:xfrm flipH="1">
            <a:off x="3575757" y="3462021"/>
            <a:ext cx="457041" cy="0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99A1E3FD-126E-0F88-0EF7-3471309BE3ED}"/>
              </a:ext>
            </a:extLst>
          </p:cNvPr>
          <p:cNvSpPr txBox="1"/>
          <p:nvPr/>
        </p:nvSpPr>
        <p:spPr>
          <a:xfrm rot="5400000">
            <a:off x="3542663" y="2717976"/>
            <a:ext cx="1262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99FF"/>
                </a:solidFill>
              </a:rPr>
              <a:t>taper_length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E9F4CC-505C-BBF6-0C01-89B7BF181EF2}"/>
              </a:ext>
            </a:extLst>
          </p:cNvPr>
          <p:cNvCxnSpPr>
            <a:cxnSpLocks/>
          </p:cNvCxnSpPr>
          <p:nvPr/>
        </p:nvCxnSpPr>
        <p:spPr>
          <a:xfrm>
            <a:off x="4028988" y="3460751"/>
            <a:ext cx="0" cy="1625599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978F673-A90A-04BE-00E3-2F94F5A3603E}"/>
              </a:ext>
            </a:extLst>
          </p:cNvPr>
          <p:cNvCxnSpPr>
            <a:cxnSpLocks/>
          </p:cNvCxnSpPr>
          <p:nvPr/>
        </p:nvCxnSpPr>
        <p:spPr>
          <a:xfrm flipH="1">
            <a:off x="3575757" y="5086351"/>
            <a:ext cx="459581" cy="0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3DD6555E-592C-0F2E-011D-6B8100006AF9}"/>
              </a:ext>
            </a:extLst>
          </p:cNvPr>
          <p:cNvSpPr txBox="1"/>
          <p:nvPr/>
        </p:nvSpPr>
        <p:spPr>
          <a:xfrm rot="5400000">
            <a:off x="3397557" y="4171572"/>
            <a:ext cx="1552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99FF"/>
                </a:solidFill>
              </a:rPr>
              <a:t>bond_pad_length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1E03126-97CE-6F71-BD06-10B6252CC15C}"/>
              </a:ext>
            </a:extLst>
          </p:cNvPr>
          <p:cNvSpPr txBox="1"/>
          <p:nvPr/>
        </p:nvSpPr>
        <p:spPr>
          <a:xfrm>
            <a:off x="2105049" y="3739383"/>
            <a:ext cx="1262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99FF"/>
                </a:solidFill>
              </a:rPr>
              <a:t>launcher_pinw</a:t>
            </a:r>
            <a:endParaRPr lang="en-US" sz="1200" dirty="0">
              <a:solidFill>
                <a:srgbClr val="FF99FF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A0F432B-DC30-B653-29FB-70318B0496BB}"/>
              </a:ext>
            </a:extLst>
          </p:cNvPr>
          <p:cNvSpPr txBox="1"/>
          <p:nvPr/>
        </p:nvSpPr>
        <p:spPr>
          <a:xfrm>
            <a:off x="462542" y="2589140"/>
            <a:ext cx="1262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99FF"/>
                </a:solidFill>
              </a:rPr>
              <a:t>launcher_gapw</a:t>
            </a:r>
            <a:endParaRPr lang="en-US" sz="1200" dirty="0">
              <a:solidFill>
                <a:srgbClr val="FF99FF"/>
              </a:solidFill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5C262C8-AEB2-EFC4-8E23-0AD52504CD0A}"/>
              </a:ext>
            </a:extLst>
          </p:cNvPr>
          <p:cNvCxnSpPr>
            <a:cxnSpLocks/>
          </p:cNvCxnSpPr>
          <p:nvPr/>
        </p:nvCxnSpPr>
        <p:spPr>
          <a:xfrm flipH="1" flipV="1">
            <a:off x="1344731" y="2856475"/>
            <a:ext cx="6303" cy="1159906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BCD42A7-82B8-3468-F8EF-A26D723018C7}"/>
              </a:ext>
            </a:extLst>
          </p:cNvPr>
          <p:cNvCxnSpPr>
            <a:cxnSpLocks/>
          </p:cNvCxnSpPr>
          <p:nvPr/>
        </p:nvCxnSpPr>
        <p:spPr>
          <a:xfrm>
            <a:off x="4028988" y="5086350"/>
            <a:ext cx="0" cy="742950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93F612A-097D-B81F-9412-EE3A6E343AD5}"/>
              </a:ext>
            </a:extLst>
          </p:cNvPr>
          <p:cNvSpPr txBox="1"/>
          <p:nvPr/>
        </p:nvSpPr>
        <p:spPr>
          <a:xfrm rot="5400000">
            <a:off x="3844440" y="5427298"/>
            <a:ext cx="1552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99FF"/>
                </a:solidFill>
              </a:rPr>
              <a:t>launcher_padding</a:t>
            </a:r>
            <a:endParaRPr lang="en-US" sz="1200" dirty="0">
              <a:solidFill>
                <a:srgbClr val="FF99FF"/>
              </a:solidFill>
            </a:endParaRP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12B01C6-C62A-A37A-51F9-FF2739E4BCEF}"/>
              </a:ext>
            </a:extLst>
          </p:cNvPr>
          <p:cNvCxnSpPr>
            <a:cxnSpLocks/>
          </p:cNvCxnSpPr>
          <p:nvPr/>
        </p:nvCxnSpPr>
        <p:spPr>
          <a:xfrm flipH="1">
            <a:off x="4041688" y="5457825"/>
            <a:ext cx="459581" cy="0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02318EDF-E488-6712-B72E-6B5BB5031468}"/>
              </a:ext>
            </a:extLst>
          </p:cNvPr>
          <p:cNvSpPr txBox="1"/>
          <p:nvPr/>
        </p:nvSpPr>
        <p:spPr>
          <a:xfrm>
            <a:off x="10112288" y="1608353"/>
            <a:ext cx="198922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Notes: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‘spec’ has three options: ‘auto’, ‘start’, or ‘end’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If ‘spec’ is auto’:</a:t>
            </a:r>
          </a:p>
          <a:p>
            <a:pPr marL="628650" lvl="1" indent="-171450">
              <a:buFontTx/>
              <a:buChar char="-"/>
            </a:pPr>
            <a:r>
              <a:rPr lang="en-US" sz="1200" dirty="0"/>
              <a:t>If </a:t>
            </a:r>
            <a:r>
              <a:rPr lang="en-US" sz="1200" dirty="0" err="1"/>
              <a:t>startjunc</a:t>
            </a:r>
            <a:r>
              <a:rPr lang="en-US" sz="1200" dirty="0"/>
              <a:t> is passed, then the </a:t>
            </a:r>
            <a:r>
              <a:rPr lang="en-US" sz="1200" dirty="0" err="1"/>
              <a:t>Bondpad</a:t>
            </a:r>
            <a:r>
              <a:rPr lang="en-US" sz="1200" dirty="0"/>
              <a:t> will be drawn backwards (so as to start a feedline from the </a:t>
            </a:r>
            <a:r>
              <a:rPr lang="en-US" sz="1200" dirty="0" err="1"/>
              <a:t>startjunc</a:t>
            </a:r>
            <a:r>
              <a:rPr lang="en-US" sz="1200" dirty="0"/>
              <a:t>)</a:t>
            </a:r>
          </a:p>
          <a:p>
            <a:pPr marL="628650" lvl="1" indent="-171450">
              <a:buFontTx/>
              <a:buChar char="-"/>
            </a:pPr>
            <a:r>
              <a:rPr lang="en-US" sz="1200" dirty="0"/>
              <a:t>If </a:t>
            </a:r>
            <a:r>
              <a:rPr lang="en-US" sz="1200" dirty="0" err="1"/>
              <a:t>startjunc</a:t>
            </a:r>
            <a:r>
              <a:rPr lang="en-US" sz="1200" dirty="0"/>
              <a:t> is not passed (and </a:t>
            </a:r>
            <a:r>
              <a:rPr lang="en-US" sz="1200" dirty="0" err="1"/>
              <a:t>Chip.last</a:t>
            </a:r>
            <a:r>
              <a:rPr lang="en-US" sz="1200" dirty="0"/>
              <a:t> is used instead), the </a:t>
            </a:r>
            <a:r>
              <a:rPr lang="en-US" sz="1200" dirty="0" err="1"/>
              <a:t>Bondpad</a:t>
            </a:r>
            <a:r>
              <a:rPr lang="en-US" sz="1200" dirty="0"/>
              <a:t> will be drawn forwards (so as to end a feedline).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If ‘spec’ is ‘start’, the </a:t>
            </a:r>
            <a:r>
              <a:rPr lang="en-US" sz="1200" dirty="0" err="1"/>
              <a:t>Bondpad</a:t>
            </a:r>
            <a:r>
              <a:rPr lang="en-US" sz="1200" dirty="0"/>
              <a:t> starts the feedline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If ‘spec’ is ‘end’, the </a:t>
            </a:r>
            <a:r>
              <a:rPr lang="en-US" sz="1200" dirty="0" err="1"/>
              <a:t>Bondpad</a:t>
            </a:r>
            <a:r>
              <a:rPr lang="en-US" sz="1200" dirty="0"/>
              <a:t> ends the feedline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F591005-9FB4-29B5-74BA-28BA748CE37C}"/>
              </a:ext>
            </a:extLst>
          </p:cNvPr>
          <p:cNvSpPr txBox="1"/>
          <p:nvPr/>
        </p:nvSpPr>
        <p:spPr>
          <a:xfrm>
            <a:off x="931714" y="1891463"/>
            <a:ext cx="1585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CCFFFF"/>
                </a:solidFill>
              </a:rPr>
              <a:t>startjunc</a:t>
            </a:r>
            <a:r>
              <a:rPr lang="en-US" sz="1200" dirty="0">
                <a:solidFill>
                  <a:srgbClr val="CCFFFF"/>
                </a:solidFill>
              </a:rPr>
              <a:t> / </a:t>
            </a:r>
            <a:r>
              <a:rPr lang="en-US" sz="1200" dirty="0" err="1">
                <a:solidFill>
                  <a:srgbClr val="CCFFFF"/>
                </a:solidFill>
              </a:rPr>
              <a:t>cxns</a:t>
            </a:r>
            <a:r>
              <a:rPr lang="en-US" sz="1200" dirty="0">
                <a:solidFill>
                  <a:srgbClr val="CCFFFF"/>
                </a:solidFill>
              </a:rPr>
              <a:t>[‘out’]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D80030-1AFC-7175-C5C3-00FB341B9557}"/>
              </a:ext>
            </a:extLst>
          </p:cNvPr>
          <p:cNvSpPr/>
          <p:nvPr/>
        </p:nvSpPr>
        <p:spPr>
          <a:xfrm>
            <a:off x="2432801" y="1891464"/>
            <a:ext cx="432637" cy="43263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6ED7CE52-EB88-7304-6690-57F87D85418B}"/>
              </a:ext>
            </a:extLst>
          </p:cNvPr>
          <p:cNvGrpSpPr/>
          <p:nvPr/>
        </p:nvGrpSpPr>
        <p:grpSpPr>
          <a:xfrm>
            <a:off x="2589159" y="1896504"/>
            <a:ext cx="119919" cy="223398"/>
            <a:chOff x="-501565" y="761326"/>
            <a:chExt cx="621484" cy="1157769"/>
          </a:xfrm>
          <a:solidFill>
            <a:srgbClr val="00FFFF"/>
          </a:solidFill>
        </p:grpSpPr>
        <p:sp>
          <p:nvSpPr>
            <p:cNvPr id="101" name="Arrow: Up 100">
              <a:extLst>
                <a:ext uri="{FF2B5EF4-FFF2-40B4-BE49-F238E27FC236}">
                  <a16:creationId xmlns:a16="http://schemas.microsoft.com/office/drawing/2014/main" id="{0985A763-C402-4D8C-A65D-648C422E3E0E}"/>
                </a:ext>
              </a:extLst>
            </p:cNvPr>
            <p:cNvSpPr/>
            <p:nvPr/>
          </p:nvSpPr>
          <p:spPr>
            <a:xfrm>
              <a:off x="-433139" y="761326"/>
              <a:ext cx="484632" cy="978408"/>
            </a:xfrm>
            <a:prstGeom prst="upArrow">
              <a:avLst>
                <a:gd name="adj1" fmla="val 29228"/>
                <a:gd name="adj2" fmla="val 517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271D6405-7067-5FF4-7FBB-4F5EEC247D69}"/>
                </a:ext>
              </a:extLst>
            </p:cNvPr>
            <p:cNvSpPr/>
            <p:nvPr/>
          </p:nvSpPr>
          <p:spPr>
            <a:xfrm>
              <a:off x="-501565" y="1297611"/>
              <a:ext cx="621484" cy="6214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3772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CD51-C5DE-4F82-D108-C3ED36C4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CouplingStraight</a:t>
            </a:r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EAD42044-E8F1-D8A0-EA7E-B6E42215A25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9450" y="1526895"/>
            <a:ext cx="6426200" cy="4965979"/>
          </a:xfr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491D66E-ACD4-09B8-0617-4706F1EFF5E9}"/>
              </a:ext>
            </a:extLst>
          </p:cNvPr>
          <p:cNvCxnSpPr>
            <a:cxnSpLocks/>
          </p:cNvCxnSpPr>
          <p:nvPr/>
        </p:nvCxnSpPr>
        <p:spPr>
          <a:xfrm>
            <a:off x="4983540" y="1841042"/>
            <a:ext cx="0" cy="225191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DBEFEC3-CFC5-7B3C-E90C-7CAFD5F0AE86}"/>
              </a:ext>
            </a:extLst>
          </p:cNvPr>
          <p:cNvCxnSpPr>
            <a:cxnSpLocks/>
          </p:cNvCxnSpPr>
          <p:nvPr/>
        </p:nvCxnSpPr>
        <p:spPr>
          <a:xfrm flipH="1">
            <a:off x="3169821" y="1843927"/>
            <a:ext cx="1813719" cy="0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1BC341-5DDB-A931-D9B9-675F8DCF6394}"/>
              </a:ext>
            </a:extLst>
          </p:cNvPr>
          <p:cNvCxnSpPr>
            <a:cxnSpLocks/>
          </p:cNvCxnSpPr>
          <p:nvPr/>
        </p:nvCxnSpPr>
        <p:spPr>
          <a:xfrm flipH="1">
            <a:off x="3174584" y="2066233"/>
            <a:ext cx="1812131" cy="0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EE9639B-327E-3AFD-D101-3E69C51275CC}"/>
              </a:ext>
            </a:extLst>
          </p:cNvPr>
          <p:cNvSpPr txBox="1"/>
          <p:nvPr/>
        </p:nvSpPr>
        <p:spPr>
          <a:xfrm>
            <a:off x="4975151" y="1806011"/>
            <a:ext cx="1262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99FF"/>
                </a:solidFill>
              </a:rPr>
              <a:t>buffer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7E902BB-6228-F85D-0DDE-38DE958D13BA}"/>
              </a:ext>
            </a:extLst>
          </p:cNvPr>
          <p:cNvCxnSpPr>
            <a:cxnSpLocks/>
          </p:cNvCxnSpPr>
          <p:nvPr/>
        </p:nvCxnSpPr>
        <p:spPr>
          <a:xfrm>
            <a:off x="2765809" y="3173428"/>
            <a:ext cx="2231136" cy="0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4961599-29C0-2FF6-9B3A-D30C743155FD}"/>
              </a:ext>
            </a:extLst>
          </p:cNvPr>
          <p:cNvSpPr txBox="1"/>
          <p:nvPr/>
        </p:nvSpPr>
        <p:spPr>
          <a:xfrm>
            <a:off x="4983540" y="2454043"/>
            <a:ext cx="1552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99FF"/>
                </a:solidFill>
              </a:rPr>
              <a:t>coupling_straight</a:t>
            </a:r>
            <a:endParaRPr lang="en-US" sz="1200" dirty="0">
              <a:solidFill>
                <a:srgbClr val="FF99FF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9522EB9-16CE-16C6-BCD8-A3E9FA651830}"/>
              </a:ext>
            </a:extLst>
          </p:cNvPr>
          <p:cNvCxnSpPr>
            <a:cxnSpLocks/>
          </p:cNvCxnSpPr>
          <p:nvPr/>
        </p:nvCxnSpPr>
        <p:spPr>
          <a:xfrm>
            <a:off x="4986715" y="2066233"/>
            <a:ext cx="0" cy="1107195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168AA6A-19E0-EE4B-E51C-334BDDF3E749}"/>
              </a:ext>
            </a:extLst>
          </p:cNvPr>
          <p:cNvSpPr txBox="1"/>
          <p:nvPr/>
        </p:nvSpPr>
        <p:spPr>
          <a:xfrm>
            <a:off x="3757282" y="2928921"/>
            <a:ext cx="581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99FF"/>
                </a:solidFill>
              </a:rPr>
              <a:t>radius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BE23A4A-9F88-2427-0681-8BAAFC8A9BF8}"/>
              </a:ext>
            </a:extLst>
          </p:cNvPr>
          <p:cNvCxnSpPr>
            <a:cxnSpLocks/>
          </p:cNvCxnSpPr>
          <p:nvPr/>
        </p:nvCxnSpPr>
        <p:spPr>
          <a:xfrm>
            <a:off x="768450" y="1841042"/>
            <a:ext cx="0" cy="4432757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4142F64-9D30-24C3-3C8F-0BD7E6D72F23}"/>
              </a:ext>
            </a:extLst>
          </p:cNvPr>
          <p:cNvCxnSpPr>
            <a:cxnSpLocks/>
          </p:cNvCxnSpPr>
          <p:nvPr/>
        </p:nvCxnSpPr>
        <p:spPr>
          <a:xfrm flipH="1">
            <a:off x="761539" y="1840977"/>
            <a:ext cx="228358" cy="0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20FF70C-5DA5-D4BE-1917-B81F6062E97A}"/>
              </a:ext>
            </a:extLst>
          </p:cNvPr>
          <p:cNvCxnSpPr>
            <a:cxnSpLocks/>
          </p:cNvCxnSpPr>
          <p:nvPr/>
        </p:nvCxnSpPr>
        <p:spPr>
          <a:xfrm flipH="1">
            <a:off x="768450" y="6273799"/>
            <a:ext cx="218833" cy="0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C970088-0CBD-99F8-E51A-9C915E996792}"/>
              </a:ext>
            </a:extLst>
          </p:cNvPr>
          <p:cNvSpPr txBox="1"/>
          <p:nvPr/>
        </p:nvSpPr>
        <p:spPr>
          <a:xfrm>
            <a:off x="187354" y="3843743"/>
            <a:ext cx="581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99FF"/>
                </a:solidFill>
              </a:rPr>
              <a:t>length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9FA4460-8A99-04DD-3AB8-BCA5C45906C4}"/>
              </a:ext>
            </a:extLst>
          </p:cNvPr>
          <p:cNvCxnSpPr>
            <a:cxnSpLocks/>
          </p:cNvCxnSpPr>
          <p:nvPr/>
        </p:nvCxnSpPr>
        <p:spPr>
          <a:xfrm>
            <a:off x="1176494" y="3284639"/>
            <a:ext cx="444617" cy="0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D9A4C0C-686A-99D5-A6CB-DE816275CE74}"/>
              </a:ext>
            </a:extLst>
          </p:cNvPr>
          <p:cNvSpPr txBox="1"/>
          <p:nvPr/>
        </p:nvSpPr>
        <p:spPr>
          <a:xfrm>
            <a:off x="1162629" y="3009684"/>
            <a:ext cx="520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99FF"/>
                </a:solidFill>
              </a:rPr>
              <a:t>pinw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15B04A-CB65-9D0C-B944-D19C1A17D18D}"/>
              </a:ext>
            </a:extLst>
          </p:cNvPr>
          <p:cNvCxnSpPr>
            <a:cxnSpLocks/>
          </p:cNvCxnSpPr>
          <p:nvPr/>
        </p:nvCxnSpPr>
        <p:spPr>
          <a:xfrm>
            <a:off x="1621111" y="2389289"/>
            <a:ext cx="922390" cy="0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55758E2-913F-A401-31C2-8EC67400623A}"/>
              </a:ext>
            </a:extLst>
          </p:cNvPr>
          <p:cNvSpPr txBox="1"/>
          <p:nvPr/>
        </p:nvSpPr>
        <p:spPr>
          <a:xfrm>
            <a:off x="1855132" y="2879651"/>
            <a:ext cx="520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99FF"/>
                </a:solidFill>
              </a:rPr>
              <a:t>gapw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50FCF0C-DA21-80D7-AF2B-6C0CFC0CCBF6}"/>
              </a:ext>
            </a:extLst>
          </p:cNvPr>
          <p:cNvCxnSpPr>
            <a:cxnSpLocks/>
          </p:cNvCxnSpPr>
          <p:nvPr/>
        </p:nvCxnSpPr>
        <p:spPr>
          <a:xfrm>
            <a:off x="1715771" y="3037309"/>
            <a:ext cx="0" cy="249711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EEC0141-EFFA-CCAC-944D-7FEDE490D201}"/>
              </a:ext>
            </a:extLst>
          </p:cNvPr>
          <p:cNvCxnSpPr>
            <a:cxnSpLocks/>
          </p:cNvCxnSpPr>
          <p:nvPr/>
        </p:nvCxnSpPr>
        <p:spPr>
          <a:xfrm flipH="1">
            <a:off x="1711008" y="3039691"/>
            <a:ext cx="192947" cy="0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E2871BB-319A-A54B-1071-E5053B7AEC8C}"/>
              </a:ext>
            </a:extLst>
          </p:cNvPr>
          <p:cNvCxnSpPr>
            <a:cxnSpLocks/>
          </p:cNvCxnSpPr>
          <p:nvPr/>
        </p:nvCxnSpPr>
        <p:spPr>
          <a:xfrm>
            <a:off x="2543501" y="2979945"/>
            <a:ext cx="444617" cy="0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F343633-DED1-C17C-E5D3-EF783988466A}"/>
              </a:ext>
            </a:extLst>
          </p:cNvPr>
          <p:cNvSpPr txBox="1"/>
          <p:nvPr/>
        </p:nvSpPr>
        <p:spPr>
          <a:xfrm>
            <a:off x="2529636" y="2704990"/>
            <a:ext cx="520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99FF"/>
                </a:solidFill>
              </a:rPr>
              <a:t>pinw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92BF7A3-F8A8-3EB3-0A12-A4E24588B8F9}"/>
              </a:ext>
            </a:extLst>
          </p:cNvPr>
          <p:cNvCxnSpPr>
            <a:cxnSpLocks/>
          </p:cNvCxnSpPr>
          <p:nvPr/>
        </p:nvCxnSpPr>
        <p:spPr>
          <a:xfrm>
            <a:off x="2988118" y="2979945"/>
            <a:ext cx="184557" cy="0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B672E13-AD80-B761-1918-AC7AC6C669DB}"/>
              </a:ext>
            </a:extLst>
          </p:cNvPr>
          <p:cNvSpPr txBox="1"/>
          <p:nvPr/>
        </p:nvSpPr>
        <p:spPr>
          <a:xfrm>
            <a:off x="3222139" y="2574957"/>
            <a:ext cx="520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99FF"/>
                </a:solidFill>
              </a:rPr>
              <a:t>gapw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3A4B24E-9E59-F838-551A-1CBE74FF09D7}"/>
              </a:ext>
            </a:extLst>
          </p:cNvPr>
          <p:cNvCxnSpPr>
            <a:cxnSpLocks/>
          </p:cNvCxnSpPr>
          <p:nvPr/>
        </p:nvCxnSpPr>
        <p:spPr>
          <a:xfrm>
            <a:off x="3082778" y="2732615"/>
            <a:ext cx="0" cy="249711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D31FB7E-D72D-27FD-B9EA-53938CB6A1E8}"/>
              </a:ext>
            </a:extLst>
          </p:cNvPr>
          <p:cNvCxnSpPr>
            <a:cxnSpLocks/>
          </p:cNvCxnSpPr>
          <p:nvPr/>
        </p:nvCxnSpPr>
        <p:spPr>
          <a:xfrm flipH="1">
            <a:off x="3078015" y="2734997"/>
            <a:ext cx="192947" cy="0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58637866-319C-0C8D-9C65-620D68A50D1F}"/>
              </a:ext>
            </a:extLst>
          </p:cNvPr>
          <p:cNvSpPr txBox="1"/>
          <p:nvPr/>
        </p:nvSpPr>
        <p:spPr>
          <a:xfrm>
            <a:off x="1855132" y="1494403"/>
            <a:ext cx="1502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99FF"/>
                </a:solidFill>
              </a:rPr>
              <a:t>coupling_gap</a:t>
            </a:r>
            <a:endParaRPr lang="en-US" sz="1200" dirty="0">
              <a:solidFill>
                <a:srgbClr val="FF99FF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9D2EBB7-DB94-1D67-6443-B4FD6D655DA3}"/>
              </a:ext>
            </a:extLst>
          </p:cNvPr>
          <p:cNvCxnSpPr>
            <a:cxnSpLocks/>
          </p:cNvCxnSpPr>
          <p:nvPr/>
        </p:nvCxnSpPr>
        <p:spPr>
          <a:xfrm>
            <a:off x="2089628" y="1738312"/>
            <a:ext cx="0" cy="650977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8C212BC-47EC-4EF4-04FC-A0B9DA1A3910}"/>
              </a:ext>
            </a:extLst>
          </p:cNvPr>
          <p:cNvCxnSpPr>
            <a:cxnSpLocks/>
          </p:cNvCxnSpPr>
          <p:nvPr/>
        </p:nvCxnSpPr>
        <p:spPr>
          <a:xfrm>
            <a:off x="1618729" y="3284639"/>
            <a:ext cx="184557" cy="0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>
            <a:extLst>
              <a:ext uri="{FF2B5EF4-FFF2-40B4-BE49-F238E27FC236}">
                <a16:creationId xmlns:a16="http://schemas.microsoft.com/office/drawing/2014/main" id="{EBF80371-9CC1-CEB6-509B-0682097862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672" r="29255"/>
          <a:stretch/>
        </p:blipFill>
        <p:spPr>
          <a:xfrm>
            <a:off x="6800039" y="1526895"/>
            <a:ext cx="3242522" cy="4965980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3CBB43A3-D023-A597-D65E-1F31C9D0BA5E}"/>
              </a:ext>
            </a:extLst>
          </p:cNvPr>
          <p:cNvSpPr txBox="1"/>
          <p:nvPr/>
        </p:nvSpPr>
        <p:spPr>
          <a:xfrm>
            <a:off x="7144781" y="2102633"/>
            <a:ext cx="1552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99FF"/>
                </a:solidFill>
              </a:rPr>
              <a:t>‘</a:t>
            </a:r>
            <a:r>
              <a:rPr lang="en-US" sz="1200" dirty="0" err="1">
                <a:solidFill>
                  <a:srgbClr val="FF99FF"/>
                </a:solidFill>
              </a:rPr>
              <a:t>leftright</a:t>
            </a:r>
            <a:r>
              <a:rPr lang="en-US" sz="1200" dirty="0">
                <a:solidFill>
                  <a:srgbClr val="FF99FF"/>
                </a:solidFill>
              </a:rPr>
              <a:t>’ : ’right’</a:t>
            </a:r>
          </a:p>
          <a:p>
            <a:r>
              <a:rPr lang="en-US" sz="1200" dirty="0">
                <a:solidFill>
                  <a:srgbClr val="FF99FF"/>
                </a:solidFill>
              </a:rPr>
              <a:t>‘</a:t>
            </a:r>
            <a:r>
              <a:rPr lang="en-US" sz="1200" dirty="0" err="1">
                <a:solidFill>
                  <a:srgbClr val="FF99FF"/>
                </a:solidFill>
              </a:rPr>
              <a:t>updown</a:t>
            </a:r>
            <a:r>
              <a:rPr lang="en-US" sz="1200" dirty="0">
                <a:solidFill>
                  <a:srgbClr val="FF99FF"/>
                </a:solidFill>
              </a:rPr>
              <a:t>’ : ’down’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2E9F1B8-9750-2C5B-640C-AE3AE7D3D611}"/>
              </a:ext>
            </a:extLst>
          </p:cNvPr>
          <p:cNvSpPr txBox="1"/>
          <p:nvPr/>
        </p:nvSpPr>
        <p:spPr>
          <a:xfrm>
            <a:off x="7128225" y="4654284"/>
            <a:ext cx="1552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99FF"/>
                </a:solidFill>
              </a:rPr>
              <a:t>‘</a:t>
            </a:r>
            <a:r>
              <a:rPr lang="en-US" sz="1200" dirty="0" err="1">
                <a:solidFill>
                  <a:srgbClr val="FF99FF"/>
                </a:solidFill>
              </a:rPr>
              <a:t>leftright</a:t>
            </a:r>
            <a:r>
              <a:rPr lang="en-US" sz="1200" dirty="0">
                <a:solidFill>
                  <a:srgbClr val="FF99FF"/>
                </a:solidFill>
              </a:rPr>
              <a:t>’ : ’right’</a:t>
            </a:r>
          </a:p>
          <a:p>
            <a:r>
              <a:rPr lang="en-US" sz="1200" dirty="0">
                <a:solidFill>
                  <a:srgbClr val="FF99FF"/>
                </a:solidFill>
              </a:rPr>
              <a:t>‘</a:t>
            </a:r>
            <a:r>
              <a:rPr lang="en-US" sz="1200" dirty="0" err="1">
                <a:solidFill>
                  <a:srgbClr val="FF99FF"/>
                </a:solidFill>
              </a:rPr>
              <a:t>updown</a:t>
            </a:r>
            <a:r>
              <a:rPr lang="en-US" sz="1200" dirty="0">
                <a:solidFill>
                  <a:srgbClr val="FF99FF"/>
                </a:solidFill>
              </a:rPr>
              <a:t>’ : ‘up’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DC86D6A-A60C-A900-4B54-7F6506B3E7AE}"/>
              </a:ext>
            </a:extLst>
          </p:cNvPr>
          <p:cNvSpPr txBox="1"/>
          <p:nvPr/>
        </p:nvSpPr>
        <p:spPr>
          <a:xfrm>
            <a:off x="8404744" y="2096292"/>
            <a:ext cx="1552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99FF"/>
                </a:solidFill>
              </a:rPr>
              <a:t>‘</a:t>
            </a:r>
            <a:r>
              <a:rPr lang="en-US" sz="1200" dirty="0" err="1">
                <a:solidFill>
                  <a:srgbClr val="FF99FF"/>
                </a:solidFill>
              </a:rPr>
              <a:t>leftright</a:t>
            </a:r>
            <a:r>
              <a:rPr lang="en-US" sz="1200" dirty="0">
                <a:solidFill>
                  <a:srgbClr val="FF99FF"/>
                </a:solidFill>
              </a:rPr>
              <a:t>’ : left’</a:t>
            </a:r>
          </a:p>
          <a:p>
            <a:r>
              <a:rPr lang="en-US" sz="1200" dirty="0">
                <a:solidFill>
                  <a:srgbClr val="FF99FF"/>
                </a:solidFill>
              </a:rPr>
              <a:t>‘</a:t>
            </a:r>
            <a:r>
              <a:rPr lang="en-US" sz="1200" dirty="0" err="1">
                <a:solidFill>
                  <a:srgbClr val="FF99FF"/>
                </a:solidFill>
              </a:rPr>
              <a:t>updown</a:t>
            </a:r>
            <a:r>
              <a:rPr lang="en-US" sz="1200" dirty="0">
                <a:solidFill>
                  <a:srgbClr val="FF99FF"/>
                </a:solidFill>
              </a:rPr>
              <a:t>’ : ’down’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4B31619-B837-01DC-AA7C-8A37ECE2DDE2}"/>
              </a:ext>
            </a:extLst>
          </p:cNvPr>
          <p:cNvSpPr txBox="1"/>
          <p:nvPr/>
        </p:nvSpPr>
        <p:spPr>
          <a:xfrm>
            <a:off x="8391246" y="4654284"/>
            <a:ext cx="1552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99FF"/>
                </a:solidFill>
              </a:rPr>
              <a:t>‘</a:t>
            </a:r>
            <a:r>
              <a:rPr lang="en-US" sz="1200" dirty="0" err="1">
                <a:solidFill>
                  <a:srgbClr val="FF99FF"/>
                </a:solidFill>
              </a:rPr>
              <a:t>leftright</a:t>
            </a:r>
            <a:r>
              <a:rPr lang="en-US" sz="1200" dirty="0">
                <a:solidFill>
                  <a:srgbClr val="FF99FF"/>
                </a:solidFill>
              </a:rPr>
              <a:t>’ : left’</a:t>
            </a:r>
          </a:p>
          <a:p>
            <a:r>
              <a:rPr lang="en-US" sz="1200" dirty="0">
                <a:solidFill>
                  <a:srgbClr val="FF99FF"/>
                </a:solidFill>
              </a:rPr>
              <a:t>‘</a:t>
            </a:r>
            <a:r>
              <a:rPr lang="en-US" sz="1200" dirty="0" err="1">
                <a:solidFill>
                  <a:srgbClr val="FF99FF"/>
                </a:solidFill>
              </a:rPr>
              <a:t>updown</a:t>
            </a:r>
            <a:r>
              <a:rPr lang="en-US" sz="1200" dirty="0">
                <a:solidFill>
                  <a:srgbClr val="FF99FF"/>
                </a:solidFill>
              </a:rPr>
              <a:t>’ : ‘up’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E060886-D26F-9C0C-09A8-8686BAB0657A}"/>
              </a:ext>
            </a:extLst>
          </p:cNvPr>
          <p:cNvCxnSpPr>
            <a:cxnSpLocks/>
          </p:cNvCxnSpPr>
          <p:nvPr/>
        </p:nvCxnSpPr>
        <p:spPr>
          <a:xfrm flipV="1">
            <a:off x="6991242" y="2379340"/>
            <a:ext cx="0" cy="826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D292745-24ED-495A-0A92-4109891079F9}"/>
              </a:ext>
            </a:extLst>
          </p:cNvPr>
          <p:cNvCxnSpPr>
            <a:cxnSpLocks/>
          </p:cNvCxnSpPr>
          <p:nvPr/>
        </p:nvCxnSpPr>
        <p:spPr>
          <a:xfrm flipV="1">
            <a:off x="6992640" y="4914213"/>
            <a:ext cx="0" cy="826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C236FB7-0E49-21FF-071F-B9DC1C7A5CB8}"/>
              </a:ext>
            </a:extLst>
          </p:cNvPr>
          <p:cNvCxnSpPr>
            <a:cxnSpLocks/>
          </p:cNvCxnSpPr>
          <p:nvPr/>
        </p:nvCxnSpPr>
        <p:spPr>
          <a:xfrm flipV="1">
            <a:off x="9821128" y="4957556"/>
            <a:ext cx="0" cy="826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71421E7-24AA-6DB9-6DC5-C5E04C17C967}"/>
              </a:ext>
            </a:extLst>
          </p:cNvPr>
          <p:cNvCxnSpPr>
            <a:cxnSpLocks/>
          </p:cNvCxnSpPr>
          <p:nvPr/>
        </p:nvCxnSpPr>
        <p:spPr>
          <a:xfrm flipV="1">
            <a:off x="9822526" y="2383534"/>
            <a:ext cx="0" cy="826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92CAA50B-4EA8-C57F-BA17-19C500840DE5}"/>
              </a:ext>
            </a:extLst>
          </p:cNvPr>
          <p:cNvSpPr txBox="1"/>
          <p:nvPr/>
        </p:nvSpPr>
        <p:spPr>
          <a:xfrm>
            <a:off x="10233764" y="1526895"/>
            <a:ext cx="17708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Notes: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‘</a:t>
            </a:r>
            <a:r>
              <a:rPr lang="en-US" sz="1200" dirty="0" err="1"/>
              <a:t>leftright</a:t>
            </a:r>
            <a:r>
              <a:rPr lang="en-US" sz="1200" dirty="0"/>
              <a:t>’ and ‘</a:t>
            </a:r>
            <a:r>
              <a:rPr lang="en-US" sz="1200" dirty="0" err="1"/>
              <a:t>updown</a:t>
            </a:r>
            <a:r>
              <a:rPr lang="en-US" sz="1200" dirty="0"/>
              <a:t>’ are dependent on the direction of </a:t>
            </a:r>
            <a:r>
              <a:rPr lang="en-US" sz="1200" dirty="0" err="1"/>
              <a:t>startjunc</a:t>
            </a:r>
            <a:r>
              <a:rPr lang="en-US" sz="1200" dirty="0"/>
              <a:t>. The direction of </a:t>
            </a:r>
            <a:r>
              <a:rPr lang="en-US" sz="1200" dirty="0" err="1"/>
              <a:t>startjunc</a:t>
            </a:r>
            <a:r>
              <a:rPr lang="en-US" sz="1200" dirty="0"/>
              <a:t> is indicated by the blue arrows.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F9582085-D049-C86F-09D2-4A170C070F31}"/>
              </a:ext>
            </a:extLst>
          </p:cNvPr>
          <p:cNvGrpSpPr/>
          <p:nvPr/>
        </p:nvGrpSpPr>
        <p:grpSpPr>
          <a:xfrm rot="10800000">
            <a:off x="1344242" y="6214663"/>
            <a:ext cx="119919" cy="223398"/>
            <a:chOff x="-501565" y="761326"/>
            <a:chExt cx="621484" cy="1157769"/>
          </a:xfrm>
          <a:solidFill>
            <a:srgbClr val="00FFFF"/>
          </a:solidFill>
        </p:grpSpPr>
        <p:sp>
          <p:nvSpPr>
            <p:cNvPr id="89" name="Arrow: Up 88">
              <a:extLst>
                <a:ext uri="{FF2B5EF4-FFF2-40B4-BE49-F238E27FC236}">
                  <a16:creationId xmlns:a16="http://schemas.microsoft.com/office/drawing/2014/main" id="{EF6F0CAB-0817-F09C-8AA9-8796982BC867}"/>
                </a:ext>
              </a:extLst>
            </p:cNvPr>
            <p:cNvSpPr/>
            <p:nvPr/>
          </p:nvSpPr>
          <p:spPr>
            <a:xfrm>
              <a:off x="-433139" y="761326"/>
              <a:ext cx="484632" cy="978408"/>
            </a:xfrm>
            <a:prstGeom prst="upArrow">
              <a:avLst>
                <a:gd name="adj1" fmla="val 29228"/>
                <a:gd name="adj2" fmla="val 517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64B5E5F7-E024-23EB-09FF-36DA76AC44B3}"/>
                </a:ext>
              </a:extLst>
            </p:cNvPr>
            <p:cNvSpPr/>
            <p:nvPr/>
          </p:nvSpPr>
          <p:spPr>
            <a:xfrm>
              <a:off x="-501565" y="1297611"/>
              <a:ext cx="621484" cy="6214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586321DD-AA4D-7DB7-FD98-C44699B8C6A9}"/>
              </a:ext>
            </a:extLst>
          </p:cNvPr>
          <p:cNvGrpSpPr/>
          <p:nvPr/>
        </p:nvGrpSpPr>
        <p:grpSpPr>
          <a:xfrm>
            <a:off x="1337251" y="1677617"/>
            <a:ext cx="119919" cy="223398"/>
            <a:chOff x="-501565" y="761326"/>
            <a:chExt cx="621484" cy="1157769"/>
          </a:xfrm>
          <a:solidFill>
            <a:srgbClr val="00FFFF"/>
          </a:solidFill>
        </p:grpSpPr>
        <p:sp>
          <p:nvSpPr>
            <p:cNvPr id="95" name="Arrow: Up 94">
              <a:extLst>
                <a:ext uri="{FF2B5EF4-FFF2-40B4-BE49-F238E27FC236}">
                  <a16:creationId xmlns:a16="http://schemas.microsoft.com/office/drawing/2014/main" id="{D6A07272-B570-5ADA-3709-662FFB6A2A30}"/>
                </a:ext>
              </a:extLst>
            </p:cNvPr>
            <p:cNvSpPr/>
            <p:nvPr/>
          </p:nvSpPr>
          <p:spPr>
            <a:xfrm>
              <a:off x="-433139" y="761326"/>
              <a:ext cx="484632" cy="978408"/>
            </a:xfrm>
            <a:prstGeom prst="upArrow">
              <a:avLst>
                <a:gd name="adj1" fmla="val 29228"/>
                <a:gd name="adj2" fmla="val 517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D0AC6BDD-7656-31FD-E104-17A56A0AF663}"/>
                </a:ext>
              </a:extLst>
            </p:cNvPr>
            <p:cNvSpPr/>
            <p:nvPr/>
          </p:nvSpPr>
          <p:spPr>
            <a:xfrm>
              <a:off x="-501565" y="1297611"/>
              <a:ext cx="621484" cy="6214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62E3720-0D4B-13AC-6B61-8B8BE50855E0}"/>
              </a:ext>
            </a:extLst>
          </p:cNvPr>
          <p:cNvGrpSpPr/>
          <p:nvPr/>
        </p:nvGrpSpPr>
        <p:grpSpPr>
          <a:xfrm rot="5400000">
            <a:off x="4973326" y="5271684"/>
            <a:ext cx="119919" cy="223398"/>
            <a:chOff x="-501565" y="761326"/>
            <a:chExt cx="621484" cy="1157769"/>
          </a:xfrm>
          <a:solidFill>
            <a:srgbClr val="00FFFF"/>
          </a:solidFill>
        </p:grpSpPr>
        <p:sp>
          <p:nvSpPr>
            <p:cNvPr id="98" name="Arrow: Up 97">
              <a:extLst>
                <a:ext uri="{FF2B5EF4-FFF2-40B4-BE49-F238E27FC236}">
                  <a16:creationId xmlns:a16="http://schemas.microsoft.com/office/drawing/2014/main" id="{BF5CE79A-2BBD-86A6-0386-0959B432B826}"/>
                </a:ext>
              </a:extLst>
            </p:cNvPr>
            <p:cNvSpPr/>
            <p:nvPr/>
          </p:nvSpPr>
          <p:spPr>
            <a:xfrm>
              <a:off x="-433139" y="761326"/>
              <a:ext cx="484632" cy="978408"/>
            </a:xfrm>
            <a:prstGeom prst="upArrow">
              <a:avLst>
                <a:gd name="adj1" fmla="val 29228"/>
                <a:gd name="adj2" fmla="val 517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13325F08-FF81-0D9C-59FB-1342DA88F453}"/>
                </a:ext>
              </a:extLst>
            </p:cNvPr>
            <p:cNvSpPr/>
            <p:nvPr/>
          </p:nvSpPr>
          <p:spPr>
            <a:xfrm>
              <a:off x="-501565" y="1297611"/>
              <a:ext cx="621484" cy="6214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6B8C3F1-5871-FB18-82A8-F546551C3B82}"/>
              </a:ext>
            </a:extLst>
          </p:cNvPr>
          <p:cNvCxnSpPr>
            <a:cxnSpLocks/>
          </p:cNvCxnSpPr>
          <p:nvPr/>
        </p:nvCxnSpPr>
        <p:spPr>
          <a:xfrm flipV="1">
            <a:off x="4981545" y="3173428"/>
            <a:ext cx="0" cy="1798612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2A0D96D1-EB3A-13CB-07B5-38FCBFA260B2}"/>
              </a:ext>
            </a:extLst>
          </p:cNvPr>
          <p:cNvSpPr txBox="1"/>
          <p:nvPr/>
        </p:nvSpPr>
        <p:spPr>
          <a:xfrm>
            <a:off x="1821121" y="6135299"/>
            <a:ext cx="2037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CCFFFF"/>
                </a:solidFill>
              </a:rPr>
              <a:t>cxns</a:t>
            </a:r>
            <a:r>
              <a:rPr lang="en-US" sz="1200" dirty="0">
                <a:solidFill>
                  <a:srgbClr val="CCFFFF"/>
                </a:solidFill>
              </a:rPr>
              <a:t>[‘in’] = </a:t>
            </a:r>
            <a:r>
              <a:rPr lang="en-US" sz="1200" dirty="0" err="1">
                <a:solidFill>
                  <a:srgbClr val="CCFFFF"/>
                </a:solidFill>
              </a:rPr>
              <a:t>startjunc.reverse</a:t>
            </a:r>
            <a:r>
              <a:rPr lang="en-US" sz="1200" dirty="0">
                <a:solidFill>
                  <a:srgbClr val="CCFFFF"/>
                </a:solidFill>
              </a:rPr>
              <a:t>()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7B20E4B-574E-F9A4-76F9-C7845253470A}"/>
              </a:ext>
            </a:extLst>
          </p:cNvPr>
          <p:cNvSpPr txBox="1"/>
          <p:nvPr/>
        </p:nvSpPr>
        <p:spPr>
          <a:xfrm>
            <a:off x="210573" y="1556773"/>
            <a:ext cx="1987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CCFFFF"/>
                </a:solidFill>
              </a:rPr>
              <a:t>cxns</a:t>
            </a:r>
            <a:r>
              <a:rPr lang="en-US" sz="1200" dirty="0">
                <a:solidFill>
                  <a:srgbClr val="CCFFFF"/>
                </a:solidFill>
              </a:rPr>
              <a:t>[‘out’]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548A31E-E006-1800-B705-F65ED573B605}"/>
              </a:ext>
            </a:extLst>
          </p:cNvPr>
          <p:cNvSpPr txBox="1"/>
          <p:nvPr/>
        </p:nvSpPr>
        <p:spPr>
          <a:xfrm>
            <a:off x="5131885" y="5152549"/>
            <a:ext cx="1987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CCFFFF"/>
                </a:solidFill>
              </a:rPr>
              <a:t>cxns</a:t>
            </a:r>
            <a:r>
              <a:rPr lang="en-US" sz="1200" dirty="0">
                <a:solidFill>
                  <a:srgbClr val="CCFFFF"/>
                </a:solidFill>
              </a:rPr>
              <a:t>[‘hanger’] (‘</a:t>
            </a:r>
            <a:r>
              <a:rPr lang="en-US" sz="1200" dirty="0" err="1">
                <a:solidFill>
                  <a:srgbClr val="CCFFFF"/>
                </a:solidFill>
              </a:rPr>
              <a:t>add_hanger</a:t>
            </a:r>
            <a:r>
              <a:rPr lang="en-US" sz="1200" dirty="0">
                <a:solidFill>
                  <a:srgbClr val="CCFFFF"/>
                </a:solidFill>
              </a:rPr>
              <a:t>’: True)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D266CBB-B065-8610-056B-4799F4EF4BBB}"/>
              </a:ext>
            </a:extLst>
          </p:cNvPr>
          <p:cNvGrpSpPr/>
          <p:nvPr/>
        </p:nvGrpSpPr>
        <p:grpSpPr>
          <a:xfrm rot="10800000">
            <a:off x="2706176" y="1792511"/>
            <a:ext cx="119919" cy="223398"/>
            <a:chOff x="-501565" y="761326"/>
            <a:chExt cx="621484" cy="1157769"/>
          </a:xfrm>
          <a:solidFill>
            <a:srgbClr val="00FFFF"/>
          </a:solidFill>
        </p:grpSpPr>
        <p:sp>
          <p:nvSpPr>
            <p:cNvPr id="107" name="Arrow: Up 106">
              <a:extLst>
                <a:ext uri="{FF2B5EF4-FFF2-40B4-BE49-F238E27FC236}">
                  <a16:creationId xmlns:a16="http://schemas.microsoft.com/office/drawing/2014/main" id="{D618CA57-3863-AFDC-5EED-7CD478E4D168}"/>
                </a:ext>
              </a:extLst>
            </p:cNvPr>
            <p:cNvSpPr/>
            <p:nvPr/>
          </p:nvSpPr>
          <p:spPr>
            <a:xfrm>
              <a:off x="-433139" y="761326"/>
              <a:ext cx="484632" cy="978408"/>
            </a:xfrm>
            <a:prstGeom prst="upArrow">
              <a:avLst>
                <a:gd name="adj1" fmla="val 29228"/>
                <a:gd name="adj2" fmla="val 517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33420E5-8EE1-33D9-A05B-C7F3B4306A40}"/>
                </a:ext>
              </a:extLst>
            </p:cNvPr>
            <p:cNvSpPr/>
            <p:nvPr/>
          </p:nvSpPr>
          <p:spPr>
            <a:xfrm>
              <a:off x="-501565" y="1297611"/>
              <a:ext cx="621484" cy="6214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E9514351-E48F-609E-180D-14810198D0FF}"/>
              </a:ext>
            </a:extLst>
          </p:cNvPr>
          <p:cNvSpPr txBox="1"/>
          <p:nvPr/>
        </p:nvSpPr>
        <p:spPr>
          <a:xfrm>
            <a:off x="2878617" y="1436925"/>
            <a:ext cx="1987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CCFFFF"/>
                </a:solidFill>
              </a:rPr>
              <a:t>cxns</a:t>
            </a:r>
            <a:r>
              <a:rPr lang="en-US" sz="1200" dirty="0">
                <a:solidFill>
                  <a:srgbClr val="CCFFFF"/>
                </a:solidFill>
              </a:rPr>
              <a:t>[‘hanger’] (‘</a:t>
            </a:r>
            <a:r>
              <a:rPr lang="en-US" sz="1200" dirty="0" err="1">
                <a:solidFill>
                  <a:srgbClr val="CCFFFF"/>
                </a:solidFill>
              </a:rPr>
              <a:t>add_hanger</a:t>
            </a:r>
            <a:r>
              <a:rPr lang="en-US" sz="1200" dirty="0">
                <a:solidFill>
                  <a:srgbClr val="CCFFFF"/>
                </a:solidFill>
              </a:rPr>
              <a:t>’: False)</a:t>
            </a:r>
          </a:p>
        </p:txBody>
      </p:sp>
    </p:spTree>
    <p:extLst>
      <p:ext uri="{BB962C8B-B14F-4D97-AF65-F5344CB8AC3E}">
        <p14:creationId xmlns:p14="http://schemas.microsoft.com/office/powerpoint/2010/main" val="3600194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A52F-DC44-53F5-69E5-C1156B31D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ThreeWayCoupler</a:t>
            </a:r>
            <a:endParaRPr lang="en-US" dirty="0"/>
          </a:p>
        </p:txBody>
      </p:sp>
      <p:pic>
        <p:nvPicPr>
          <p:cNvPr id="8" name="Content Placeholder 7" descr="Shape&#10;&#10;Description automatically generated">
            <a:extLst>
              <a:ext uri="{FF2B5EF4-FFF2-40B4-BE49-F238E27FC236}">
                <a16:creationId xmlns:a16="http://schemas.microsoft.com/office/drawing/2014/main" id="{5B90120F-1FE0-647A-D0B5-7AEDCA28DA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8" r="2761"/>
          <a:stretch/>
        </p:blipFill>
        <p:spPr>
          <a:xfrm>
            <a:off x="237836" y="1478252"/>
            <a:ext cx="8998527" cy="5196782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5BC8E5-6427-7F79-35DF-8C7F5949C5C8}"/>
              </a:ext>
            </a:extLst>
          </p:cNvPr>
          <p:cNvCxnSpPr>
            <a:cxnSpLocks/>
          </p:cNvCxnSpPr>
          <p:nvPr/>
        </p:nvCxnSpPr>
        <p:spPr>
          <a:xfrm>
            <a:off x="6045200" y="2870200"/>
            <a:ext cx="429491" cy="750455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208AE0D-AC70-17C2-6C38-E53374368858}"/>
              </a:ext>
            </a:extLst>
          </p:cNvPr>
          <p:cNvSpPr txBox="1"/>
          <p:nvPr/>
        </p:nvSpPr>
        <p:spPr>
          <a:xfrm>
            <a:off x="5676899" y="2940878"/>
            <a:ext cx="520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99FF"/>
                </a:solidFill>
              </a:rPr>
              <a:t>pinw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27450A-7501-09BD-9455-60173F55CE83}"/>
              </a:ext>
            </a:extLst>
          </p:cNvPr>
          <p:cNvSpPr txBox="1"/>
          <p:nvPr/>
        </p:nvSpPr>
        <p:spPr>
          <a:xfrm>
            <a:off x="6521458" y="3529054"/>
            <a:ext cx="520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99FF"/>
                </a:solidFill>
              </a:rPr>
              <a:t>gapw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64D9DCB-9187-03A6-358D-48D2D4CA3A60}"/>
              </a:ext>
            </a:extLst>
          </p:cNvPr>
          <p:cNvCxnSpPr>
            <a:cxnSpLocks/>
          </p:cNvCxnSpPr>
          <p:nvPr/>
        </p:nvCxnSpPr>
        <p:spPr>
          <a:xfrm flipH="1" flipV="1">
            <a:off x="6474691" y="3620655"/>
            <a:ext cx="167409" cy="297295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FACAF36-BBFA-A2CA-1B01-BECBF0858D5A}"/>
              </a:ext>
            </a:extLst>
          </p:cNvPr>
          <p:cNvCxnSpPr>
            <a:cxnSpLocks/>
          </p:cNvCxnSpPr>
          <p:nvPr/>
        </p:nvCxnSpPr>
        <p:spPr>
          <a:xfrm flipV="1">
            <a:off x="3164681" y="4095750"/>
            <a:ext cx="1473994" cy="852488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92A0A8D-EE53-526F-4295-783D475110FC}"/>
              </a:ext>
            </a:extLst>
          </p:cNvPr>
          <p:cNvCxnSpPr>
            <a:cxnSpLocks/>
          </p:cNvCxnSpPr>
          <p:nvPr/>
        </p:nvCxnSpPr>
        <p:spPr>
          <a:xfrm flipH="1">
            <a:off x="4631371" y="2870200"/>
            <a:ext cx="152400" cy="0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EA3395B-B473-A883-3D0D-5259C8E7DD7C}"/>
              </a:ext>
            </a:extLst>
          </p:cNvPr>
          <p:cNvSpPr txBox="1"/>
          <p:nvPr/>
        </p:nvSpPr>
        <p:spPr>
          <a:xfrm>
            <a:off x="4072543" y="1642677"/>
            <a:ext cx="1604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99FF"/>
                </a:solidFill>
              </a:rPr>
              <a:t>coupling_distance</a:t>
            </a:r>
            <a:endParaRPr lang="en-US" sz="1200" dirty="0">
              <a:solidFill>
                <a:srgbClr val="FF99FF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6521F9-6244-B0DD-ED09-C7B65E910292}"/>
              </a:ext>
            </a:extLst>
          </p:cNvPr>
          <p:cNvCxnSpPr>
            <a:cxnSpLocks/>
          </p:cNvCxnSpPr>
          <p:nvPr/>
        </p:nvCxnSpPr>
        <p:spPr>
          <a:xfrm>
            <a:off x="4707571" y="1900238"/>
            <a:ext cx="0" cy="946352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C5938C1-5D76-C8F4-F008-04EEE798E0FB}"/>
              </a:ext>
            </a:extLst>
          </p:cNvPr>
          <p:cNvSpPr txBox="1"/>
          <p:nvPr/>
        </p:nvSpPr>
        <p:spPr>
          <a:xfrm>
            <a:off x="3385575" y="4186238"/>
            <a:ext cx="802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99FF"/>
                </a:solidFill>
              </a:rPr>
              <a:t>cap_edge</a:t>
            </a:r>
            <a:endParaRPr lang="en-US" sz="1200" dirty="0">
              <a:solidFill>
                <a:srgbClr val="FF99FF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37384A9-1A82-F186-EFA2-00A32EAC44B2}"/>
              </a:ext>
            </a:extLst>
          </p:cNvPr>
          <p:cNvCxnSpPr>
            <a:cxnSpLocks/>
          </p:cNvCxnSpPr>
          <p:nvPr/>
        </p:nvCxnSpPr>
        <p:spPr>
          <a:xfrm flipV="1">
            <a:off x="2863215" y="4145756"/>
            <a:ext cx="1846898" cy="1061244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8503238-4F66-79AE-7A00-5E6D647503D7}"/>
              </a:ext>
            </a:extLst>
          </p:cNvPr>
          <p:cNvSpPr txBox="1"/>
          <p:nvPr/>
        </p:nvSpPr>
        <p:spPr>
          <a:xfrm>
            <a:off x="3786664" y="4661326"/>
            <a:ext cx="1629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99FF"/>
                </a:solidFill>
              </a:rPr>
              <a:t>coupler_radius</a:t>
            </a:r>
            <a:endParaRPr lang="en-US" sz="1200" dirty="0">
              <a:solidFill>
                <a:srgbClr val="FF99FF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BCA72F1-E2F8-4A2E-F72D-FB9ECBCE2FBF}"/>
              </a:ext>
            </a:extLst>
          </p:cNvPr>
          <p:cNvCxnSpPr>
            <a:cxnSpLocks/>
          </p:cNvCxnSpPr>
          <p:nvPr/>
        </p:nvCxnSpPr>
        <p:spPr>
          <a:xfrm>
            <a:off x="3181350" y="3252788"/>
            <a:ext cx="1450021" cy="842962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77B183A-B75C-4BC5-8D60-BBA464FFF552}"/>
              </a:ext>
            </a:extLst>
          </p:cNvPr>
          <p:cNvSpPr txBox="1"/>
          <p:nvPr/>
        </p:nvSpPr>
        <p:spPr>
          <a:xfrm>
            <a:off x="3671454" y="3312193"/>
            <a:ext cx="802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99FF"/>
                </a:solidFill>
              </a:rPr>
              <a:t>length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713A69D-6596-36F0-1183-828664418A62}"/>
              </a:ext>
            </a:extLst>
          </p:cNvPr>
          <p:cNvGrpSpPr/>
          <p:nvPr/>
        </p:nvGrpSpPr>
        <p:grpSpPr>
          <a:xfrm rot="3727470">
            <a:off x="6275893" y="3106178"/>
            <a:ext cx="119919" cy="223398"/>
            <a:chOff x="-501565" y="761326"/>
            <a:chExt cx="621484" cy="1157769"/>
          </a:xfrm>
          <a:solidFill>
            <a:srgbClr val="00FFFF"/>
          </a:solidFill>
        </p:grpSpPr>
        <p:sp>
          <p:nvSpPr>
            <p:cNvPr id="60" name="Arrow: Up 59">
              <a:extLst>
                <a:ext uri="{FF2B5EF4-FFF2-40B4-BE49-F238E27FC236}">
                  <a16:creationId xmlns:a16="http://schemas.microsoft.com/office/drawing/2014/main" id="{C3C30772-F83A-FDFC-4AD7-4AC96D8E3B8D}"/>
                </a:ext>
              </a:extLst>
            </p:cNvPr>
            <p:cNvSpPr/>
            <p:nvPr/>
          </p:nvSpPr>
          <p:spPr>
            <a:xfrm>
              <a:off x="-433139" y="761326"/>
              <a:ext cx="484632" cy="978408"/>
            </a:xfrm>
            <a:prstGeom prst="upArrow">
              <a:avLst>
                <a:gd name="adj1" fmla="val 29228"/>
                <a:gd name="adj2" fmla="val 517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9AE66B3-490D-D106-645F-E3BE98FEACE4}"/>
                </a:ext>
              </a:extLst>
            </p:cNvPr>
            <p:cNvSpPr/>
            <p:nvPr/>
          </p:nvSpPr>
          <p:spPr>
            <a:xfrm>
              <a:off x="-501565" y="1297611"/>
              <a:ext cx="621484" cy="6214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4B505ACA-076E-6612-7CAB-6E5A28FBBBBF}"/>
              </a:ext>
            </a:extLst>
          </p:cNvPr>
          <p:cNvSpPr txBox="1"/>
          <p:nvPr/>
        </p:nvSpPr>
        <p:spPr>
          <a:xfrm>
            <a:off x="2702172" y="2882215"/>
            <a:ext cx="1084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CCFFFF"/>
                </a:solidFill>
              </a:rPr>
              <a:t>cxns</a:t>
            </a:r>
            <a:r>
              <a:rPr lang="en-US" sz="1200" dirty="0">
                <a:solidFill>
                  <a:srgbClr val="CCFFFF"/>
                </a:solidFill>
              </a:rPr>
              <a:t>[‘</a:t>
            </a:r>
            <a:r>
              <a:rPr lang="en-US" sz="1200" dirty="0" err="1">
                <a:solidFill>
                  <a:srgbClr val="CCFFFF"/>
                </a:solidFill>
              </a:rPr>
              <a:t>connB</a:t>
            </a:r>
            <a:r>
              <a:rPr lang="en-US" sz="1200" dirty="0">
                <a:solidFill>
                  <a:srgbClr val="CCFFFF"/>
                </a:solidFill>
              </a:rPr>
              <a:t>’]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35D8F73-BFBB-B724-D842-4886FD8392A1}"/>
              </a:ext>
            </a:extLst>
          </p:cNvPr>
          <p:cNvGrpSpPr/>
          <p:nvPr/>
        </p:nvGrpSpPr>
        <p:grpSpPr>
          <a:xfrm rot="10800000">
            <a:off x="4666073" y="5873607"/>
            <a:ext cx="119919" cy="223398"/>
            <a:chOff x="-501565" y="761326"/>
            <a:chExt cx="621484" cy="1157769"/>
          </a:xfrm>
          <a:solidFill>
            <a:srgbClr val="00FFFF"/>
          </a:solidFill>
        </p:grpSpPr>
        <p:sp>
          <p:nvSpPr>
            <p:cNvPr id="64" name="Arrow: Up 63">
              <a:extLst>
                <a:ext uri="{FF2B5EF4-FFF2-40B4-BE49-F238E27FC236}">
                  <a16:creationId xmlns:a16="http://schemas.microsoft.com/office/drawing/2014/main" id="{1C383B50-6BFF-3573-A195-24A1649E39BB}"/>
                </a:ext>
              </a:extLst>
            </p:cNvPr>
            <p:cNvSpPr/>
            <p:nvPr/>
          </p:nvSpPr>
          <p:spPr>
            <a:xfrm>
              <a:off x="-433139" y="761326"/>
              <a:ext cx="484632" cy="978408"/>
            </a:xfrm>
            <a:prstGeom prst="upArrow">
              <a:avLst>
                <a:gd name="adj1" fmla="val 29228"/>
                <a:gd name="adj2" fmla="val 517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94FE1E5F-4B74-F812-43AF-25D5EF6E22AA}"/>
                </a:ext>
              </a:extLst>
            </p:cNvPr>
            <p:cNvSpPr/>
            <p:nvPr/>
          </p:nvSpPr>
          <p:spPr>
            <a:xfrm>
              <a:off x="-501565" y="1297611"/>
              <a:ext cx="621484" cy="6214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0DCE6F7-A9D8-C245-995D-28532495DAD8}"/>
              </a:ext>
            </a:extLst>
          </p:cNvPr>
          <p:cNvGrpSpPr/>
          <p:nvPr/>
        </p:nvGrpSpPr>
        <p:grpSpPr>
          <a:xfrm rot="18000000">
            <a:off x="3081560" y="3116086"/>
            <a:ext cx="119919" cy="223398"/>
            <a:chOff x="-501565" y="761326"/>
            <a:chExt cx="621484" cy="1157769"/>
          </a:xfrm>
          <a:solidFill>
            <a:srgbClr val="00FFFF"/>
          </a:solidFill>
        </p:grpSpPr>
        <p:sp>
          <p:nvSpPr>
            <p:cNvPr id="67" name="Arrow: Up 66">
              <a:extLst>
                <a:ext uri="{FF2B5EF4-FFF2-40B4-BE49-F238E27FC236}">
                  <a16:creationId xmlns:a16="http://schemas.microsoft.com/office/drawing/2014/main" id="{18A47CD7-8185-DA5A-A374-1834D9A31A8D}"/>
                </a:ext>
              </a:extLst>
            </p:cNvPr>
            <p:cNvSpPr/>
            <p:nvPr/>
          </p:nvSpPr>
          <p:spPr>
            <a:xfrm>
              <a:off x="-433139" y="761326"/>
              <a:ext cx="484632" cy="978408"/>
            </a:xfrm>
            <a:prstGeom prst="upArrow">
              <a:avLst>
                <a:gd name="adj1" fmla="val 29228"/>
                <a:gd name="adj2" fmla="val 517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78762649-F59F-A5EB-6159-09307E439F7C}"/>
                </a:ext>
              </a:extLst>
            </p:cNvPr>
            <p:cNvSpPr/>
            <p:nvPr/>
          </p:nvSpPr>
          <p:spPr>
            <a:xfrm>
              <a:off x="-501565" y="1297611"/>
              <a:ext cx="621484" cy="6214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62659FED-F219-7D93-8A1F-674EE652789E}"/>
              </a:ext>
            </a:extLst>
          </p:cNvPr>
          <p:cNvSpPr txBox="1"/>
          <p:nvPr/>
        </p:nvSpPr>
        <p:spPr>
          <a:xfrm>
            <a:off x="6131761" y="2865677"/>
            <a:ext cx="1084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CCFFFF"/>
                </a:solidFill>
              </a:rPr>
              <a:t>cxns</a:t>
            </a:r>
            <a:r>
              <a:rPr lang="en-US" sz="1200" dirty="0">
                <a:solidFill>
                  <a:srgbClr val="CCFFFF"/>
                </a:solidFill>
              </a:rPr>
              <a:t>[‘</a:t>
            </a:r>
            <a:r>
              <a:rPr lang="en-US" sz="1200" dirty="0" err="1">
                <a:solidFill>
                  <a:srgbClr val="CCFFFF"/>
                </a:solidFill>
              </a:rPr>
              <a:t>connC</a:t>
            </a:r>
            <a:r>
              <a:rPr lang="en-US" sz="1200" dirty="0">
                <a:solidFill>
                  <a:srgbClr val="CCFFFF"/>
                </a:solidFill>
              </a:rPr>
              <a:t>’]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4C22A9C-5EA9-912A-5E27-ACA234051498}"/>
              </a:ext>
            </a:extLst>
          </p:cNvPr>
          <p:cNvSpPr txBox="1"/>
          <p:nvPr/>
        </p:nvSpPr>
        <p:spPr>
          <a:xfrm>
            <a:off x="4055878" y="5365042"/>
            <a:ext cx="2400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CCFFFF"/>
                </a:solidFill>
              </a:rPr>
              <a:t>cxns</a:t>
            </a:r>
            <a:r>
              <a:rPr lang="en-US" sz="1200" dirty="0">
                <a:solidFill>
                  <a:srgbClr val="CCFFFF"/>
                </a:solidFill>
              </a:rPr>
              <a:t>[‘</a:t>
            </a:r>
            <a:r>
              <a:rPr lang="en-US" sz="1200" dirty="0" err="1">
                <a:solidFill>
                  <a:srgbClr val="CCFFFF"/>
                </a:solidFill>
              </a:rPr>
              <a:t>connA</a:t>
            </a:r>
            <a:r>
              <a:rPr lang="en-US" sz="1200" dirty="0">
                <a:solidFill>
                  <a:srgbClr val="CCFFFF"/>
                </a:solidFill>
              </a:rPr>
              <a:t>’] = </a:t>
            </a:r>
          </a:p>
          <a:p>
            <a:r>
              <a:rPr lang="en-US" sz="1200" dirty="0" err="1">
                <a:solidFill>
                  <a:srgbClr val="CCFFFF"/>
                </a:solidFill>
              </a:rPr>
              <a:t>startjunc.reverse</a:t>
            </a:r>
            <a:r>
              <a:rPr lang="en-US" sz="1200" dirty="0">
                <a:solidFill>
                  <a:srgbClr val="CCFFFF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32517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Content Placeholder 29" descr="A picture containing shape&#10;&#10;Description automatically generated">
            <a:extLst>
              <a:ext uri="{FF2B5EF4-FFF2-40B4-BE49-F238E27FC236}">
                <a16:creationId xmlns:a16="http://schemas.microsoft.com/office/drawing/2014/main" id="{8B256120-376D-3371-5F41-7DCD35B22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0" t="3654" r="8393" b="10211"/>
          <a:stretch/>
        </p:blipFill>
        <p:spPr>
          <a:xfrm>
            <a:off x="238125" y="1690687"/>
            <a:ext cx="10086975" cy="487203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340F4F-2BEB-927C-A4F9-346041A54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QubitNotchFromJunc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C1EFFDF-EBD7-EB0D-858E-6A9FDCCB7837}"/>
              </a:ext>
            </a:extLst>
          </p:cNvPr>
          <p:cNvCxnSpPr>
            <a:cxnSpLocks/>
          </p:cNvCxnSpPr>
          <p:nvPr/>
        </p:nvCxnSpPr>
        <p:spPr>
          <a:xfrm>
            <a:off x="935631" y="2240326"/>
            <a:ext cx="8897344" cy="0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3B21FF-2930-786D-A555-D693875A834B}"/>
              </a:ext>
            </a:extLst>
          </p:cNvPr>
          <p:cNvSpPr txBox="1"/>
          <p:nvPr/>
        </p:nvSpPr>
        <p:spPr>
          <a:xfrm>
            <a:off x="4638217" y="1956978"/>
            <a:ext cx="1502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99FF"/>
                </a:solidFill>
              </a:rPr>
              <a:t>length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7291C08-A241-A959-FB05-CA872696C60D}"/>
              </a:ext>
            </a:extLst>
          </p:cNvPr>
          <p:cNvCxnSpPr>
            <a:cxnSpLocks/>
          </p:cNvCxnSpPr>
          <p:nvPr/>
        </p:nvCxnSpPr>
        <p:spPr>
          <a:xfrm>
            <a:off x="944619" y="2246676"/>
            <a:ext cx="0" cy="2592197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F91949-BA44-BD35-1C7B-125B3C2335C8}"/>
              </a:ext>
            </a:extLst>
          </p:cNvPr>
          <p:cNvCxnSpPr>
            <a:cxnSpLocks/>
          </p:cNvCxnSpPr>
          <p:nvPr/>
        </p:nvCxnSpPr>
        <p:spPr>
          <a:xfrm>
            <a:off x="9834619" y="2240326"/>
            <a:ext cx="0" cy="2592197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15B352-CDDC-9633-950B-9B3CFB9B49AC}"/>
              </a:ext>
            </a:extLst>
          </p:cNvPr>
          <p:cNvCxnSpPr>
            <a:cxnSpLocks/>
          </p:cNvCxnSpPr>
          <p:nvPr/>
        </p:nvCxnSpPr>
        <p:spPr>
          <a:xfrm flipH="1">
            <a:off x="2841625" y="3054523"/>
            <a:ext cx="0" cy="1784350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F1604AE-8CA9-B984-AECB-577B60DAEFAE}"/>
              </a:ext>
            </a:extLst>
          </p:cNvPr>
          <p:cNvSpPr txBox="1"/>
          <p:nvPr/>
        </p:nvSpPr>
        <p:spPr>
          <a:xfrm>
            <a:off x="2841080" y="3795723"/>
            <a:ext cx="1502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99FF"/>
                </a:solidFill>
              </a:rPr>
              <a:t>height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CCEC82B7-147B-18FC-E7E0-B5FC7BCF14ED}"/>
              </a:ext>
            </a:extLst>
          </p:cNvPr>
          <p:cNvSpPr/>
          <p:nvPr/>
        </p:nvSpPr>
        <p:spPr>
          <a:xfrm>
            <a:off x="478431" y="4375323"/>
            <a:ext cx="914400" cy="914400"/>
          </a:xfrm>
          <a:prstGeom prst="arc">
            <a:avLst>
              <a:gd name="adj1" fmla="val 18216814"/>
              <a:gd name="adj2" fmla="val 0"/>
            </a:avLst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60FF8E-F99E-0B7C-E011-127815055F77}"/>
              </a:ext>
            </a:extLst>
          </p:cNvPr>
          <p:cNvSpPr txBox="1"/>
          <p:nvPr/>
        </p:nvSpPr>
        <p:spPr>
          <a:xfrm>
            <a:off x="1337997" y="4395545"/>
            <a:ext cx="1502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99FF"/>
                </a:solidFill>
              </a:rPr>
              <a:t>taper_angle</a:t>
            </a:r>
            <a:endParaRPr lang="en-US" sz="1200" dirty="0">
              <a:solidFill>
                <a:srgbClr val="FF99F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F239D6-F579-008B-210D-EB69136AE477}"/>
              </a:ext>
            </a:extLst>
          </p:cNvPr>
          <p:cNvSpPr txBox="1"/>
          <p:nvPr/>
        </p:nvSpPr>
        <p:spPr>
          <a:xfrm>
            <a:off x="10439400" y="1800225"/>
            <a:ext cx="15917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Notes:</a:t>
            </a:r>
          </a:p>
          <a:p>
            <a:r>
              <a:rPr lang="en-US" sz="1200" dirty="0"/>
              <a:t>- The qubit notch shown has ‘</a:t>
            </a:r>
            <a:r>
              <a:rPr lang="en-US" sz="1200" dirty="0" err="1"/>
              <a:t>leftright</a:t>
            </a:r>
            <a:r>
              <a:rPr lang="en-US" sz="1200" dirty="0"/>
              <a:t>’ = ‘right’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275B400-82B7-4516-0021-C0830CC391D8}"/>
              </a:ext>
            </a:extLst>
          </p:cNvPr>
          <p:cNvGrpSpPr/>
          <p:nvPr/>
        </p:nvGrpSpPr>
        <p:grpSpPr>
          <a:xfrm rot="16200000">
            <a:off x="493538" y="5053231"/>
            <a:ext cx="119919" cy="223398"/>
            <a:chOff x="-501565" y="761326"/>
            <a:chExt cx="621484" cy="1157769"/>
          </a:xfrm>
          <a:solidFill>
            <a:srgbClr val="00FFFF"/>
          </a:solidFill>
        </p:grpSpPr>
        <p:sp>
          <p:nvSpPr>
            <p:cNvPr id="24" name="Arrow: Up 23">
              <a:extLst>
                <a:ext uri="{FF2B5EF4-FFF2-40B4-BE49-F238E27FC236}">
                  <a16:creationId xmlns:a16="http://schemas.microsoft.com/office/drawing/2014/main" id="{F9B03E20-D2FF-FE89-877C-0554F0FD7562}"/>
                </a:ext>
              </a:extLst>
            </p:cNvPr>
            <p:cNvSpPr/>
            <p:nvPr/>
          </p:nvSpPr>
          <p:spPr>
            <a:xfrm>
              <a:off x="-433139" y="761326"/>
              <a:ext cx="484632" cy="978408"/>
            </a:xfrm>
            <a:prstGeom prst="upArrow">
              <a:avLst>
                <a:gd name="adj1" fmla="val 29228"/>
                <a:gd name="adj2" fmla="val 517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D1E4656-E706-6799-70F0-DE72E442EDCF}"/>
                </a:ext>
              </a:extLst>
            </p:cNvPr>
            <p:cNvSpPr/>
            <p:nvPr/>
          </p:nvSpPr>
          <p:spPr>
            <a:xfrm>
              <a:off x="-501565" y="1297611"/>
              <a:ext cx="621484" cy="6214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BE1E625-33C1-6AB8-706D-3B3B732B7476}"/>
              </a:ext>
            </a:extLst>
          </p:cNvPr>
          <p:cNvSpPr txBox="1"/>
          <p:nvPr/>
        </p:nvSpPr>
        <p:spPr>
          <a:xfrm>
            <a:off x="630588" y="5017837"/>
            <a:ext cx="2400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CCFFFF"/>
                </a:solidFill>
              </a:rPr>
              <a:t>refjunc</a:t>
            </a:r>
            <a:endParaRPr lang="en-US" sz="1200" dirty="0">
              <a:solidFill>
                <a:srgbClr val="CCFFFF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9D7DE14-0EDC-5B90-C7A6-5ACE3E668BC4}"/>
              </a:ext>
            </a:extLst>
          </p:cNvPr>
          <p:cNvCxnSpPr>
            <a:cxnSpLocks/>
          </p:cNvCxnSpPr>
          <p:nvPr/>
        </p:nvCxnSpPr>
        <p:spPr>
          <a:xfrm>
            <a:off x="611244" y="2246676"/>
            <a:ext cx="0" cy="2592197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27996CF-A35F-5821-C478-3B8C646D95FA}"/>
              </a:ext>
            </a:extLst>
          </p:cNvPr>
          <p:cNvCxnSpPr>
            <a:cxnSpLocks/>
          </p:cNvCxnSpPr>
          <p:nvPr/>
        </p:nvCxnSpPr>
        <p:spPr>
          <a:xfrm>
            <a:off x="601720" y="2240327"/>
            <a:ext cx="342899" cy="0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4A10C96-F2F7-A55A-3D01-C110C694F0E6}"/>
              </a:ext>
            </a:extLst>
          </p:cNvPr>
          <p:cNvSpPr txBox="1"/>
          <p:nvPr/>
        </p:nvSpPr>
        <p:spPr>
          <a:xfrm>
            <a:off x="478431" y="1946765"/>
            <a:ext cx="1502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99FF"/>
                </a:solidFill>
              </a:rPr>
              <a:t>offset</a:t>
            </a:r>
          </a:p>
        </p:txBody>
      </p:sp>
    </p:spTree>
    <p:extLst>
      <p:ext uri="{BB962C8B-B14F-4D97-AF65-F5344CB8AC3E}">
        <p14:creationId xmlns:p14="http://schemas.microsoft.com/office/powerpoint/2010/main" val="1563457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F18A1-F3D6-0E63-623E-AA0590A7E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CustomQubit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983154-E0A8-3C26-FCBD-7A757879B3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619"/>
          <a:stretch/>
        </p:blipFill>
        <p:spPr>
          <a:xfrm>
            <a:off x="453606" y="1908401"/>
            <a:ext cx="11284788" cy="3891507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C1CEE3C-768B-8280-F04F-41CEF50D4F4D}"/>
              </a:ext>
            </a:extLst>
          </p:cNvPr>
          <p:cNvCxnSpPr>
            <a:cxnSpLocks/>
          </p:cNvCxnSpPr>
          <p:nvPr/>
        </p:nvCxnSpPr>
        <p:spPr>
          <a:xfrm>
            <a:off x="10104573" y="3483429"/>
            <a:ext cx="0" cy="1129225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A7CC2BC-A015-03CB-E483-760DDF4B41D7}"/>
              </a:ext>
            </a:extLst>
          </p:cNvPr>
          <p:cNvSpPr txBox="1"/>
          <p:nvPr/>
        </p:nvSpPr>
        <p:spPr>
          <a:xfrm>
            <a:off x="10057559" y="3933158"/>
            <a:ext cx="151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99FF"/>
                </a:solidFill>
              </a:rPr>
              <a:t>height</a:t>
            </a: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3834A5D-E55A-E3B4-BCB7-DF30604CA7E6}"/>
              </a:ext>
            </a:extLst>
          </p:cNvPr>
          <p:cNvSpPr/>
          <p:nvPr/>
        </p:nvSpPr>
        <p:spPr>
          <a:xfrm>
            <a:off x="902326" y="4268683"/>
            <a:ext cx="622181" cy="649138"/>
          </a:xfrm>
          <a:prstGeom prst="arc">
            <a:avLst>
              <a:gd name="adj1" fmla="val 18216814"/>
              <a:gd name="adj2" fmla="val 0"/>
            </a:avLst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A96E5F-367F-BFE8-ED6E-288C45AFA909}"/>
              </a:ext>
            </a:extLst>
          </p:cNvPr>
          <p:cNvSpPr txBox="1"/>
          <p:nvPr/>
        </p:nvSpPr>
        <p:spPr>
          <a:xfrm>
            <a:off x="1428143" y="4233348"/>
            <a:ext cx="151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99FF"/>
                </a:solidFill>
              </a:rPr>
              <a:t>taper_angle</a:t>
            </a:r>
            <a:endParaRPr lang="en-US" sz="1200" dirty="0">
              <a:solidFill>
                <a:srgbClr val="FF99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5D3764-F36D-7275-8105-450ACBFC0D4C}"/>
              </a:ext>
            </a:extLst>
          </p:cNvPr>
          <p:cNvCxnSpPr>
            <a:cxnSpLocks/>
          </p:cNvCxnSpPr>
          <p:nvPr/>
        </p:nvCxnSpPr>
        <p:spPr>
          <a:xfrm>
            <a:off x="924753" y="2577737"/>
            <a:ext cx="0" cy="2026004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A4237C5-3683-933A-C83D-98ABFE18DA91}"/>
              </a:ext>
            </a:extLst>
          </p:cNvPr>
          <p:cNvCxnSpPr>
            <a:cxnSpLocks/>
          </p:cNvCxnSpPr>
          <p:nvPr/>
        </p:nvCxnSpPr>
        <p:spPr>
          <a:xfrm>
            <a:off x="924753" y="2577737"/>
            <a:ext cx="280308" cy="0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79B6210-0C2E-7942-D7A2-887DADB39A37}"/>
              </a:ext>
            </a:extLst>
          </p:cNvPr>
          <p:cNvSpPr txBox="1"/>
          <p:nvPr/>
        </p:nvSpPr>
        <p:spPr>
          <a:xfrm>
            <a:off x="801465" y="2302183"/>
            <a:ext cx="1502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99FF"/>
                </a:solidFill>
              </a:rPr>
              <a:t>offset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2B2381-41D9-8AA8-2008-FD3E86A001D7}"/>
              </a:ext>
            </a:extLst>
          </p:cNvPr>
          <p:cNvCxnSpPr>
            <a:cxnSpLocks/>
          </p:cNvCxnSpPr>
          <p:nvPr/>
        </p:nvCxnSpPr>
        <p:spPr>
          <a:xfrm>
            <a:off x="1205061" y="2586650"/>
            <a:ext cx="0" cy="2026004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DB7CAD-19D6-BC29-C9CD-87FB812CED17}"/>
              </a:ext>
            </a:extLst>
          </p:cNvPr>
          <p:cNvCxnSpPr>
            <a:cxnSpLocks/>
          </p:cNvCxnSpPr>
          <p:nvPr/>
        </p:nvCxnSpPr>
        <p:spPr>
          <a:xfrm>
            <a:off x="11088201" y="2586650"/>
            <a:ext cx="0" cy="2026004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3F2E93-A3EC-A3E6-56F6-F42505868620}"/>
              </a:ext>
            </a:extLst>
          </p:cNvPr>
          <p:cNvCxnSpPr>
            <a:cxnSpLocks/>
          </p:cNvCxnSpPr>
          <p:nvPr/>
        </p:nvCxnSpPr>
        <p:spPr>
          <a:xfrm>
            <a:off x="1205061" y="2577737"/>
            <a:ext cx="9883140" cy="0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A90C881-ADF7-D097-AEEF-70F2323A1F46}"/>
              </a:ext>
            </a:extLst>
          </p:cNvPr>
          <p:cNvSpPr txBox="1"/>
          <p:nvPr/>
        </p:nvSpPr>
        <p:spPr>
          <a:xfrm>
            <a:off x="5807805" y="2302183"/>
            <a:ext cx="1502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99FF"/>
                </a:solidFill>
              </a:rPr>
              <a:t>length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B2EA16E-7F0A-591B-B5EF-3950CEEB1B36}"/>
              </a:ext>
            </a:extLst>
          </p:cNvPr>
          <p:cNvCxnSpPr>
            <a:cxnSpLocks/>
          </p:cNvCxnSpPr>
          <p:nvPr/>
        </p:nvCxnSpPr>
        <p:spPr>
          <a:xfrm>
            <a:off x="710406" y="4612654"/>
            <a:ext cx="861115" cy="0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F168942-09F3-7C04-AD0C-BEB3CF1E53EB}"/>
              </a:ext>
            </a:extLst>
          </p:cNvPr>
          <p:cNvCxnSpPr>
            <a:cxnSpLocks/>
          </p:cNvCxnSpPr>
          <p:nvPr/>
        </p:nvCxnSpPr>
        <p:spPr>
          <a:xfrm flipV="1">
            <a:off x="710406" y="4596461"/>
            <a:ext cx="0" cy="137636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75F9E92-2793-F769-BABF-41ED2C0C8FBA}"/>
              </a:ext>
            </a:extLst>
          </p:cNvPr>
          <p:cNvSpPr txBox="1"/>
          <p:nvPr/>
        </p:nvSpPr>
        <p:spPr>
          <a:xfrm rot="16200000">
            <a:off x="207378" y="4501558"/>
            <a:ext cx="721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28650" algn="l"/>
              </a:tabLst>
            </a:pPr>
            <a:r>
              <a:rPr lang="en-US" sz="1200" dirty="0" err="1">
                <a:solidFill>
                  <a:srgbClr val="FF99FF"/>
                </a:solidFill>
              </a:rPr>
              <a:t>pin_gap</a:t>
            </a:r>
            <a:endParaRPr lang="en-US" sz="1200" dirty="0">
              <a:solidFill>
                <a:srgbClr val="FF99FF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3FF8C54-EF82-6519-CDCD-862B82CDCF73}"/>
              </a:ext>
            </a:extLst>
          </p:cNvPr>
          <p:cNvCxnSpPr>
            <a:cxnSpLocks/>
          </p:cNvCxnSpPr>
          <p:nvPr/>
        </p:nvCxnSpPr>
        <p:spPr>
          <a:xfrm>
            <a:off x="706760" y="4729335"/>
            <a:ext cx="861115" cy="0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CB7FD3E-D79C-3E72-DC67-8D973701457F}"/>
              </a:ext>
            </a:extLst>
          </p:cNvPr>
          <p:cNvCxnSpPr>
            <a:cxnSpLocks/>
          </p:cNvCxnSpPr>
          <p:nvPr/>
        </p:nvCxnSpPr>
        <p:spPr>
          <a:xfrm>
            <a:off x="2279481" y="3175000"/>
            <a:ext cx="0" cy="1437654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B33FF8E-AE2C-C7CE-BCDC-B58345769A1E}"/>
              </a:ext>
            </a:extLst>
          </p:cNvPr>
          <p:cNvCxnSpPr>
            <a:cxnSpLocks/>
          </p:cNvCxnSpPr>
          <p:nvPr/>
        </p:nvCxnSpPr>
        <p:spPr>
          <a:xfrm>
            <a:off x="1206500" y="3175000"/>
            <a:ext cx="1072981" cy="0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8E77F18-5BDE-A9A4-0426-95F88E38D9BE}"/>
              </a:ext>
            </a:extLst>
          </p:cNvPr>
          <p:cNvSpPr txBox="1"/>
          <p:nvPr/>
        </p:nvSpPr>
        <p:spPr>
          <a:xfrm>
            <a:off x="1205056" y="2898963"/>
            <a:ext cx="1502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99FF"/>
                </a:solidFill>
              </a:rPr>
              <a:t>import_offset</a:t>
            </a:r>
            <a:endParaRPr lang="en-US" sz="1200" dirty="0">
              <a:solidFill>
                <a:srgbClr val="FF9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320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7646F-BD1B-E503-5535-D2313E2A5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SawtoothQubit</a:t>
            </a:r>
            <a:r>
              <a:rPr lang="en-US" dirty="0"/>
              <a:t> - 1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E3E7668-B73C-BAB6-EE75-2035852030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224" r="4913" b="-14162"/>
          <a:stretch/>
        </p:blipFill>
        <p:spPr>
          <a:xfrm>
            <a:off x="105154" y="1548075"/>
            <a:ext cx="10515600" cy="5146675"/>
          </a:xfr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877A87E-56E6-C2AB-DBB5-24478651BD67}"/>
              </a:ext>
            </a:extLst>
          </p:cNvPr>
          <p:cNvCxnSpPr>
            <a:cxnSpLocks/>
          </p:cNvCxnSpPr>
          <p:nvPr/>
        </p:nvCxnSpPr>
        <p:spPr>
          <a:xfrm>
            <a:off x="1346692" y="2340993"/>
            <a:ext cx="8449711" cy="0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148EA71-E7D8-29B5-390A-14BC44E2E48C}"/>
              </a:ext>
            </a:extLst>
          </p:cNvPr>
          <p:cNvSpPr txBox="1"/>
          <p:nvPr/>
        </p:nvSpPr>
        <p:spPr>
          <a:xfrm>
            <a:off x="5049278" y="2057645"/>
            <a:ext cx="1502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99FF"/>
                </a:solidFill>
              </a:rPr>
              <a:t>paddle_length</a:t>
            </a:r>
            <a:endParaRPr lang="en-US" sz="1200" dirty="0">
              <a:solidFill>
                <a:srgbClr val="FF99FF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2F4A772-C0CC-9AE3-2D90-7186F06EFF0D}"/>
              </a:ext>
            </a:extLst>
          </p:cNvPr>
          <p:cNvCxnSpPr>
            <a:cxnSpLocks/>
          </p:cNvCxnSpPr>
          <p:nvPr/>
        </p:nvCxnSpPr>
        <p:spPr>
          <a:xfrm>
            <a:off x="1355680" y="2347343"/>
            <a:ext cx="0" cy="1217978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14EEE6A-9340-3E57-575F-C7F7DE679C91}"/>
              </a:ext>
            </a:extLst>
          </p:cNvPr>
          <p:cNvCxnSpPr>
            <a:cxnSpLocks/>
          </p:cNvCxnSpPr>
          <p:nvPr/>
        </p:nvCxnSpPr>
        <p:spPr>
          <a:xfrm>
            <a:off x="9798785" y="2336006"/>
            <a:ext cx="0" cy="1211853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ED0E83B-BCD8-660C-F1F9-FA4010896332}"/>
              </a:ext>
            </a:extLst>
          </p:cNvPr>
          <p:cNvSpPr txBox="1"/>
          <p:nvPr/>
        </p:nvSpPr>
        <p:spPr>
          <a:xfrm>
            <a:off x="10710180" y="1872979"/>
            <a:ext cx="1376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Notes: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The qubit drawn has ‘</a:t>
            </a:r>
            <a:r>
              <a:rPr lang="en-US" sz="1200" dirty="0" err="1"/>
              <a:t>updown</a:t>
            </a:r>
            <a:r>
              <a:rPr lang="en-US" sz="1200" dirty="0"/>
              <a:t>’: ‘up’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FF6FF88-3CED-5904-A96A-2E2A8B223D55}"/>
              </a:ext>
            </a:extLst>
          </p:cNvPr>
          <p:cNvCxnSpPr>
            <a:cxnSpLocks/>
          </p:cNvCxnSpPr>
          <p:nvPr/>
        </p:nvCxnSpPr>
        <p:spPr>
          <a:xfrm>
            <a:off x="1206077" y="2340528"/>
            <a:ext cx="0" cy="1056327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F9C5BFE-C91C-3A88-0C90-19D902028E69}"/>
              </a:ext>
            </a:extLst>
          </p:cNvPr>
          <p:cNvCxnSpPr>
            <a:cxnSpLocks/>
          </p:cNvCxnSpPr>
          <p:nvPr/>
        </p:nvCxnSpPr>
        <p:spPr>
          <a:xfrm>
            <a:off x="1203325" y="2338546"/>
            <a:ext cx="163642" cy="0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E98035C-FCB3-BB75-19E7-39116510629B}"/>
              </a:ext>
            </a:extLst>
          </p:cNvPr>
          <p:cNvSpPr txBox="1"/>
          <p:nvPr/>
        </p:nvSpPr>
        <p:spPr>
          <a:xfrm>
            <a:off x="793342" y="2011478"/>
            <a:ext cx="1502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99FF"/>
                </a:solidFill>
              </a:rPr>
              <a:t>h_padding</a:t>
            </a:r>
            <a:endParaRPr lang="en-US" sz="1200" dirty="0">
              <a:solidFill>
                <a:srgbClr val="FF99FF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B51A5D6-E4F0-6F15-BF68-AEC333CF4069}"/>
              </a:ext>
            </a:extLst>
          </p:cNvPr>
          <p:cNvCxnSpPr>
            <a:cxnSpLocks/>
          </p:cNvCxnSpPr>
          <p:nvPr/>
        </p:nvCxnSpPr>
        <p:spPr>
          <a:xfrm>
            <a:off x="342210" y="3398557"/>
            <a:ext cx="861115" cy="0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12CCC50-59CA-2880-36B9-DECD07855358}"/>
              </a:ext>
            </a:extLst>
          </p:cNvPr>
          <p:cNvCxnSpPr>
            <a:cxnSpLocks/>
          </p:cNvCxnSpPr>
          <p:nvPr/>
        </p:nvCxnSpPr>
        <p:spPr>
          <a:xfrm>
            <a:off x="342210" y="3547859"/>
            <a:ext cx="1014007" cy="0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839A093-49C5-D086-F703-3F7E17BA3C4F}"/>
              </a:ext>
            </a:extLst>
          </p:cNvPr>
          <p:cNvCxnSpPr>
            <a:cxnSpLocks/>
          </p:cNvCxnSpPr>
          <p:nvPr/>
        </p:nvCxnSpPr>
        <p:spPr>
          <a:xfrm flipV="1">
            <a:off x="342210" y="3382364"/>
            <a:ext cx="0" cy="165495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BD26C5A-22EF-3711-B783-694FE57DFFC9}"/>
              </a:ext>
            </a:extLst>
          </p:cNvPr>
          <p:cNvSpPr txBox="1"/>
          <p:nvPr/>
        </p:nvSpPr>
        <p:spPr>
          <a:xfrm rot="16200000">
            <a:off x="-265017" y="3327251"/>
            <a:ext cx="937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99FF"/>
                </a:solidFill>
              </a:rPr>
              <a:t>v_paddiang</a:t>
            </a:r>
            <a:endParaRPr lang="en-US" sz="1200" dirty="0">
              <a:solidFill>
                <a:srgbClr val="FF99FF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05A9801-1EFC-A9B9-FFF6-873DDA6E9D3A}"/>
              </a:ext>
            </a:extLst>
          </p:cNvPr>
          <p:cNvCxnSpPr>
            <a:cxnSpLocks/>
          </p:cNvCxnSpPr>
          <p:nvPr/>
        </p:nvCxnSpPr>
        <p:spPr>
          <a:xfrm>
            <a:off x="728768" y="4109757"/>
            <a:ext cx="626957" cy="0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FE80E85-6101-2F5F-25BB-3662D92E9643}"/>
              </a:ext>
            </a:extLst>
          </p:cNvPr>
          <p:cNvCxnSpPr>
            <a:cxnSpLocks/>
          </p:cNvCxnSpPr>
          <p:nvPr/>
        </p:nvCxnSpPr>
        <p:spPr>
          <a:xfrm>
            <a:off x="728768" y="3770109"/>
            <a:ext cx="735399" cy="0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50AB8F1-3B72-4E29-B4AA-20A8CD965A89}"/>
              </a:ext>
            </a:extLst>
          </p:cNvPr>
          <p:cNvCxnSpPr>
            <a:cxnSpLocks/>
          </p:cNvCxnSpPr>
          <p:nvPr/>
        </p:nvCxnSpPr>
        <p:spPr>
          <a:xfrm flipV="1">
            <a:off x="728768" y="3759200"/>
            <a:ext cx="0" cy="350557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B20041F-9C82-8AD2-221D-EBB997E24E57}"/>
              </a:ext>
            </a:extLst>
          </p:cNvPr>
          <p:cNvSpPr txBox="1"/>
          <p:nvPr/>
        </p:nvSpPr>
        <p:spPr>
          <a:xfrm rot="16200000">
            <a:off x="130531" y="3789670"/>
            <a:ext cx="937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99FF"/>
                </a:solidFill>
              </a:rPr>
              <a:t>paddle_gap</a:t>
            </a:r>
            <a:endParaRPr lang="en-US" sz="1200" dirty="0">
              <a:solidFill>
                <a:srgbClr val="FF99FF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00527A6-F719-EA03-1DB2-2C74C76D3382}"/>
              </a:ext>
            </a:extLst>
          </p:cNvPr>
          <p:cNvCxnSpPr>
            <a:cxnSpLocks/>
          </p:cNvCxnSpPr>
          <p:nvPr/>
        </p:nvCxnSpPr>
        <p:spPr>
          <a:xfrm>
            <a:off x="310846" y="4326836"/>
            <a:ext cx="861115" cy="0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323517E-6B61-2A75-14D4-11A1AF25834C}"/>
              </a:ext>
            </a:extLst>
          </p:cNvPr>
          <p:cNvCxnSpPr>
            <a:cxnSpLocks/>
          </p:cNvCxnSpPr>
          <p:nvPr/>
        </p:nvCxnSpPr>
        <p:spPr>
          <a:xfrm flipV="1">
            <a:off x="310846" y="4310643"/>
            <a:ext cx="0" cy="137636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26B63F2-7A22-6191-CBC7-09AA0F228B7F}"/>
              </a:ext>
            </a:extLst>
          </p:cNvPr>
          <p:cNvSpPr txBox="1"/>
          <p:nvPr/>
        </p:nvSpPr>
        <p:spPr>
          <a:xfrm rot="16200000">
            <a:off x="-192182" y="4215740"/>
            <a:ext cx="721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28650" algn="l"/>
              </a:tabLst>
            </a:pPr>
            <a:r>
              <a:rPr lang="en-US" sz="1200" dirty="0" err="1">
                <a:solidFill>
                  <a:srgbClr val="FF99FF"/>
                </a:solidFill>
              </a:rPr>
              <a:t>pin_gap</a:t>
            </a:r>
            <a:endParaRPr lang="en-US" sz="1200" dirty="0">
              <a:solidFill>
                <a:srgbClr val="FF99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AEE0B3-F0AD-E181-E795-DD8665536D71}"/>
              </a:ext>
            </a:extLst>
          </p:cNvPr>
          <p:cNvCxnSpPr>
            <a:cxnSpLocks/>
          </p:cNvCxnSpPr>
          <p:nvPr/>
        </p:nvCxnSpPr>
        <p:spPr>
          <a:xfrm>
            <a:off x="307200" y="4448279"/>
            <a:ext cx="861115" cy="0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725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BC5C1-52B8-F219-489A-3C1C44E1C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SawtoothQubit</a:t>
            </a:r>
            <a:r>
              <a:rPr lang="en-US" dirty="0"/>
              <a:t> - 2</a:t>
            </a:r>
          </a:p>
        </p:txBody>
      </p:sp>
      <p:pic>
        <p:nvPicPr>
          <p:cNvPr id="5" name="Content Placeholder 4" descr="A picture containing text, night sky&#10;&#10;Description automatically generated">
            <a:extLst>
              <a:ext uri="{FF2B5EF4-FFF2-40B4-BE49-F238E27FC236}">
                <a16:creationId xmlns:a16="http://schemas.microsoft.com/office/drawing/2014/main" id="{73584527-1A1E-760B-0271-DD0B46C043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" t="2605" r="8298" b="36683"/>
          <a:stretch/>
        </p:blipFill>
        <p:spPr>
          <a:xfrm>
            <a:off x="293613" y="1690688"/>
            <a:ext cx="9722841" cy="4676556"/>
          </a:xfr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A17C94A-0FFE-675D-391C-2E49FC84DCD3}"/>
              </a:ext>
            </a:extLst>
          </p:cNvPr>
          <p:cNvCxnSpPr>
            <a:cxnSpLocks/>
          </p:cNvCxnSpPr>
          <p:nvPr/>
        </p:nvCxnSpPr>
        <p:spPr>
          <a:xfrm>
            <a:off x="738697" y="3903093"/>
            <a:ext cx="461453" cy="0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591AED-4F57-55F5-4827-C94E00D11660}"/>
              </a:ext>
            </a:extLst>
          </p:cNvPr>
          <p:cNvCxnSpPr>
            <a:cxnSpLocks/>
          </p:cNvCxnSpPr>
          <p:nvPr/>
        </p:nvCxnSpPr>
        <p:spPr>
          <a:xfrm>
            <a:off x="4464785" y="3356067"/>
            <a:ext cx="262790" cy="0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D0FE940-F7E0-3B4F-7403-CC75B39B043D}"/>
              </a:ext>
            </a:extLst>
          </p:cNvPr>
          <p:cNvSpPr txBox="1"/>
          <p:nvPr/>
        </p:nvSpPr>
        <p:spPr>
          <a:xfrm>
            <a:off x="524903" y="3557547"/>
            <a:ext cx="1502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99FF"/>
                </a:solidFill>
              </a:rPr>
              <a:t>tooth_width</a:t>
            </a:r>
            <a:endParaRPr lang="en-US" sz="1200" dirty="0">
              <a:solidFill>
                <a:srgbClr val="FF99FF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BCEC469-2040-5FD7-E9F9-E95B9C44F00D}"/>
              </a:ext>
            </a:extLst>
          </p:cNvPr>
          <p:cNvCxnSpPr>
            <a:cxnSpLocks/>
          </p:cNvCxnSpPr>
          <p:nvPr/>
        </p:nvCxnSpPr>
        <p:spPr>
          <a:xfrm>
            <a:off x="2117695" y="4674618"/>
            <a:ext cx="461453" cy="0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1D8CDC-22CF-44CC-CEDA-ECD8D9E84D3E}"/>
              </a:ext>
            </a:extLst>
          </p:cNvPr>
          <p:cNvSpPr txBox="1"/>
          <p:nvPr/>
        </p:nvSpPr>
        <p:spPr>
          <a:xfrm>
            <a:off x="2089120" y="4711944"/>
            <a:ext cx="1502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99FF"/>
                </a:solidFill>
              </a:rPr>
              <a:t>tooth_spacing</a:t>
            </a:r>
            <a:endParaRPr lang="en-US" sz="1200" dirty="0">
              <a:solidFill>
                <a:srgbClr val="FF99FF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FEA5788-F7AB-02FA-9DA5-D1E4FC2E9A3D}"/>
              </a:ext>
            </a:extLst>
          </p:cNvPr>
          <p:cNvCxnSpPr>
            <a:cxnSpLocks/>
          </p:cNvCxnSpPr>
          <p:nvPr/>
        </p:nvCxnSpPr>
        <p:spPr>
          <a:xfrm>
            <a:off x="1714500" y="4276725"/>
            <a:ext cx="0" cy="942975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B78D930-F5A4-A276-F5A3-DC8E82CA8B67}"/>
              </a:ext>
            </a:extLst>
          </p:cNvPr>
          <p:cNvSpPr txBox="1"/>
          <p:nvPr/>
        </p:nvSpPr>
        <p:spPr>
          <a:xfrm rot="16200000">
            <a:off x="1067668" y="4329797"/>
            <a:ext cx="1502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99FF"/>
                </a:solidFill>
              </a:rPr>
              <a:t>tooth_height</a:t>
            </a:r>
            <a:endParaRPr lang="en-US" sz="1200" dirty="0">
              <a:solidFill>
                <a:srgbClr val="FF99FF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C053EA-8DBF-18C5-5967-50F39DC1D0C5}"/>
              </a:ext>
            </a:extLst>
          </p:cNvPr>
          <p:cNvCxnSpPr>
            <a:cxnSpLocks/>
          </p:cNvCxnSpPr>
          <p:nvPr/>
        </p:nvCxnSpPr>
        <p:spPr>
          <a:xfrm>
            <a:off x="5862456" y="2891571"/>
            <a:ext cx="0" cy="942975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A56FC0B-8C9F-AC97-1032-A1ABDCC19D40}"/>
              </a:ext>
            </a:extLst>
          </p:cNvPr>
          <p:cNvSpPr txBox="1"/>
          <p:nvPr/>
        </p:nvSpPr>
        <p:spPr>
          <a:xfrm rot="16200000">
            <a:off x="5215624" y="2944643"/>
            <a:ext cx="1502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99FF"/>
                </a:solidFill>
              </a:rPr>
              <a:t>paddle_width</a:t>
            </a:r>
            <a:endParaRPr lang="en-US" sz="1200" dirty="0">
              <a:solidFill>
                <a:srgbClr val="FF99FF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F028EDA-2BD4-8E9D-BE18-065EB7CA4542}"/>
              </a:ext>
            </a:extLst>
          </p:cNvPr>
          <p:cNvCxnSpPr>
            <a:cxnSpLocks/>
          </p:cNvCxnSpPr>
          <p:nvPr/>
        </p:nvCxnSpPr>
        <p:spPr>
          <a:xfrm>
            <a:off x="4058396" y="5971923"/>
            <a:ext cx="1785756" cy="0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52A8841-9E7F-F8A5-E30A-C60E9D5ED397}"/>
              </a:ext>
            </a:extLst>
          </p:cNvPr>
          <p:cNvSpPr txBox="1"/>
          <p:nvPr/>
        </p:nvSpPr>
        <p:spPr>
          <a:xfrm>
            <a:off x="4341346" y="5692003"/>
            <a:ext cx="1502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99FF"/>
                </a:solidFill>
              </a:rPr>
              <a:t>buffer (roughly)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DF9D29B-A8DC-6A08-2454-7E2FE7C06481}"/>
              </a:ext>
            </a:extLst>
          </p:cNvPr>
          <p:cNvCxnSpPr>
            <a:cxnSpLocks/>
          </p:cNvCxnSpPr>
          <p:nvPr/>
        </p:nvCxnSpPr>
        <p:spPr>
          <a:xfrm>
            <a:off x="5382699" y="5219700"/>
            <a:ext cx="472001" cy="0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6659007-4E0C-A682-93C3-DE9378A0B318}"/>
              </a:ext>
            </a:extLst>
          </p:cNvPr>
          <p:cNvSpPr txBox="1"/>
          <p:nvPr/>
        </p:nvSpPr>
        <p:spPr>
          <a:xfrm>
            <a:off x="5155033" y="4912663"/>
            <a:ext cx="1502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99FF"/>
                </a:solidFill>
              </a:rPr>
              <a:t>pocket_offset</a:t>
            </a:r>
            <a:endParaRPr lang="en-US" sz="1200" dirty="0">
              <a:solidFill>
                <a:srgbClr val="FF99FF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247CA10-1EF8-E22E-57D4-4F8BA9F419B1}"/>
              </a:ext>
            </a:extLst>
          </p:cNvPr>
          <p:cNvCxnSpPr>
            <a:cxnSpLocks/>
          </p:cNvCxnSpPr>
          <p:nvPr/>
        </p:nvCxnSpPr>
        <p:spPr>
          <a:xfrm>
            <a:off x="4464879" y="3356067"/>
            <a:ext cx="0" cy="473075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1270077-0FD2-E6C3-9E7E-8700E5F26583}"/>
              </a:ext>
            </a:extLst>
          </p:cNvPr>
          <p:cNvSpPr txBox="1"/>
          <p:nvPr/>
        </p:nvSpPr>
        <p:spPr>
          <a:xfrm rot="16200000">
            <a:off x="3780352" y="3217567"/>
            <a:ext cx="1058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99FF"/>
                </a:solidFill>
              </a:rPr>
              <a:t>pocket_depth</a:t>
            </a:r>
            <a:endParaRPr lang="en-US" sz="1200" dirty="0">
              <a:solidFill>
                <a:srgbClr val="FF99FF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05602DE-6898-1B4F-5ACE-03EAD5E5070A}"/>
              </a:ext>
            </a:extLst>
          </p:cNvPr>
          <p:cNvCxnSpPr>
            <a:cxnSpLocks/>
          </p:cNvCxnSpPr>
          <p:nvPr/>
        </p:nvCxnSpPr>
        <p:spPr>
          <a:xfrm>
            <a:off x="4058396" y="5219700"/>
            <a:ext cx="0" cy="749302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A6C5943-2D42-15CB-6292-51B461AD2364}"/>
              </a:ext>
            </a:extLst>
          </p:cNvPr>
          <p:cNvCxnSpPr>
            <a:cxnSpLocks/>
          </p:cNvCxnSpPr>
          <p:nvPr/>
        </p:nvCxnSpPr>
        <p:spPr>
          <a:xfrm>
            <a:off x="4464785" y="3829142"/>
            <a:ext cx="917914" cy="0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82021D1-759F-EEFE-149D-AD84B015339D}"/>
              </a:ext>
            </a:extLst>
          </p:cNvPr>
          <p:cNvSpPr txBox="1"/>
          <p:nvPr/>
        </p:nvSpPr>
        <p:spPr>
          <a:xfrm>
            <a:off x="4409799" y="3782183"/>
            <a:ext cx="1502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99FF"/>
                </a:solidFill>
              </a:rPr>
              <a:t>pocket_length</a:t>
            </a:r>
            <a:endParaRPr lang="en-US" sz="1200" dirty="0">
              <a:solidFill>
                <a:srgbClr val="FF99FF"/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E3770E4-34DF-BFCB-7557-A8824A003D5A}"/>
              </a:ext>
            </a:extLst>
          </p:cNvPr>
          <p:cNvCxnSpPr>
            <a:cxnSpLocks/>
          </p:cNvCxnSpPr>
          <p:nvPr/>
        </p:nvCxnSpPr>
        <p:spPr>
          <a:xfrm>
            <a:off x="4464785" y="5219700"/>
            <a:ext cx="262790" cy="0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rc 51">
            <a:extLst>
              <a:ext uri="{FF2B5EF4-FFF2-40B4-BE49-F238E27FC236}">
                <a16:creationId xmlns:a16="http://schemas.microsoft.com/office/drawing/2014/main" id="{55B8067D-05E2-AFE5-87FF-4AD8232F4D53}"/>
              </a:ext>
            </a:extLst>
          </p:cNvPr>
          <p:cNvSpPr/>
          <p:nvPr/>
        </p:nvSpPr>
        <p:spPr>
          <a:xfrm rot="3600000">
            <a:off x="4303017" y="5058579"/>
            <a:ext cx="302730" cy="302730"/>
          </a:xfrm>
          <a:prstGeom prst="arc">
            <a:avLst>
              <a:gd name="adj1" fmla="val 18216814"/>
              <a:gd name="adj2" fmla="val 0"/>
            </a:avLst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804EBE5-97CD-93A5-A2DD-65584AC9B767}"/>
              </a:ext>
            </a:extLst>
          </p:cNvPr>
          <p:cNvSpPr txBox="1"/>
          <p:nvPr/>
        </p:nvSpPr>
        <p:spPr>
          <a:xfrm>
            <a:off x="5862456" y="5362954"/>
            <a:ext cx="1502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99FF"/>
                </a:solidFill>
              </a:rPr>
              <a:t>pocket_wall_angle</a:t>
            </a:r>
            <a:endParaRPr lang="en-US" sz="1200" dirty="0">
              <a:solidFill>
                <a:srgbClr val="FF99FF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61913A4-25B6-E697-27B6-191EDD0BF4BF}"/>
              </a:ext>
            </a:extLst>
          </p:cNvPr>
          <p:cNvCxnSpPr>
            <a:cxnSpLocks/>
          </p:cNvCxnSpPr>
          <p:nvPr/>
        </p:nvCxnSpPr>
        <p:spPr>
          <a:xfrm>
            <a:off x="4596180" y="5299167"/>
            <a:ext cx="1333133" cy="225333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867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1934</TotalTime>
  <Words>388</Words>
  <Application>Microsoft Office PowerPoint</Application>
  <PresentationFormat>Widescreen</PresentationFormat>
  <Paragraphs>86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MaskMaker Components</vt:lpstr>
      <vt:lpstr>Bondpad</vt:lpstr>
      <vt:lpstr>CouplingStraight</vt:lpstr>
      <vt:lpstr>ThreeWayCoupler</vt:lpstr>
      <vt:lpstr>QubitNotchFromJunc</vt:lpstr>
      <vt:lpstr>CustomQubit</vt:lpstr>
      <vt:lpstr>SawtoothQubit - 1</vt:lpstr>
      <vt:lpstr>SawtoothQubit - 2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Alicia J. Kollar</dc:creator>
  <cp:lastModifiedBy>Theodore Browning Manlangit Gifford</cp:lastModifiedBy>
  <cp:revision>52</cp:revision>
  <dcterms:created xsi:type="dcterms:W3CDTF">2022-07-18T13:10:22Z</dcterms:created>
  <dcterms:modified xsi:type="dcterms:W3CDTF">2023-01-19T22:51:12Z</dcterms:modified>
</cp:coreProperties>
</file>