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0" r:id="rId1"/>
  </p:sldMasterIdLst>
  <p:notesMasterIdLst>
    <p:notesMasterId r:id="rId23"/>
  </p:notesMasterIdLst>
  <p:sldIdLst>
    <p:sldId id="383" r:id="rId2"/>
    <p:sldId id="449" r:id="rId3"/>
    <p:sldId id="450" r:id="rId4"/>
    <p:sldId id="459" r:id="rId5"/>
    <p:sldId id="451" r:id="rId6"/>
    <p:sldId id="456" r:id="rId7"/>
    <p:sldId id="453" r:id="rId8"/>
    <p:sldId id="454" r:id="rId9"/>
    <p:sldId id="455" r:id="rId10"/>
    <p:sldId id="458" r:id="rId11"/>
    <p:sldId id="461" r:id="rId12"/>
    <p:sldId id="462" r:id="rId13"/>
    <p:sldId id="463" r:id="rId14"/>
    <p:sldId id="466" r:id="rId15"/>
    <p:sldId id="467" r:id="rId16"/>
    <p:sldId id="468" r:id="rId17"/>
    <p:sldId id="464" r:id="rId18"/>
    <p:sldId id="443" r:id="rId19"/>
    <p:sldId id="469" r:id="rId20"/>
    <p:sldId id="460" r:id="rId21"/>
    <p:sldId id="4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laize stewart" initials="bs" lastIdx="1" clrIdx="0">
    <p:extLst>
      <p:ext uri="{19B8F6BF-5375-455C-9EA6-DF929625EA0E}">
        <p15:presenceInfo xmlns:p15="http://schemas.microsoft.com/office/powerpoint/2012/main" userId="fd019c176e792be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6161"/>
    <a:srgbClr val="6FB7D7"/>
    <a:srgbClr val="E6F7FF"/>
    <a:srgbClr val="595959"/>
    <a:srgbClr val="E5F8FF"/>
    <a:srgbClr val="E8232B"/>
    <a:srgbClr val="E4F7F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2157" autoAdjust="0"/>
  </p:normalViewPr>
  <p:slideViewPr>
    <p:cSldViewPr snapToGrid="0" snapToObjects="1">
      <p:cViewPr varScale="1">
        <p:scale>
          <a:sx n="88" d="100"/>
          <a:sy n="88" d="100"/>
        </p:scale>
        <p:origin x="360" y="67"/>
      </p:cViewPr>
      <p:guideLst>
        <p:guide orient="horz" pos="2160"/>
        <p:guide pos="384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AB3519-0107-4220-B210-994F89BE6A0C}" type="datetimeFigureOut">
              <a:rPr lang="en-US" smtClean="0"/>
              <a:t>7/17/2018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80F3C0-0E75-4F44-8146-5496C4D61B62}" type="slidenum">
              <a:rPr lang="en-US" smtClean="0"/>
              <a:t>‹#›</a:t>
            </a:fld>
            <a:endParaRPr lang="en-US"/>
          </a:p>
        </p:txBody>
      </p:sp>
    </p:spTree>
    <p:extLst>
      <p:ext uri="{BB962C8B-B14F-4D97-AF65-F5344CB8AC3E}">
        <p14:creationId xmlns:p14="http://schemas.microsoft.com/office/powerpoint/2010/main" val="2166414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Blockchains are essentially a distributed database wherein each block is linked to another block in the chain by way of hashes from another block. This means that a block cannot be modified without breaking the entire chain. Having these interlinking blocks makes the chain forward moving only – data cannot be retroactively changed once it is written to a block. With this limitation, the tradeoff means that the chain is tamper resistant because changing data would change hashes, secure in that the data is immutable, and verifiable in that the hashes can be reproduced from the data. Blockchain was invented</a:t>
            </a:r>
            <a:r>
              <a:rPr lang="en-US" sz="1200" kern="1200" baseline="0" dirty="0">
                <a:solidFill>
                  <a:schemeClr val="tx1"/>
                </a:solidFill>
                <a:effectLst/>
                <a:latin typeface="+mn-lt"/>
                <a:ea typeface="+mn-ea"/>
                <a:cs typeface="+mn-cs"/>
              </a:rPr>
              <a:t> for Bitcoin, but its uses go far beyond cryptocurrency. For an interesting read on how Blockchain might be used to implement secure electronic voting, see https://venturebeat.com/2016/10/22/blockchain-tech-could-fight-voter-fraud-and-these-countries-are-testing-it/.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00854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80F3C0-0E75-4F44-8146-5496C4D61B62}" type="slidenum">
              <a:rPr lang="en-US" smtClean="0"/>
              <a:t>13</a:t>
            </a:fld>
            <a:endParaRPr lang="en-US"/>
          </a:p>
        </p:txBody>
      </p:sp>
    </p:spTree>
    <p:extLst>
      <p:ext uri="{BB962C8B-B14F-4D97-AF65-F5344CB8AC3E}">
        <p14:creationId xmlns:p14="http://schemas.microsoft.com/office/powerpoint/2010/main" val="1530649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80F3C0-0E75-4F44-8146-5496C4D61B62}" type="slidenum">
              <a:rPr lang="en-US" smtClean="0"/>
              <a:t>14</a:t>
            </a:fld>
            <a:endParaRPr lang="en-US"/>
          </a:p>
        </p:txBody>
      </p:sp>
    </p:spTree>
    <p:extLst>
      <p:ext uri="{BB962C8B-B14F-4D97-AF65-F5344CB8AC3E}">
        <p14:creationId xmlns:p14="http://schemas.microsoft.com/office/powerpoint/2010/main" val="269238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80F3C0-0E75-4F44-8146-5496C4D61B62}" type="slidenum">
              <a:rPr lang="en-US" smtClean="0"/>
              <a:t>15</a:t>
            </a:fld>
            <a:endParaRPr lang="en-US"/>
          </a:p>
        </p:txBody>
      </p:sp>
    </p:spTree>
    <p:extLst>
      <p:ext uri="{BB962C8B-B14F-4D97-AF65-F5344CB8AC3E}">
        <p14:creationId xmlns:p14="http://schemas.microsoft.com/office/powerpoint/2010/main" val="2722145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80F3C0-0E75-4F44-8146-5496C4D61B62}" type="slidenum">
              <a:rPr lang="en-US" smtClean="0"/>
              <a:t>16</a:t>
            </a:fld>
            <a:endParaRPr lang="en-US"/>
          </a:p>
        </p:txBody>
      </p:sp>
    </p:spTree>
    <p:extLst>
      <p:ext uri="{BB962C8B-B14F-4D97-AF65-F5344CB8AC3E}">
        <p14:creationId xmlns:p14="http://schemas.microsoft.com/office/powerpoint/2010/main" val="2960643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80F3C0-0E75-4F44-8146-5496C4D61B62}" type="slidenum">
              <a:rPr lang="en-US" smtClean="0"/>
              <a:t>17</a:t>
            </a:fld>
            <a:endParaRPr lang="en-US"/>
          </a:p>
        </p:txBody>
      </p:sp>
    </p:spTree>
    <p:extLst>
      <p:ext uri="{BB962C8B-B14F-4D97-AF65-F5344CB8AC3E}">
        <p14:creationId xmlns:p14="http://schemas.microsoft.com/office/powerpoint/2010/main" val="1929130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80F3C0-0E75-4F44-8146-5496C4D61B62}" type="slidenum">
              <a:rPr lang="en-US" smtClean="0"/>
              <a:t>19</a:t>
            </a:fld>
            <a:endParaRPr lang="en-US"/>
          </a:p>
        </p:txBody>
      </p:sp>
    </p:spTree>
    <p:extLst>
      <p:ext uri="{BB962C8B-B14F-4D97-AF65-F5344CB8AC3E}">
        <p14:creationId xmlns:p14="http://schemas.microsoft.com/office/powerpoint/2010/main" val="1662655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80F3C0-0E75-4F44-8146-5496C4D61B62}" type="slidenum">
              <a:rPr lang="en-US" smtClean="0"/>
              <a:t>21</a:t>
            </a:fld>
            <a:endParaRPr lang="en-US"/>
          </a:p>
        </p:txBody>
      </p:sp>
    </p:spTree>
    <p:extLst>
      <p:ext uri="{BB962C8B-B14F-4D97-AF65-F5344CB8AC3E}">
        <p14:creationId xmlns:p14="http://schemas.microsoft.com/office/powerpoint/2010/main" val="3331552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Blockchains are essentially a distributed database wherein each block is linked to another block in the chain by way of hashes from another block. This means that a block cannot be modified without breaking the entire chain. Having these interlinking blocks makes the chain forward moving only – data cannot be retroactively changed once it is written to a block. With this limitation, the tradeoff means that the chain is tamper resistant because changing data would change hashes, secure in that the data is immutable, and verifiable in that the hashes can be reproduced from the data. Blockchain was invented</a:t>
            </a:r>
            <a:r>
              <a:rPr lang="en-US" sz="1200" kern="1200" baseline="0" dirty="0">
                <a:solidFill>
                  <a:schemeClr val="tx1"/>
                </a:solidFill>
                <a:effectLst/>
                <a:latin typeface="+mn-lt"/>
                <a:ea typeface="+mn-ea"/>
                <a:cs typeface="+mn-cs"/>
              </a:rPr>
              <a:t> for Bitcoin, but its uses go far beyond cryptocurrency. For an interesting read on how Blockchain might be used to implement secure electronic voting, see https://venturebeat.com/2016/10/22/blockchain-tech-could-fight-voter-fraud-and-these-countries-are-testing-it/.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748698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80F3C0-0E75-4F44-8146-5496C4D61B62}" type="slidenum">
              <a:rPr lang="en-US" smtClean="0"/>
              <a:t>6</a:t>
            </a:fld>
            <a:endParaRPr lang="en-US"/>
          </a:p>
        </p:txBody>
      </p:sp>
    </p:spTree>
    <p:extLst>
      <p:ext uri="{BB962C8B-B14F-4D97-AF65-F5344CB8AC3E}">
        <p14:creationId xmlns:p14="http://schemas.microsoft.com/office/powerpoint/2010/main" val="3263094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80F3C0-0E75-4F44-8146-5496C4D61B62}" type="slidenum">
              <a:rPr lang="en-US" smtClean="0"/>
              <a:t>7</a:t>
            </a:fld>
            <a:endParaRPr lang="en-US"/>
          </a:p>
        </p:txBody>
      </p:sp>
    </p:spTree>
    <p:extLst>
      <p:ext uri="{BB962C8B-B14F-4D97-AF65-F5344CB8AC3E}">
        <p14:creationId xmlns:p14="http://schemas.microsoft.com/office/powerpoint/2010/main" val="1997765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80F3C0-0E75-4F44-8146-5496C4D61B62}" type="slidenum">
              <a:rPr lang="en-US" smtClean="0"/>
              <a:t>8</a:t>
            </a:fld>
            <a:endParaRPr lang="en-US"/>
          </a:p>
        </p:txBody>
      </p:sp>
    </p:spTree>
    <p:extLst>
      <p:ext uri="{BB962C8B-B14F-4D97-AF65-F5344CB8AC3E}">
        <p14:creationId xmlns:p14="http://schemas.microsoft.com/office/powerpoint/2010/main" val="725500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80F3C0-0E75-4F44-8146-5496C4D61B62}" type="slidenum">
              <a:rPr lang="en-US" smtClean="0"/>
              <a:t>9</a:t>
            </a:fld>
            <a:endParaRPr lang="en-US"/>
          </a:p>
        </p:txBody>
      </p:sp>
    </p:spTree>
    <p:extLst>
      <p:ext uri="{BB962C8B-B14F-4D97-AF65-F5344CB8AC3E}">
        <p14:creationId xmlns:p14="http://schemas.microsoft.com/office/powerpoint/2010/main" val="1272144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80F3C0-0E75-4F44-8146-5496C4D61B62}" type="slidenum">
              <a:rPr lang="en-US" smtClean="0"/>
              <a:t>10</a:t>
            </a:fld>
            <a:endParaRPr lang="en-US"/>
          </a:p>
        </p:txBody>
      </p:sp>
    </p:spTree>
    <p:extLst>
      <p:ext uri="{BB962C8B-B14F-4D97-AF65-F5344CB8AC3E}">
        <p14:creationId xmlns:p14="http://schemas.microsoft.com/office/powerpoint/2010/main" val="2641873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80F3C0-0E75-4F44-8146-5496C4D61B62}" type="slidenum">
              <a:rPr lang="en-US" smtClean="0"/>
              <a:t>11</a:t>
            </a:fld>
            <a:endParaRPr lang="en-US"/>
          </a:p>
        </p:txBody>
      </p:sp>
    </p:spTree>
    <p:extLst>
      <p:ext uri="{BB962C8B-B14F-4D97-AF65-F5344CB8AC3E}">
        <p14:creationId xmlns:p14="http://schemas.microsoft.com/office/powerpoint/2010/main" val="2291806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80F3C0-0E75-4F44-8146-5496C4D61B62}" type="slidenum">
              <a:rPr lang="en-US" smtClean="0"/>
              <a:t>12</a:t>
            </a:fld>
            <a:endParaRPr lang="en-US"/>
          </a:p>
        </p:txBody>
      </p:sp>
    </p:spTree>
    <p:extLst>
      <p:ext uri="{BB962C8B-B14F-4D97-AF65-F5344CB8AC3E}">
        <p14:creationId xmlns:p14="http://schemas.microsoft.com/office/powerpoint/2010/main" val="12884858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3.gif"/></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215952" y="3510684"/>
            <a:ext cx="10219373" cy="912311"/>
          </a:xfrm>
        </p:spPr>
        <p:txBody>
          <a:bodyPr vert="horz" lIns="91440" tIns="45720" rIns="91440" bIns="45720" rtlCol="0" anchor="t" anchorCtr="0">
            <a:noAutofit/>
          </a:bodyPr>
          <a:lstStyle>
            <a:lvl1pPr marL="0" indent="0" algn="l" defTabSz="914400" rtl="0" eaLnBrk="1" latinLnBrk="0" hangingPunct="1">
              <a:spcBef>
                <a:spcPct val="0"/>
              </a:spcBef>
              <a:buClr>
                <a:schemeClr val="accent1">
                  <a:lumMod val="60000"/>
                  <a:lumOff val="40000"/>
                </a:schemeClr>
              </a:buClr>
              <a:buSzPct val="110000"/>
              <a:buFont typeface="Wingdings 2" pitchFamily="18" charset="2"/>
              <a:buNone/>
              <a:defRPr sz="2000" kern="1200">
                <a:solidFill>
                  <a:srgbClr val="595959"/>
                </a:solidFill>
                <a:latin typeface="Segoe UI"/>
                <a:ea typeface="+mj-ea"/>
                <a:cs typeface="Segoe UI"/>
              </a:defRPr>
            </a:lvl1pPr>
          </a:lstStyle>
          <a:p>
            <a:r>
              <a:rPr lang="en-US"/>
              <a:t>Click to edit Master title style</a:t>
            </a:r>
            <a:endParaRPr dirty="0"/>
          </a:p>
        </p:txBody>
      </p:sp>
      <p:sp>
        <p:nvSpPr>
          <p:cNvPr id="3" name="Subtitle 2"/>
          <p:cNvSpPr>
            <a:spLocks noGrp="1"/>
          </p:cNvSpPr>
          <p:nvPr>
            <p:ph type="subTitle" idx="1"/>
          </p:nvPr>
        </p:nvSpPr>
        <p:spPr>
          <a:xfrm>
            <a:off x="1215953" y="4431754"/>
            <a:ext cx="4487111" cy="1122525"/>
          </a:xfrm>
        </p:spPr>
        <p:txBody>
          <a:bodyPr vert="horz" lIns="91440" tIns="45720" rIns="91440" bIns="45720" rtlCol="0">
            <a:normAutofit/>
          </a:bodyPr>
          <a:lstStyle>
            <a:lvl1pPr marL="0" indent="0" algn="l" defTabSz="914400" rtl="0" eaLnBrk="1" latinLnBrk="0" hangingPunct="1">
              <a:spcBef>
                <a:spcPts val="300"/>
              </a:spcBef>
              <a:buClr>
                <a:schemeClr val="accent1">
                  <a:lumMod val="60000"/>
                  <a:lumOff val="40000"/>
                </a:schemeClr>
              </a:buClr>
              <a:buSzPct val="110000"/>
              <a:buFont typeface="Wingdings 2" pitchFamily="18" charset="2"/>
              <a:buNone/>
              <a:defRPr sz="1200" kern="1200">
                <a:solidFill>
                  <a:srgbClr val="595959"/>
                </a:solidFill>
                <a:latin typeface="Segoe UI"/>
                <a:ea typeface="+mn-ea"/>
                <a:cs typeface="Segoe U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pPr/>
              <a:t>7/17/2018</a:t>
            </a:fld>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a:t>
            </a:fld>
            <a:endParaRPr lang="en-US"/>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62398" y="1842433"/>
            <a:ext cx="4218197" cy="1224638"/>
          </a:xfrm>
          <a:prstGeom prst="rect">
            <a:avLst/>
          </a:prstGeom>
        </p:spPr>
      </p:pic>
      <p:pic>
        <p:nvPicPr>
          <p:cNvPr id="7" name="Picture 6"/>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0415454" y="6224886"/>
            <a:ext cx="1539748" cy="41338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037" y="6257201"/>
            <a:ext cx="1173480" cy="340688"/>
          </a:xfrm>
          <a:prstGeom prst="rect">
            <a:avLst/>
          </a:prstGeom>
        </p:spPr>
      </p:pic>
      <p:pic>
        <p:nvPicPr>
          <p:cNvPr id="11" name="Picture 10"/>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262398" y="1842433"/>
            <a:ext cx="4218197" cy="1224638"/>
          </a:xfrm>
          <a:prstGeom prst="rect">
            <a:avLst/>
          </a:prstGeom>
        </p:spPr>
      </p:pic>
      <p:pic>
        <p:nvPicPr>
          <p:cNvPr id="13" name="Picture 12"/>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0415454" y="6224886"/>
            <a:ext cx="1539748" cy="413385"/>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3037" y="6257201"/>
            <a:ext cx="1173480" cy="340688"/>
          </a:xfrm>
          <a:prstGeom prst="rect">
            <a:avLst/>
          </a:prstGeom>
        </p:spPr>
      </p:pic>
    </p:spTree>
    <p:extLst>
      <p:ext uri="{BB962C8B-B14F-4D97-AF65-F5344CB8AC3E}">
        <p14:creationId xmlns:p14="http://schemas.microsoft.com/office/powerpoint/2010/main" val="3377541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253038" y="107576"/>
            <a:ext cx="11681693" cy="1228078"/>
          </a:xfrm>
          <a:prstGeom prst="rect">
            <a:avLst/>
          </a:prstGeom>
        </p:spPr>
        <p:txBody>
          <a:bodyPr vert="horz" lIns="91440" tIns="45720" rIns="91440" bIns="45720" rtlCol="0" anchor="ctr" anchorCtr="0">
            <a:noAutofit/>
          </a:bodyPr>
          <a:lstStyle/>
          <a:p>
            <a:r>
              <a:rPr lang="en-US"/>
              <a:t>Click to edit Master title style</a:t>
            </a:r>
            <a:endParaRPr dirty="0"/>
          </a:p>
        </p:txBody>
      </p:sp>
      <p:sp>
        <p:nvSpPr>
          <p:cNvPr id="7" name="Date Placeholder 3"/>
          <p:cNvSpPr>
            <a:spLocks noGrp="1"/>
          </p:cNvSpPr>
          <p:nvPr>
            <p:ph type="dt" sz="half" idx="2"/>
          </p:nvPr>
        </p:nvSpPr>
        <p:spPr>
          <a:xfrm>
            <a:off x="7488103" y="6319463"/>
            <a:ext cx="1327120" cy="365125"/>
          </a:xfrm>
          <a:prstGeom prst="rect">
            <a:avLst/>
          </a:prstGeom>
        </p:spPr>
        <p:txBody>
          <a:bodyPr vert="horz" lIns="91440" tIns="45720" rIns="91440" bIns="45720" rtlCol="0" anchor="ctr"/>
          <a:lstStyle>
            <a:lvl1pPr algn="r">
              <a:defRPr sz="1000">
                <a:solidFill>
                  <a:srgbClr val="A6A6A6"/>
                </a:solidFill>
              </a:defRPr>
            </a:lvl1pPr>
          </a:lstStyle>
          <a:p>
            <a:fld id="{B01F9CA3-105E-4857-9057-6DB6197DA786}" type="datetimeFigureOut">
              <a:rPr lang="en-US" smtClean="0"/>
              <a:pPr/>
              <a:t>7/17/2018</a:t>
            </a:fld>
            <a:endParaRPr lang="en-US"/>
          </a:p>
        </p:txBody>
      </p:sp>
      <p:sp>
        <p:nvSpPr>
          <p:cNvPr id="8" name="Slide Number Placeholder 5"/>
          <p:cNvSpPr>
            <a:spLocks noGrp="1"/>
          </p:cNvSpPr>
          <p:nvPr>
            <p:ph type="sldNum" sz="quarter" idx="4"/>
          </p:nvPr>
        </p:nvSpPr>
        <p:spPr>
          <a:xfrm>
            <a:off x="8824955" y="6319463"/>
            <a:ext cx="770984" cy="365125"/>
          </a:xfrm>
          <a:prstGeom prst="rect">
            <a:avLst/>
          </a:prstGeom>
        </p:spPr>
        <p:txBody>
          <a:bodyPr vert="horz" lIns="91440" tIns="45720" rIns="91440" bIns="45720" rtlCol="0" anchor="ctr"/>
          <a:lstStyle>
            <a:lvl1pPr algn="r">
              <a:defRPr sz="1200">
                <a:solidFill>
                  <a:srgbClr val="A6A6A6"/>
                </a:solidFill>
              </a:defRPr>
            </a:lvl1pPr>
          </a:lstStyle>
          <a:p>
            <a:fld id="{7F5CE407-6216-4202-80E4-A30DC2F709B2}" type="slidenum">
              <a:rPr lang="en-US" smtClean="0"/>
              <a:pPr/>
              <a:t>‹#›</a:t>
            </a:fld>
            <a:endParaRPr lang="en-US" dirty="0"/>
          </a:p>
        </p:txBody>
      </p:sp>
      <p:sp>
        <p:nvSpPr>
          <p:cNvPr id="10" name="Content Placeholder 2"/>
          <p:cNvSpPr>
            <a:spLocks noGrp="1"/>
          </p:cNvSpPr>
          <p:nvPr>
            <p:ph idx="1"/>
          </p:nvPr>
        </p:nvSpPr>
        <p:spPr>
          <a:xfrm>
            <a:off x="253038" y="1601996"/>
            <a:ext cx="11681693" cy="4343400"/>
          </a:xfrm>
        </p:spPr>
        <p:txBody>
          <a:bodyPr/>
          <a:lstStyle>
            <a:lvl1pPr>
              <a:spcBef>
                <a:spcPts val="1200"/>
              </a:spcBef>
              <a:defRPr sz="2400"/>
            </a:lvl1pPr>
            <a:lvl2pPr>
              <a:spcBef>
                <a:spcPts val="600"/>
              </a:spcBef>
              <a:defRPr/>
            </a:lvl2pPr>
            <a:lvl3pPr>
              <a:spcBef>
                <a:spcPts val="600"/>
              </a:spcBef>
              <a:defRPr/>
            </a:lvl3pPr>
            <a:lvl4pPr>
              <a:spcBef>
                <a:spcPts val="600"/>
              </a:spcBef>
              <a:defRPr/>
            </a:lvl4pPr>
            <a:lvl5pPr>
              <a:spcBef>
                <a:spcPts val="6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480486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d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253038" y="107576"/>
            <a:ext cx="11681693" cy="1228078"/>
          </a:xfrm>
          <a:prstGeom prst="rect">
            <a:avLst/>
          </a:prstGeom>
        </p:spPr>
        <p:txBody>
          <a:bodyPr vert="horz" lIns="91440" tIns="45720" rIns="91440" bIns="45720" rtlCol="0" anchor="ctr" anchorCtr="0">
            <a:noAutofit/>
          </a:bodyPr>
          <a:lstStyle>
            <a:lvl1pPr>
              <a:defRPr baseline="0"/>
            </a:lvl1pPr>
          </a:lstStyle>
          <a:p>
            <a:r>
              <a:rPr lang="en-US" dirty="0"/>
              <a:t>Click to add title</a:t>
            </a:r>
            <a:endParaRPr dirty="0"/>
          </a:p>
        </p:txBody>
      </p:sp>
      <p:sp>
        <p:nvSpPr>
          <p:cNvPr id="7" name="Date Placeholder 3"/>
          <p:cNvSpPr>
            <a:spLocks noGrp="1"/>
          </p:cNvSpPr>
          <p:nvPr>
            <p:ph type="dt" sz="half" idx="2"/>
          </p:nvPr>
        </p:nvSpPr>
        <p:spPr>
          <a:xfrm>
            <a:off x="7488103" y="6319463"/>
            <a:ext cx="1327120" cy="365125"/>
          </a:xfrm>
          <a:prstGeom prst="rect">
            <a:avLst/>
          </a:prstGeom>
        </p:spPr>
        <p:txBody>
          <a:bodyPr vert="horz" lIns="91440" tIns="45720" rIns="91440" bIns="45720" rtlCol="0" anchor="ctr"/>
          <a:lstStyle>
            <a:lvl1pPr algn="r">
              <a:defRPr sz="1000">
                <a:solidFill>
                  <a:srgbClr val="A6A6A6"/>
                </a:solidFill>
              </a:defRPr>
            </a:lvl1pPr>
          </a:lstStyle>
          <a:p>
            <a:fld id="{B01F9CA3-105E-4857-9057-6DB6197DA786}" type="datetimeFigureOut">
              <a:rPr lang="en-US" smtClean="0"/>
              <a:pPr/>
              <a:t>7/17/2018</a:t>
            </a:fld>
            <a:endParaRPr lang="en-US"/>
          </a:p>
        </p:txBody>
      </p:sp>
      <p:sp>
        <p:nvSpPr>
          <p:cNvPr id="8" name="Slide Number Placeholder 5"/>
          <p:cNvSpPr>
            <a:spLocks noGrp="1"/>
          </p:cNvSpPr>
          <p:nvPr>
            <p:ph type="sldNum" sz="quarter" idx="4"/>
          </p:nvPr>
        </p:nvSpPr>
        <p:spPr>
          <a:xfrm>
            <a:off x="8824955" y="6319463"/>
            <a:ext cx="770984" cy="365125"/>
          </a:xfrm>
          <a:prstGeom prst="rect">
            <a:avLst/>
          </a:prstGeom>
        </p:spPr>
        <p:txBody>
          <a:bodyPr vert="horz" lIns="91440" tIns="45720" rIns="91440" bIns="45720" rtlCol="0" anchor="ctr"/>
          <a:lstStyle>
            <a:lvl1pPr algn="r">
              <a:defRPr sz="1200">
                <a:solidFill>
                  <a:srgbClr val="A6A6A6"/>
                </a:solidFill>
              </a:defRPr>
            </a:lvl1pPr>
          </a:lstStyle>
          <a:p>
            <a:fld id="{7F5CE407-6216-4202-80E4-A30DC2F709B2}" type="slidenum">
              <a:rPr lang="en-US" smtClean="0"/>
              <a:pPr/>
              <a:t>‹#›</a:t>
            </a:fld>
            <a:endParaRPr lang="en-US" dirty="0"/>
          </a:p>
        </p:txBody>
      </p:sp>
      <p:sp>
        <p:nvSpPr>
          <p:cNvPr id="10" name="Content Placeholder 2"/>
          <p:cNvSpPr>
            <a:spLocks noGrp="1"/>
          </p:cNvSpPr>
          <p:nvPr>
            <p:ph idx="1" hasCustomPrompt="1"/>
          </p:nvPr>
        </p:nvSpPr>
        <p:spPr>
          <a:xfrm>
            <a:off x="253038" y="1601996"/>
            <a:ext cx="11681693" cy="4343400"/>
          </a:xfrm>
          <a:noFill/>
        </p:spPr>
        <p:txBody>
          <a:bodyPr>
            <a:normAutofit/>
          </a:bodyPr>
          <a:lstStyle>
            <a:lvl1pPr marL="0" indent="0">
              <a:spcBef>
                <a:spcPts val="0"/>
              </a:spcBef>
              <a:buNone/>
              <a:defRPr sz="1800" baseline="0">
                <a:latin typeface="Consolas" panose="020B0609020204030204" pitchFamily="49" charset="0"/>
                <a:cs typeface="Consolas" panose="020B0609020204030204" pitchFamily="49" charset="0"/>
              </a:defRPr>
            </a:lvl1pPr>
            <a:lvl5pPr>
              <a:defRPr/>
            </a:lvl5pPr>
          </a:lstStyle>
          <a:p>
            <a:pPr lvl="0"/>
            <a:r>
              <a:rPr lang="en-US" dirty="0"/>
              <a:t>// Insert code</a:t>
            </a:r>
          </a:p>
        </p:txBody>
      </p:sp>
    </p:spTree>
    <p:extLst>
      <p:ext uri="{BB962C8B-B14F-4D97-AF65-F5344CB8AC3E}">
        <p14:creationId xmlns:p14="http://schemas.microsoft.com/office/powerpoint/2010/main" val="665248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Demo Slide">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215952" y="3510684"/>
            <a:ext cx="10219373" cy="912311"/>
          </a:xfrm>
        </p:spPr>
        <p:txBody>
          <a:bodyPr vert="horz" lIns="91440" tIns="45720" rIns="91440" bIns="45720" rtlCol="0" anchor="t" anchorCtr="0">
            <a:noAutofit/>
          </a:bodyPr>
          <a:lstStyle>
            <a:lvl1pPr marL="0" indent="0" algn="l" defTabSz="914400" rtl="0" eaLnBrk="1" latinLnBrk="0" hangingPunct="1">
              <a:spcBef>
                <a:spcPct val="0"/>
              </a:spcBef>
              <a:buClr>
                <a:schemeClr val="accent1">
                  <a:lumMod val="60000"/>
                  <a:lumOff val="40000"/>
                </a:schemeClr>
              </a:buClr>
              <a:buSzPct val="110000"/>
              <a:buFont typeface="Wingdings 2" pitchFamily="18" charset="2"/>
              <a:buNone/>
              <a:defRPr sz="2000" kern="1200">
                <a:solidFill>
                  <a:srgbClr val="595959"/>
                </a:solidFill>
                <a:latin typeface="Segoe UI"/>
                <a:ea typeface="+mj-ea"/>
                <a:cs typeface="Segoe UI"/>
              </a:defRPr>
            </a:lvl1pPr>
          </a:lstStyle>
          <a:p>
            <a:r>
              <a:rPr lang="en-US"/>
              <a:t>Click to edit Master title style</a:t>
            </a:r>
            <a:endParaRPr dirty="0"/>
          </a:p>
        </p:txBody>
      </p:sp>
      <p:sp>
        <p:nvSpPr>
          <p:cNvPr id="3" name="Subtitle 2"/>
          <p:cNvSpPr>
            <a:spLocks noGrp="1"/>
          </p:cNvSpPr>
          <p:nvPr>
            <p:ph type="subTitle" idx="1"/>
          </p:nvPr>
        </p:nvSpPr>
        <p:spPr>
          <a:xfrm>
            <a:off x="1215953" y="4431754"/>
            <a:ext cx="4487111" cy="1122525"/>
          </a:xfrm>
        </p:spPr>
        <p:txBody>
          <a:bodyPr vert="horz" lIns="91440" tIns="45720" rIns="91440" bIns="45720" rtlCol="0">
            <a:normAutofit/>
          </a:bodyPr>
          <a:lstStyle>
            <a:lvl1pPr marL="0" indent="0" algn="l" defTabSz="914400" rtl="0" eaLnBrk="1" latinLnBrk="0" hangingPunct="1">
              <a:spcBef>
                <a:spcPts val="300"/>
              </a:spcBef>
              <a:buClr>
                <a:schemeClr val="accent1">
                  <a:lumMod val="60000"/>
                  <a:lumOff val="40000"/>
                </a:schemeClr>
              </a:buClr>
              <a:buSzPct val="110000"/>
              <a:buFont typeface="Wingdings 2" pitchFamily="18" charset="2"/>
              <a:buNone/>
              <a:defRPr sz="1200" kern="1200">
                <a:solidFill>
                  <a:srgbClr val="595959"/>
                </a:solidFill>
                <a:latin typeface="Segoe UI"/>
                <a:ea typeface="+mn-ea"/>
                <a:cs typeface="Segoe U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pPr/>
              <a:t>7/17/2018</a:t>
            </a:fld>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a:t>
            </a:fld>
            <a:endParaRPr lang="en-US"/>
          </a:p>
        </p:txBody>
      </p:sp>
      <p:pic>
        <p:nvPicPr>
          <p:cNvPr id="7" name="Picture 6"/>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415454" y="6224886"/>
            <a:ext cx="1539748" cy="41338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037" y="6257201"/>
            <a:ext cx="1173480" cy="34068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3641" y="2226400"/>
            <a:ext cx="5713548" cy="967617"/>
          </a:xfrm>
          <a:prstGeom prst="rect">
            <a:avLst/>
          </a:prstGeom>
        </p:spPr>
      </p:pic>
      <p:pic>
        <p:nvPicPr>
          <p:cNvPr id="11" name="Picture 10"/>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0415454" y="6224886"/>
            <a:ext cx="1539748" cy="413385"/>
          </a:xfrm>
          <a:prstGeom prst="rect">
            <a:avLst/>
          </a:prstGeom>
        </p:spPr>
      </p:pic>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3037" y="6257201"/>
            <a:ext cx="1173480" cy="340688"/>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83641" y="2226400"/>
            <a:ext cx="5713548" cy="967617"/>
          </a:xfrm>
          <a:prstGeom prst="rect">
            <a:avLst/>
          </a:prstGeom>
        </p:spPr>
      </p:pic>
    </p:spTree>
    <p:extLst>
      <p:ext uri="{BB962C8B-B14F-4D97-AF65-F5344CB8AC3E}">
        <p14:creationId xmlns:p14="http://schemas.microsoft.com/office/powerpoint/2010/main" val="153524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150847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3038" y="107576"/>
            <a:ext cx="11681693" cy="1228078"/>
          </a:xfrm>
          <a:prstGeom prst="rect">
            <a:avLst/>
          </a:prstGeom>
        </p:spPr>
        <p:txBody>
          <a:bodyPr vert="horz" lIns="91440" tIns="45720" rIns="91440" bIns="45720" rtlCol="0" anchor="ctr" anchorCtr="0">
            <a:noAutofit/>
          </a:bodyPr>
          <a:lstStyle/>
          <a:p>
            <a:r>
              <a:rPr lang="en-US"/>
              <a:t>Click to edit Master title style</a:t>
            </a:r>
            <a:endParaRPr dirty="0"/>
          </a:p>
        </p:txBody>
      </p:sp>
      <p:sp>
        <p:nvSpPr>
          <p:cNvPr id="3" name="Text Placeholder 2"/>
          <p:cNvSpPr>
            <a:spLocks noGrp="1"/>
          </p:cNvSpPr>
          <p:nvPr>
            <p:ph type="body" idx="1"/>
          </p:nvPr>
        </p:nvSpPr>
        <p:spPr>
          <a:xfrm>
            <a:off x="253038" y="1518121"/>
            <a:ext cx="11681693" cy="44254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7488103" y="6319463"/>
            <a:ext cx="1327120" cy="365125"/>
          </a:xfrm>
          <a:prstGeom prst="rect">
            <a:avLst/>
          </a:prstGeom>
        </p:spPr>
        <p:txBody>
          <a:bodyPr vert="horz" lIns="91440" tIns="45720" rIns="91440" bIns="45720" rtlCol="0" anchor="ctr"/>
          <a:lstStyle>
            <a:lvl1pPr algn="r">
              <a:defRPr sz="1000">
                <a:solidFill>
                  <a:srgbClr val="A6A6A6"/>
                </a:solidFill>
              </a:defRPr>
            </a:lvl1pPr>
          </a:lstStyle>
          <a:p>
            <a:fld id="{B01F9CA3-105E-4857-9057-6DB6197DA786}" type="datetimeFigureOut">
              <a:rPr lang="en-US" smtClean="0"/>
              <a:pPr/>
              <a:t>7/17/2018</a:t>
            </a:fld>
            <a:endParaRPr lang="en-US"/>
          </a:p>
        </p:txBody>
      </p:sp>
      <p:sp>
        <p:nvSpPr>
          <p:cNvPr id="6" name="Slide Number Placeholder 5"/>
          <p:cNvSpPr>
            <a:spLocks noGrp="1"/>
          </p:cNvSpPr>
          <p:nvPr>
            <p:ph type="sldNum" sz="quarter" idx="4"/>
          </p:nvPr>
        </p:nvSpPr>
        <p:spPr>
          <a:xfrm>
            <a:off x="8824955" y="6319463"/>
            <a:ext cx="770984" cy="365125"/>
          </a:xfrm>
          <a:prstGeom prst="rect">
            <a:avLst/>
          </a:prstGeom>
        </p:spPr>
        <p:txBody>
          <a:bodyPr vert="horz" lIns="91440" tIns="45720" rIns="91440" bIns="45720" rtlCol="0" anchor="ctr"/>
          <a:lstStyle>
            <a:lvl1pPr algn="r">
              <a:defRPr sz="1200">
                <a:solidFill>
                  <a:srgbClr val="A6A6A6"/>
                </a:solidFill>
              </a:defRPr>
            </a:lvl1pPr>
          </a:lstStyle>
          <a:p>
            <a:fld id="{7F5CE407-6216-4202-80E4-A30DC2F709B2}" type="slidenum">
              <a:rPr lang="en-US" smtClean="0"/>
              <a:pPr/>
              <a:t>‹#›</a:t>
            </a:fld>
            <a:endParaRPr lang="en-US" dirty="0"/>
          </a:p>
        </p:txBody>
      </p:sp>
      <p:pic>
        <p:nvPicPr>
          <p:cNvPr id="7" name="Picture 6"/>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0415454" y="6224886"/>
            <a:ext cx="1539748" cy="413385"/>
          </a:xfrm>
          <a:prstGeom prst="rect">
            <a:avLst/>
          </a:prstGeom>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3037" y="6257201"/>
            <a:ext cx="1173480" cy="340688"/>
          </a:xfrm>
          <a:prstGeom prst="rect">
            <a:avLst/>
          </a:prstGeom>
        </p:spPr>
      </p:pic>
      <p:pic>
        <p:nvPicPr>
          <p:cNvPr id="9" name="Picture 8"/>
          <p:cNvPicPr>
            <a:picLocks noChangeAspect="1"/>
          </p:cNvPicPr>
          <p:nvPr userDrawn="1"/>
        </p:nvPicPr>
        <p:blipFill>
          <a:blip r:embed="rId8" cstate="email">
            <a:extLst>
              <a:ext uri="{28A0092B-C50C-407E-A947-70E740481C1C}">
                <a14:useLocalDpi xmlns:a14="http://schemas.microsoft.com/office/drawing/2010/main" val="0"/>
              </a:ext>
            </a:extLst>
          </a:blip>
          <a:stretch>
            <a:fillRect/>
          </a:stretch>
        </p:blipFill>
        <p:spPr>
          <a:xfrm>
            <a:off x="10415454" y="6224886"/>
            <a:ext cx="1539748" cy="413385"/>
          </a:xfrm>
          <a:prstGeom prst="rect">
            <a:avLst/>
          </a:prstGeom>
        </p:spPr>
      </p:pic>
      <p:pic>
        <p:nvPicPr>
          <p:cNvPr id="10" name="Picture 9"/>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253037" y="6257201"/>
            <a:ext cx="1173480" cy="340688"/>
          </a:xfrm>
          <a:prstGeom prst="rect">
            <a:avLst/>
          </a:prstGeom>
        </p:spPr>
      </p:pic>
    </p:spTree>
    <p:extLst>
      <p:ext uri="{BB962C8B-B14F-4D97-AF65-F5344CB8AC3E}">
        <p14:creationId xmlns:p14="http://schemas.microsoft.com/office/powerpoint/2010/main" val="215926455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Lst>
  <p:txStyles>
    <p:titleStyle>
      <a:lvl1pPr algn="l" defTabSz="914400" rtl="0" eaLnBrk="1" latinLnBrk="0" hangingPunct="1">
        <a:spcBef>
          <a:spcPct val="0"/>
        </a:spcBef>
        <a:buNone/>
        <a:defRPr sz="3000" kern="1200">
          <a:solidFill>
            <a:schemeClr val="tx1">
              <a:lumMod val="65000"/>
              <a:lumOff val="35000"/>
            </a:schemeClr>
          </a:solidFill>
          <a:latin typeface="Segoe UI"/>
          <a:ea typeface="+mj-ea"/>
          <a:cs typeface="Segoe UI"/>
        </a:defRPr>
      </a:lvl1pPr>
    </p:titleStyle>
    <p:bodyStyle>
      <a:lvl1pPr marL="349250" indent="-349250"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blaize.net/" TargetMode="Externa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http://www.wintellect.com/images/Gold_Partner_rgb_no_competencies.jpg" TargetMode="External"/><Relationship Id="rId3" Type="http://schemas.openxmlformats.org/officeDocument/2006/relationships/image" Target="../media/image9.jpeg"/><Relationship Id="rId7" Type="http://schemas.openxmlformats.org/officeDocument/2006/relationships/image" Target="../media/image12.jpeg"/><Relationship Id="rId2" Type="http://schemas.openxmlformats.org/officeDocument/2006/relationships/image" Target="../media/image8.jpeg"/><Relationship Id="rId1" Type="http://schemas.openxmlformats.org/officeDocument/2006/relationships/slideLayout" Target="../slideLayouts/slideLayout5.xml"/><Relationship Id="rId6" Type="http://schemas.openxmlformats.org/officeDocument/2006/relationships/image" Target="cid:image001.png@01CC6310.FD1BB5E0" TargetMode="External"/><Relationship Id="rId5" Type="http://schemas.openxmlformats.org/officeDocument/2006/relationships/image" Target="../media/image11.png"/><Relationship Id="rId10" Type="http://schemas.openxmlformats.org/officeDocument/2006/relationships/image" Target="../media/image14.png"/><Relationship Id="rId4" Type="http://schemas.openxmlformats.org/officeDocument/2006/relationships/image" Target="../media/image10.jpe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bit.ly/2utIb2w"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7.jpeg"/></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133344"/>
            <a:ext cx="12192000" cy="3116132"/>
          </a:xfrm>
          <a:prstGeom prst="rect">
            <a:avLst/>
          </a:prstGeom>
          <a:gradFill flip="none" rotWithShape="1">
            <a:gsLst>
              <a:gs pos="100000">
                <a:schemeClr val="bg1">
                  <a:lumMod val="95000"/>
                </a:schemeClr>
              </a:gs>
              <a:gs pos="0">
                <a:schemeClr val="bg1">
                  <a:lumMod val="85000"/>
                </a:schemeClr>
              </a:gs>
              <a:gs pos="100000">
                <a:schemeClr val="accent1">
                  <a:tint val="50000"/>
                  <a:shade val="100000"/>
                  <a:satMod val="150000"/>
                </a:schemeClr>
              </a:gs>
            </a:gsLst>
            <a:lin ang="54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 Placeholder 3"/>
          <p:cNvSpPr txBox="1">
            <a:spLocks/>
          </p:cNvSpPr>
          <p:nvPr/>
        </p:nvSpPr>
        <p:spPr>
          <a:xfrm>
            <a:off x="459320" y="3937634"/>
            <a:ext cx="3862410" cy="1507552"/>
          </a:xfrm>
          <a:prstGeom prst="rect">
            <a:avLst/>
          </a:prstGeom>
        </p:spPr>
        <p:txBody>
          <a:bodyPr>
            <a:noAutofit/>
          </a:bodyPr>
          <a:lstStyle>
            <a:lvl1pPr marL="261938" indent="-261938" algn="l" defTabSz="685800" rtl="0" eaLnBrk="1" latinLnBrk="0" hangingPunct="1">
              <a:spcBef>
                <a:spcPts val="1500"/>
              </a:spcBef>
              <a:buClr>
                <a:schemeClr val="accent1">
                  <a:lumMod val="60000"/>
                  <a:lumOff val="40000"/>
                </a:schemeClr>
              </a:buClr>
              <a:buSzPct val="110000"/>
              <a:buFont typeface="Wingdings 2" pitchFamily="18" charset="2"/>
              <a:buChar char=""/>
              <a:defRPr sz="1350" kern="1200">
                <a:solidFill>
                  <a:schemeClr val="tx1">
                    <a:lumMod val="65000"/>
                    <a:lumOff val="35000"/>
                  </a:schemeClr>
                </a:solidFill>
                <a:latin typeface="Segoe UI"/>
                <a:ea typeface="+mn-ea"/>
                <a:cs typeface="Segoe UI"/>
              </a:defRPr>
            </a:lvl1pPr>
            <a:lvl2pPr marL="514350" indent="-252413" algn="l" defTabSz="685800" rtl="0" eaLnBrk="1" latinLnBrk="0" hangingPunct="1">
              <a:spcBef>
                <a:spcPts val="450"/>
              </a:spcBef>
              <a:buClr>
                <a:schemeClr val="accent1">
                  <a:lumMod val="75000"/>
                </a:schemeClr>
              </a:buClr>
              <a:buSzPct val="110000"/>
              <a:buFont typeface="Wingdings 2" pitchFamily="18" charset="2"/>
              <a:buChar char=""/>
              <a:defRPr sz="1350" kern="1200">
                <a:solidFill>
                  <a:schemeClr val="tx1">
                    <a:lumMod val="65000"/>
                    <a:lumOff val="35000"/>
                  </a:schemeClr>
                </a:solidFill>
                <a:latin typeface="Segoe UI"/>
                <a:ea typeface="+mn-ea"/>
                <a:cs typeface="Segoe UI"/>
              </a:defRPr>
            </a:lvl2pPr>
            <a:lvl3pPr marL="726281" indent="-211931" algn="l" defTabSz="685800" rtl="0" eaLnBrk="1" latinLnBrk="0" hangingPunct="1">
              <a:spcBef>
                <a:spcPts val="450"/>
              </a:spcBef>
              <a:buClr>
                <a:schemeClr val="accent1">
                  <a:lumMod val="60000"/>
                  <a:lumOff val="40000"/>
                </a:schemeClr>
              </a:buClr>
              <a:buSzPct val="110000"/>
              <a:buFont typeface="Wingdings 2" pitchFamily="18" charset="2"/>
              <a:buChar char=""/>
              <a:defRPr sz="1200" kern="1200">
                <a:solidFill>
                  <a:schemeClr val="tx1">
                    <a:lumMod val="65000"/>
                    <a:lumOff val="35000"/>
                  </a:schemeClr>
                </a:solidFill>
                <a:latin typeface="Segoe UI"/>
                <a:ea typeface="+mn-ea"/>
                <a:cs typeface="Segoe UI"/>
              </a:defRPr>
            </a:lvl3pPr>
            <a:lvl4pPr marL="947738" indent="-221456" algn="l" defTabSz="685800" rtl="0" eaLnBrk="1" latinLnBrk="0" hangingPunct="1">
              <a:spcBef>
                <a:spcPts val="450"/>
              </a:spcBef>
              <a:buClr>
                <a:schemeClr val="accent1">
                  <a:lumMod val="75000"/>
                </a:schemeClr>
              </a:buClr>
              <a:buSzPct val="110000"/>
              <a:buFont typeface="Wingdings 2" pitchFamily="18" charset="2"/>
              <a:buChar char=""/>
              <a:defRPr sz="1050" kern="1200">
                <a:solidFill>
                  <a:schemeClr val="tx1">
                    <a:lumMod val="65000"/>
                    <a:lumOff val="35000"/>
                  </a:schemeClr>
                </a:solidFill>
                <a:latin typeface="Segoe UI"/>
                <a:ea typeface="+mn-ea"/>
                <a:cs typeface="Segoe UI"/>
              </a:defRPr>
            </a:lvl4pPr>
            <a:lvl5pPr marL="1159669" indent="-211931" algn="l" defTabSz="685800" rtl="0" eaLnBrk="1" latinLnBrk="0" hangingPunct="1">
              <a:spcBef>
                <a:spcPts val="450"/>
              </a:spcBef>
              <a:buClr>
                <a:schemeClr val="accent1">
                  <a:lumMod val="60000"/>
                  <a:lumOff val="40000"/>
                </a:schemeClr>
              </a:buClr>
              <a:buSzPct val="110000"/>
              <a:buFont typeface="Wingdings 2" pitchFamily="18" charset="2"/>
              <a:buChar char=""/>
              <a:defRPr sz="1050" kern="1200">
                <a:solidFill>
                  <a:schemeClr val="tx1">
                    <a:lumMod val="65000"/>
                    <a:lumOff val="35000"/>
                  </a:schemeClr>
                </a:solidFill>
                <a:latin typeface="Segoe UI"/>
                <a:ea typeface="+mn-ea"/>
                <a:cs typeface="Segoe UI"/>
              </a:defRPr>
            </a:lvl5pPr>
            <a:lvl6pPr marL="1371600" indent="-211931" algn="l" defTabSz="685800" rtl="0" eaLnBrk="1" latinLnBrk="0" hangingPunct="1">
              <a:spcBef>
                <a:spcPct val="20000"/>
              </a:spcBef>
              <a:buClr>
                <a:schemeClr val="accent2"/>
              </a:buClr>
              <a:buSzPct val="110000"/>
              <a:buFont typeface="Wingdings 2" pitchFamily="18" charset="2"/>
              <a:buChar char=""/>
              <a:defRPr lang="en-US" sz="1350" kern="1200" dirty="0" smtClean="0">
                <a:solidFill>
                  <a:schemeClr val="tx1">
                    <a:lumMod val="65000"/>
                    <a:lumOff val="35000"/>
                  </a:schemeClr>
                </a:solidFill>
                <a:latin typeface="+mn-lt"/>
                <a:ea typeface="+mn-ea"/>
                <a:cs typeface="+mn-cs"/>
              </a:defRPr>
            </a:lvl6pPr>
            <a:lvl7pPr marL="1588294" indent="-211931" algn="l" defTabSz="685800" rtl="0" eaLnBrk="1" latinLnBrk="0" hangingPunct="1">
              <a:spcBef>
                <a:spcPct val="20000"/>
              </a:spcBef>
              <a:buClr>
                <a:schemeClr val="accent1">
                  <a:lumMod val="60000"/>
                  <a:lumOff val="40000"/>
                </a:schemeClr>
              </a:buClr>
              <a:buSzPct val="110000"/>
              <a:buFont typeface="Wingdings 2" pitchFamily="18" charset="2"/>
              <a:buChar char=""/>
              <a:defRPr lang="en-US" sz="1350" kern="1200" dirty="0" smtClean="0">
                <a:solidFill>
                  <a:schemeClr val="tx1">
                    <a:lumMod val="65000"/>
                    <a:lumOff val="35000"/>
                  </a:schemeClr>
                </a:solidFill>
                <a:latin typeface="+mn-lt"/>
                <a:ea typeface="+mn-ea"/>
                <a:cs typeface="+mn-cs"/>
              </a:defRPr>
            </a:lvl7pPr>
            <a:lvl8pPr marL="1799035" indent="-211931" algn="l" defTabSz="685800" rtl="0" eaLnBrk="1" latinLnBrk="0" hangingPunct="1">
              <a:spcBef>
                <a:spcPct val="20000"/>
              </a:spcBef>
              <a:buClr>
                <a:schemeClr val="accent2"/>
              </a:buClr>
              <a:buSzPct val="110000"/>
              <a:buFont typeface="Wingdings 2" pitchFamily="18" charset="2"/>
              <a:buChar char=""/>
              <a:defRPr lang="en-US" sz="1350" kern="1200" dirty="0" smtClean="0">
                <a:solidFill>
                  <a:schemeClr val="tx1">
                    <a:lumMod val="65000"/>
                    <a:lumOff val="35000"/>
                  </a:schemeClr>
                </a:solidFill>
                <a:latin typeface="+mn-lt"/>
                <a:ea typeface="+mn-ea"/>
                <a:cs typeface="+mn-cs"/>
              </a:defRPr>
            </a:lvl8pPr>
            <a:lvl9pPr marL="2016919" indent="-211931" algn="l" defTabSz="685800" rtl="0" eaLnBrk="1" latinLnBrk="0" hangingPunct="1">
              <a:spcBef>
                <a:spcPct val="20000"/>
              </a:spcBef>
              <a:buClr>
                <a:schemeClr val="accent1">
                  <a:lumMod val="60000"/>
                  <a:lumOff val="40000"/>
                </a:schemeClr>
              </a:buClr>
              <a:buSzPct val="110000"/>
              <a:buFont typeface="Wingdings 2" pitchFamily="18" charset="2"/>
              <a:buChar char=""/>
              <a:defRPr lang="en-US" sz="1350" kern="1200" dirty="0">
                <a:solidFill>
                  <a:schemeClr val="tx1">
                    <a:lumMod val="65000"/>
                    <a:lumOff val="35000"/>
                  </a:schemeClr>
                </a:solidFill>
                <a:latin typeface="+mn-lt"/>
                <a:ea typeface="+mn-ea"/>
                <a:cs typeface="+mn-cs"/>
              </a:defRPr>
            </a:lvl9pPr>
          </a:lstStyle>
          <a:p>
            <a:pPr marL="0" indent="0">
              <a:spcBef>
                <a:spcPts val="0"/>
              </a:spcBef>
              <a:spcAft>
                <a:spcPts val="600"/>
              </a:spcAft>
              <a:buNone/>
            </a:pPr>
            <a:r>
              <a:rPr lang="en-US" sz="1800" b="1" dirty="0"/>
              <a:t>Blaize Stewart</a:t>
            </a:r>
          </a:p>
          <a:p>
            <a:pPr marL="0" indent="0">
              <a:spcBef>
                <a:spcPts val="0"/>
              </a:spcBef>
              <a:spcAft>
                <a:spcPts val="600"/>
              </a:spcAft>
              <a:buNone/>
            </a:pPr>
            <a:r>
              <a:rPr lang="en-US" sz="1800" dirty="0"/>
              <a:t>Architect</a:t>
            </a:r>
          </a:p>
          <a:p>
            <a:pPr marL="0" indent="0">
              <a:spcBef>
                <a:spcPts val="0"/>
              </a:spcBef>
              <a:spcAft>
                <a:spcPts val="600"/>
              </a:spcAft>
              <a:buNone/>
            </a:pPr>
            <a:r>
              <a:rPr lang="en-US" sz="1800" dirty="0"/>
              <a:t>Microsoft MVP, MCT, and PCSA</a:t>
            </a:r>
          </a:p>
          <a:p>
            <a:pPr marL="0" indent="0">
              <a:spcBef>
                <a:spcPts val="0"/>
              </a:spcBef>
              <a:spcAft>
                <a:spcPts val="600"/>
              </a:spcAft>
              <a:buNone/>
            </a:pPr>
            <a:r>
              <a:rPr lang="en-US" sz="1800" dirty="0"/>
              <a:t>@</a:t>
            </a:r>
            <a:r>
              <a:rPr lang="en-US" sz="1800" dirty="0" err="1"/>
              <a:t>theonemule</a:t>
            </a:r>
            <a:r>
              <a:rPr lang="en-US" sz="1800" dirty="0"/>
              <a:t>  </a:t>
            </a:r>
            <a:r>
              <a:rPr lang="en-US" sz="1800" dirty="0">
                <a:hlinkClick r:id="rId2"/>
              </a:rPr>
              <a:t>www.blaize.net</a:t>
            </a:r>
            <a:endParaRPr lang="en-US" sz="1800" dirty="0"/>
          </a:p>
          <a:p>
            <a:pPr marL="0" indent="0">
              <a:spcBef>
                <a:spcPts val="0"/>
              </a:spcBef>
              <a:spcAft>
                <a:spcPts val="600"/>
              </a:spcAft>
              <a:buNone/>
            </a:pPr>
            <a:endParaRPr lang="en-US" sz="1800" dirty="0"/>
          </a:p>
          <a:p>
            <a:pPr marL="0" indent="0">
              <a:spcBef>
                <a:spcPts val="0"/>
              </a:spcBef>
              <a:spcAft>
                <a:spcPts val="600"/>
              </a:spcAft>
              <a:buNone/>
            </a:pPr>
            <a:r>
              <a:rPr lang="en-US" sz="1800" dirty="0"/>
              <a:t> </a:t>
            </a:r>
          </a:p>
        </p:txBody>
      </p:sp>
      <p:sp>
        <p:nvSpPr>
          <p:cNvPr id="7" name="Title 2"/>
          <p:cNvSpPr txBox="1">
            <a:spLocks/>
          </p:cNvSpPr>
          <p:nvPr/>
        </p:nvSpPr>
        <p:spPr>
          <a:xfrm>
            <a:off x="362675" y="1308536"/>
            <a:ext cx="5906239" cy="1459048"/>
          </a:xfrm>
          <a:prstGeom prst="rect">
            <a:avLst/>
          </a:prstGeom>
        </p:spPr>
        <p:txBody>
          <a:bodyPr vert="horz" lIns="91440" tIns="45720" rIns="91440" bIns="45720" rtlCol="0" anchor="ctr" anchorCtr="0">
            <a:noAutofit/>
          </a:bodyPr>
          <a:lstStyle>
            <a:lvl1pPr algn="l" defTabSz="685800" rtl="0" eaLnBrk="1" latinLnBrk="0" hangingPunct="1">
              <a:spcBef>
                <a:spcPct val="0"/>
              </a:spcBef>
              <a:buNone/>
              <a:defRPr sz="2250" kern="1200">
                <a:solidFill>
                  <a:schemeClr val="tx1">
                    <a:lumMod val="65000"/>
                    <a:lumOff val="35000"/>
                  </a:schemeClr>
                </a:solidFill>
                <a:latin typeface="Segoe UI"/>
                <a:ea typeface="+mj-ea"/>
                <a:cs typeface="Segoe UI"/>
              </a:defRPr>
            </a:lvl1pPr>
          </a:lstStyle>
          <a:p>
            <a:pPr algn="ctr"/>
            <a:r>
              <a:rPr lang="en-US" sz="2800" b="1" dirty="0">
                <a:latin typeface="Segoe UI Light" panose="020B0502040204020203" pitchFamily="34" charset="0"/>
              </a:rPr>
              <a:t>RVA Software Development Meetup</a:t>
            </a:r>
            <a:br>
              <a:rPr lang="en-US" sz="2800" b="1" dirty="0">
                <a:latin typeface="Segoe UI Light" panose="020B0502040204020203" pitchFamily="34" charset="0"/>
              </a:rPr>
            </a:br>
            <a:br>
              <a:rPr lang="en-US" sz="2800" b="1" dirty="0">
                <a:latin typeface="Segoe UI Light" panose="020B0502040204020203" pitchFamily="34" charset="0"/>
              </a:rPr>
            </a:br>
            <a:r>
              <a:rPr lang="en-US" sz="2800" b="1" dirty="0">
                <a:latin typeface="Segoe UI Light" panose="020B0502040204020203" pitchFamily="34" charset="0"/>
              </a:rPr>
              <a:t>Programming Blockchain</a:t>
            </a:r>
          </a:p>
        </p:txBody>
      </p:sp>
      <p:pic>
        <p:nvPicPr>
          <p:cNvPr id="9" name="Picture 8">
            <a:extLst>
              <a:ext uri="{FF2B5EF4-FFF2-40B4-BE49-F238E27FC236}">
                <a16:creationId xmlns:a16="http://schemas.microsoft.com/office/drawing/2014/main" id="{C692BD51-193A-4015-8213-867B25959813}"/>
              </a:ext>
            </a:extLst>
          </p:cNvPr>
          <p:cNvPicPr>
            <a:picLocks noChangeAspect="1"/>
          </p:cNvPicPr>
          <p:nvPr/>
        </p:nvPicPr>
        <p:blipFill>
          <a:blip r:embed="rId3"/>
          <a:stretch>
            <a:fillRect/>
          </a:stretch>
        </p:blipFill>
        <p:spPr>
          <a:xfrm>
            <a:off x="6531429" y="928795"/>
            <a:ext cx="5425440" cy="3008839"/>
          </a:xfrm>
          <a:prstGeom prst="rect">
            <a:avLst/>
          </a:prstGeom>
          <a:effectLst>
            <a:reflection blurRad="6350" stA="50000" endA="300" endPos="55000" dir="5400000" sy="-100000" algn="bl" rotWithShape="0"/>
          </a:effectLst>
          <a:scene3d>
            <a:camera prst="perspectiveContrastingLeftFacing"/>
            <a:lightRig rig="threePt" dir="t"/>
          </a:scene3d>
        </p:spPr>
      </p:pic>
    </p:spTree>
    <p:extLst>
      <p:ext uri="{BB962C8B-B14F-4D97-AF65-F5344CB8AC3E}">
        <p14:creationId xmlns:p14="http://schemas.microsoft.com/office/powerpoint/2010/main" val="1637342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 Contracts</a:t>
            </a:r>
          </a:p>
        </p:txBody>
      </p:sp>
      <p:sp>
        <p:nvSpPr>
          <p:cNvPr id="4" name="AutoShape 2" descr="Image result for KUBERNETES">
            <a:extLst>
              <a:ext uri="{FF2B5EF4-FFF2-40B4-BE49-F238E27FC236}">
                <a16:creationId xmlns:a16="http://schemas.microsoft.com/office/drawing/2014/main" id="{804DBB05-857C-4FB4-8F76-89AF8EA6959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pod diagram">
            <a:extLst>
              <a:ext uri="{FF2B5EF4-FFF2-40B4-BE49-F238E27FC236}">
                <a16:creationId xmlns:a16="http://schemas.microsoft.com/office/drawing/2014/main" id="{B9171736-CB53-4DF1-97FA-23D09E71795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Content Placeholder 2">
            <a:extLst>
              <a:ext uri="{FF2B5EF4-FFF2-40B4-BE49-F238E27FC236}">
                <a16:creationId xmlns:a16="http://schemas.microsoft.com/office/drawing/2014/main" id="{2B3EF110-D69D-42AF-B604-E72730706431}"/>
              </a:ext>
            </a:extLst>
          </p:cNvPr>
          <p:cNvSpPr txBox="1">
            <a:spLocks/>
          </p:cNvSpPr>
          <p:nvPr/>
        </p:nvSpPr>
        <p:spPr>
          <a:xfrm>
            <a:off x="447213" y="2002686"/>
            <a:ext cx="5120113" cy="3462228"/>
          </a:xfrm>
          <a:prstGeom prst="rect">
            <a:avLst/>
          </a:prstGeom>
        </p:spPr>
        <p:txBody>
          <a:bodyPr vert="horz" lIns="91440" tIns="45720" rIns="91440" bIns="45720" rtlCol="0">
            <a:normAutofit/>
          </a:bodyPr>
          <a:lstStyle>
            <a:lvl1pPr marL="349250" indent="-349250" algn="l" defTabSz="914400" rtl="0" eaLnBrk="1" latinLnBrk="0" hangingPunct="1">
              <a:spcBef>
                <a:spcPts val="12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None/>
            </a:pPr>
            <a:r>
              <a:rPr lang="en-US" sz="2800" dirty="0"/>
              <a:t>A “smart contract” is a program that runs on a blockchain network and is called via RPC.</a:t>
            </a:r>
          </a:p>
          <a:p>
            <a:pPr marL="0" indent="0">
              <a:buNone/>
            </a:pPr>
            <a:r>
              <a:rPr lang="en-US" sz="2800" dirty="0"/>
              <a:t>Contracts offer ways to both process, store, and retrieve data on a blockchain for custom use cases.</a:t>
            </a:r>
          </a:p>
        </p:txBody>
      </p:sp>
      <p:pic>
        <p:nvPicPr>
          <p:cNvPr id="6146" name="Picture 2" descr="Person Holding Silver Pen Signing Photographers Signature">
            <a:extLst>
              <a:ext uri="{FF2B5EF4-FFF2-40B4-BE49-F238E27FC236}">
                <a16:creationId xmlns:a16="http://schemas.microsoft.com/office/drawing/2014/main" id="{75AE1B78-F1AA-4A45-9D3F-1DBE61F58F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4674" y="2064489"/>
            <a:ext cx="4535644" cy="340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731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 Contracts</a:t>
            </a:r>
          </a:p>
        </p:txBody>
      </p:sp>
      <p:sp>
        <p:nvSpPr>
          <p:cNvPr id="4" name="AutoShape 2" descr="Image result for KUBERNETES">
            <a:extLst>
              <a:ext uri="{FF2B5EF4-FFF2-40B4-BE49-F238E27FC236}">
                <a16:creationId xmlns:a16="http://schemas.microsoft.com/office/drawing/2014/main" id="{804DBB05-857C-4FB4-8F76-89AF8EA6959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pod diagram">
            <a:extLst>
              <a:ext uri="{FF2B5EF4-FFF2-40B4-BE49-F238E27FC236}">
                <a16:creationId xmlns:a16="http://schemas.microsoft.com/office/drawing/2014/main" id="{B9171736-CB53-4DF1-97FA-23D09E71795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Content Placeholder 2">
            <a:extLst>
              <a:ext uri="{FF2B5EF4-FFF2-40B4-BE49-F238E27FC236}">
                <a16:creationId xmlns:a16="http://schemas.microsoft.com/office/drawing/2014/main" id="{2B3EF110-D69D-42AF-B604-E72730706431}"/>
              </a:ext>
            </a:extLst>
          </p:cNvPr>
          <p:cNvSpPr txBox="1">
            <a:spLocks/>
          </p:cNvSpPr>
          <p:nvPr/>
        </p:nvSpPr>
        <p:spPr>
          <a:xfrm>
            <a:off x="447213" y="1698171"/>
            <a:ext cx="5343987" cy="3881573"/>
          </a:xfrm>
          <a:prstGeom prst="rect">
            <a:avLst/>
          </a:prstGeom>
        </p:spPr>
        <p:txBody>
          <a:bodyPr vert="horz" lIns="91440" tIns="45720" rIns="91440" bIns="45720" rtlCol="0">
            <a:normAutofit fontScale="85000" lnSpcReduction="10000"/>
          </a:bodyPr>
          <a:lstStyle>
            <a:lvl1pPr marL="349250" indent="-349250" algn="l" defTabSz="914400" rtl="0" eaLnBrk="1" latinLnBrk="0" hangingPunct="1">
              <a:spcBef>
                <a:spcPts val="12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algn="just"/>
            <a:r>
              <a:rPr lang="en-US" sz="2800" dirty="0"/>
              <a:t>Smart Contracts (sometimes called “distributed apps” or “</a:t>
            </a:r>
            <a:r>
              <a:rPr lang="en-US" sz="2800" dirty="0" err="1"/>
              <a:t>Dapps</a:t>
            </a:r>
            <a:r>
              <a:rPr lang="en-US" sz="2800" dirty="0"/>
              <a:t>”) are apps that run on the Ethereum VM.</a:t>
            </a:r>
          </a:p>
          <a:p>
            <a:pPr algn="just"/>
            <a:r>
              <a:rPr lang="en-US" sz="2800" dirty="0"/>
              <a:t>The contracts themselves become a part of the blockchain.</a:t>
            </a:r>
          </a:p>
          <a:p>
            <a:pPr algn="just"/>
            <a:r>
              <a:rPr lang="en-US" sz="2800" dirty="0"/>
              <a:t>The contracts modify contract states, with each successive state change becoming a new transaction stored on the blockchain.</a:t>
            </a:r>
            <a:endParaRPr lang="en-US" sz="2200" dirty="0"/>
          </a:p>
        </p:txBody>
      </p:sp>
      <p:pic>
        <p:nvPicPr>
          <p:cNvPr id="6" name="Picture 5">
            <a:extLst>
              <a:ext uri="{FF2B5EF4-FFF2-40B4-BE49-F238E27FC236}">
                <a16:creationId xmlns:a16="http://schemas.microsoft.com/office/drawing/2014/main" id="{85DAC652-04EA-409B-81F6-4749A18D4FB0}"/>
              </a:ext>
            </a:extLst>
          </p:cNvPr>
          <p:cNvPicPr>
            <a:picLocks noChangeAspect="1"/>
          </p:cNvPicPr>
          <p:nvPr/>
        </p:nvPicPr>
        <p:blipFill>
          <a:blip r:embed="rId3"/>
          <a:stretch>
            <a:fillRect/>
          </a:stretch>
        </p:blipFill>
        <p:spPr>
          <a:xfrm>
            <a:off x="7357961" y="1667282"/>
            <a:ext cx="4324350" cy="3943350"/>
          </a:xfrm>
          <a:prstGeom prst="rect">
            <a:avLst/>
          </a:prstGeom>
        </p:spPr>
      </p:pic>
    </p:spTree>
    <p:extLst>
      <p:ext uri="{BB962C8B-B14F-4D97-AF65-F5344CB8AC3E}">
        <p14:creationId xmlns:p14="http://schemas.microsoft.com/office/powerpoint/2010/main" val="3951067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Tooling</a:t>
            </a:r>
          </a:p>
        </p:txBody>
      </p:sp>
      <p:sp>
        <p:nvSpPr>
          <p:cNvPr id="4" name="AutoShape 2" descr="Image result for KUBERNETES">
            <a:extLst>
              <a:ext uri="{FF2B5EF4-FFF2-40B4-BE49-F238E27FC236}">
                <a16:creationId xmlns:a16="http://schemas.microsoft.com/office/drawing/2014/main" id="{804DBB05-857C-4FB4-8F76-89AF8EA6959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pod diagram">
            <a:extLst>
              <a:ext uri="{FF2B5EF4-FFF2-40B4-BE49-F238E27FC236}">
                <a16:creationId xmlns:a16="http://schemas.microsoft.com/office/drawing/2014/main" id="{B9171736-CB53-4DF1-97FA-23D09E71795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Content Placeholder 2">
            <a:extLst>
              <a:ext uri="{FF2B5EF4-FFF2-40B4-BE49-F238E27FC236}">
                <a16:creationId xmlns:a16="http://schemas.microsoft.com/office/drawing/2014/main" id="{2B3EF110-D69D-42AF-B604-E72730706431}"/>
              </a:ext>
            </a:extLst>
          </p:cNvPr>
          <p:cNvSpPr txBox="1">
            <a:spLocks/>
          </p:cNvSpPr>
          <p:nvPr/>
        </p:nvSpPr>
        <p:spPr>
          <a:xfrm>
            <a:off x="447213" y="1698171"/>
            <a:ext cx="5343987" cy="3881573"/>
          </a:xfrm>
          <a:prstGeom prst="rect">
            <a:avLst/>
          </a:prstGeom>
        </p:spPr>
        <p:txBody>
          <a:bodyPr vert="horz" lIns="91440" tIns="45720" rIns="91440" bIns="45720" rtlCol="0">
            <a:normAutofit fontScale="92500" lnSpcReduction="10000"/>
          </a:bodyPr>
          <a:lstStyle>
            <a:lvl1pPr marL="349250" indent="-349250" algn="l" defTabSz="914400" rtl="0" eaLnBrk="1" latinLnBrk="0" hangingPunct="1">
              <a:spcBef>
                <a:spcPts val="12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algn="just"/>
            <a:r>
              <a:rPr lang="en-US" sz="2800" dirty="0"/>
              <a:t>Tooling for developing on Ethereum has matured with several offerings.</a:t>
            </a:r>
          </a:p>
          <a:p>
            <a:pPr algn="just"/>
            <a:r>
              <a:rPr lang="en-US" sz="2800" dirty="0"/>
              <a:t>For offline development, use:</a:t>
            </a:r>
          </a:p>
          <a:p>
            <a:pPr lvl="1" algn="just"/>
            <a:r>
              <a:rPr lang="en-US" sz="2200" b="1" dirty="0"/>
              <a:t>Ganache</a:t>
            </a:r>
            <a:r>
              <a:rPr lang="en-US" sz="2200" dirty="0"/>
              <a:t> – a GUI-based development blockchain app</a:t>
            </a:r>
          </a:p>
          <a:p>
            <a:pPr lvl="1" algn="just"/>
            <a:r>
              <a:rPr lang="en-US" sz="2200" b="1" dirty="0"/>
              <a:t>Truffle</a:t>
            </a:r>
            <a:r>
              <a:rPr lang="en-US" sz="2200" dirty="0"/>
              <a:t> – a Solidity development and automation framework.</a:t>
            </a:r>
          </a:p>
          <a:p>
            <a:pPr lvl="1" algn="just"/>
            <a:r>
              <a:rPr lang="en-US" sz="2200" b="1" dirty="0"/>
              <a:t>Solidity</a:t>
            </a:r>
            <a:r>
              <a:rPr lang="en-US" sz="2200" dirty="0"/>
              <a:t> – The language and tools for writing Smart Contracts on Ethereum. </a:t>
            </a:r>
          </a:p>
        </p:txBody>
      </p:sp>
      <p:pic>
        <p:nvPicPr>
          <p:cNvPr id="1026" name="Picture 2" descr="Image result for truffle suite logo">
            <a:extLst>
              <a:ext uri="{FF2B5EF4-FFF2-40B4-BE49-F238E27FC236}">
                <a16:creationId xmlns:a16="http://schemas.microsoft.com/office/drawing/2014/main" id="{52C15BB6-D669-46AD-BF88-477472BAF5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3984" y="1908128"/>
            <a:ext cx="1730829" cy="173082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ganache logo">
            <a:extLst>
              <a:ext uri="{FF2B5EF4-FFF2-40B4-BE49-F238E27FC236}">
                <a16:creationId xmlns:a16="http://schemas.microsoft.com/office/drawing/2014/main" id="{E3957B54-5FA9-4BE7-B647-F24210F704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7295" y="1806951"/>
            <a:ext cx="1593398" cy="198170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solidity logo">
            <a:extLst>
              <a:ext uri="{FF2B5EF4-FFF2-40B4-BE49-F238E27FC236}">
                <a16:creationId xmlns:a16="http://schemas.microsoft.com/office/drawing/2014/main" id="{86E0A2E5-1880-4018-BC61-3EEE4E4FDC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7295" y="4361130"/>
            <a:ext cx="4254964" cy="145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87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Ganache – A Personal, Development Blockchain</a:t>
            </a:r>
          </a:p>
        </p:txBody>
      </p:sp>
      <p:sp>
        <p:nvSpPr>
          <p:cNvPr id="4" name="AutoShape 2" descr="Image result for KUBERNETES">
            <a:extLst>
              <a:ext uri="{FF2B5EF4-FFF2-40B4-BE49-F238E27FC236}">
                <a16:creationId xmlns:a16="http://schemas.microsoft.com/office/drawing/2014/main" id="{804DBB05-857C-4FB4-8F76-89AF8EA6959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pod diagram">
            <a:extLst>
              <a:ext uri="{FF2B5EF4-FFF2-40B4-BE49-F238E27FC236}">
                <a16:creationId xmlns:a16="http://schemas.microsoft.com/office/drawing/2014/main" id="{B9171736-CB53-4DF1-97FA-23D09E71795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Content Placeholder 2">
            <a:extLst>
              <a:ext uri="{FF2B5EF4-FFF2-40B4-BE49-F238E27FC236}">
                <a16:creationId xmlns:a16="http://schemas.microsoft.com/office/drawing/2014/main" id="{2B3EF110-D69D-42AF-B604-E72730706431}"/>
              </a:ext>
            </a:extLst>
          </p:cNvPr>
          <p:cNvSpPr txBox="1">
            <a:spLocks/>
          </p:cNvSpPr>
          <p:nvPr/>
        </p:nvSpPr>
        <p:spPr>
          <a:xfrm>
            <a:off x="447213" y="1680753"/>
            <a:ext cx="4934759" cy="3587933"/>
          </a:xfrm>
          <a:prstGeom prst="rect">
            <a:avLst/>
          </a:prstGeom>
        </p:spPr>
        <p:txBody>
          <a:bodyPr vert="horz" lIns="91440" tIns="45720" rIns="91440" bIns="45720" rtlCol="0">
            <a:normAutofit lnSpcReduction="10000"/>
          </a:bodyPr>
          <a:lstStyle>
            <a:lvl1pPr marL="349250" indent="-349250" algn="l" defTabSz="914400" rtl="0" eaLnBrk="1" latinLnBrk="0" hangingPunct="1">
              <a:spcBef>
                <a:spcPts val="12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algn="just"/>
            <a:r>
              <a:rPr lang="en-US" sz="2200" dirty="0"/>
              <a:t>Ganache is a personal blockchain for development with a GUI frontend.</a:t>
            </a:r>
          </a:p>
          <a:p>
            <a:pPr algn="just"/>
            <a:r>
              <a:rPr lang="en-US" sz="2200" dirty="0"/>
              <a:t>The GUI is not required for Ganache to run, but it does provide a easy-to-use interface for seeing activity on the development blockchain.  </a:t>
            </a:r>
            <a:endParaRPr lang="en-US" sz="2200" b="1" dirty="0"/>
          </a:p>
          <a:p>
            <a:pPr algn="just"/>
            <a:r>
              <a:rPr lang="en-US" sz="2200" dirty="0"/>
              <a:t>Ganache is available for Windows, Mac OS, and Linux</a:t>
            </a:r>
          </a:p>
          <a:p>
            <a:pPr marL="0" indent="0" algn="just">
              <a:buNone/>
            </a:pPr>
            <a:endParaRPr lang="en-US" sz="2200" dirty="0"/>
          </a:p>
        </p:txBody>
      </p:sp>
      <p:pic>
        <p:nvPicPr>
          <p:cNvPr id="3" name="Picture 2">
            <a:extLst>
              <a:ext uri="{FF2B5EF4-FFF2-40B4-BE49-F238E27FC236}">
                <a16:creationId xmlns:a16="http://schemas.microsoft.com/office/drawing/2014/main" id="{918B5DB7-6AB8-4462-A542-F3D1E75A18F3}"/>
              </a:ext>
            </a:extLst>
          </p:cNvPr>
          <p:cNvPicPr>
            <a:picLocks noChangeAspect="1"/>
          </p:cNvPicPr>
          <p:nvPr/>
        </p:nvPicPr>
        <p:blipFill>
          <a:blip r:embed="rId3"/>
          <a:stretch>
            <a:fillRect/>
          </a:stretch>
        </p:blipFill>
        <p:spPr>
          <a:xfrm>
            <a:off x="5943600" y="1755468"/>
            <a:ext cx="5602570" cy="3040561"/>
          </a:xfrm>
          <a:prstGeom prst="rect">
            <a:avLst/>
          </a:prstGeom>
          <a:ln>
            <a:solidFill>
              <a:schemeClr val="accent1"/>
            </a:solidFill>
          </a:ln>
          <a:effectLst>
            <a:outerShdw blurRad="50800" dist="38100" dir="2700000" algn="tl" rotWithShape="0">
              <a:prstClr val="black">
                <a:alpha val="40000"/>
              </a:prstClr>
            </a:outerShdw>
          </a:effectLst>
        </p:spPr>
      </p:pic>
      <p:sp>
        <p:nvSpPr>
          <p:cNvPr id="5" name="TextBox 4">
            <a:extLst>
              <a:ext uri="{FF2B5EF4-FFF2-40B4-BE49-F238E27FC236}">
                <a16:creationId xmlns:a16="http://schemas.microsoft.com/office/drawing/2014/main" id="{C648F60E-FAB1-4CA5-9E35-EA989F770D69}"/>
              </a:ext>
            </a:extLst>
          </p:cNvPr>
          <p:cNvSpPr txBox="1"/>
          <p:nvPr/>
        </p:nvSpPr>
        <p:spPr>
          <a:xfrm>
            <a:off x="1213770" y="5215844"/>
            <a:ext cx="9127435" cy="461665"/>
          </a:xfrm>
          <a:prstGeom prst="rect">
            <a:avLst/>
          </a:prstGeom>
          <a:noFill/>
        </p:spPr>
        <p:txBody>
          <a:bodyPr wrap="square" rtlCol="0">
            <a:spAutoFit/>
          </a:bodyPr>
          <a:lstStyle/>
          <a:p>
            <a:pPr algn="ctr"/>
            <a:r>
              <a:rPr lang="en-US" sz="2400" u="sng" dirty="0">
                <a:solidFill>
                  <a:schemeClr val="accent1"/>
                </a:solidFill>
              </a:rPr>
              <a:t>https://github.com/trufflesuite/ganache/releases</a:t>
            </a:r>
          </a:p>
        </p:txBody>
      </p:sp>
    </p:spTree>
    <p:extLst>
      <p:ext uri="{BB962C8B-B14F-4D97-AF65-F5344CB8AC3E}">
        <p14:creationId xmlns:p14="http://schemas.microsoft.com/office/powerpoint/2010/main" val="317682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Truffle</a:t>
            </a:r>
          </a:p>
        </p:txBody>
      </p:sp>
      <p:sp>
        <p:nvSpPr>
          <p:cNvPr id="4" name="AutoShape 2" descr="Image result for KUBERNETES">
            <a:extLst>
              <a:ext uri="{FF2B5EF4-FFF2-40B4-BE49-F238E27FC236}">
                <a16:creationId xmlns:a16="http://schemas.microsoft.com/office/drawing/2014/main" id="{804DBB05-857C-4FB4-8F76-89AF8EA6959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pod diagram">
            <a:extLst>
              <a:ext uri="{FF2B5EF4-FFF2-40B4-BE49-F238E27FC236}">
                <a16:creationId xmlns:a16="http://schemas.microsoft.com/office/drawing/2014/main" id="{B9171736-CB53-4DF1-97FA-23D09E71795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Content Placeholder 2">
            <a:extLst>
              <a:ext uri="{FF2B5EF4-FFF2-40B4-BE49-F238E27FC236}">
                <a16:creationId xmlns:a16="http://schemas.microsoft.com/office/drawing/2014/main" id="{2B3EF110-D69D-42AF-B604-E72730706431}"/>
              </a:ext>
            </a:extLst>
          </p:cNvPr>
          <p:cNvSpPr txBox="1">
            <a:spLocks/>
          </p:cNvSpPr>
          <p:nvPr/>
        </p:nvSpPr>
        <p:spPr>
          <a:xfrm>
            <a:off x="447213" y="1698172"/>
            <a:ext cx="7016033" cy="3291272"/>
          </a:xfrm>
          <a:prstGeom prst="rect">
            <a:avLst/>
          </a:prstGeom>
        </p:spPr>
        <p:txBody>
          <a:bodyPr vert="horz" lIns="91440" tIns="45720" rIns="91440" bIns="45720" rtlCol="0">
            <a:normAutofit lnSpcReduction="10000"/>
          </a:bodyPr>
          <a:lstStyle>
            <a:lvl1pPr marL="349250" indent="-349250" algn="l" defTabSz="914400" rtl="0" eaLnBrk="1" latinLnBrk="0" hangingPunct="1">
              <a:spcBef>
                <a:spcPts val="12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algn="just"/>
            <a:r>
              <a:rPr lang="en-US" sz="2800" dirty="0"/>
              <a:t>Truffle is framework and utility for developing smart contracts with Solidity.</a:t>
            </a:r>
          </a:p>
          <a:p>
            <a:pPr algn="just"/>
            <a:r>
              <a:rPr lang="en-US" sz="2800" dirty="0"/>
              <a:t>It automates contract deployment, contract testing, and facilitates debugging.</a:t>
            </a:r>
          </a:p>
          <a:p>
            <a:pPr algn="just"/>
            <a:r>
              <a:rPr lang="en-US" sz="2800" dirty="0"/>
              <a:t>Truffle is scriptable, which enables developing pipelines for CI/CD.</a:t>
            </a:r>
          </a:p>
        </p:txBody>
      </p:sp>
      <p:pic>
        <p:nvPicPr>
          <p:cNvPr id="1026" name="Picture 2" descr="Image result for truffle suite logo">
            <a:extLst>
              <a:ext uri="{FF2B5EF4-FFF2-40B4-BE49-F238E27FC236}">
                <a16:creationId xmlns:a16="http://schemas.microsoft.com/office/drawing/2014/main" id="{52C15BB6-D669-46AD-BF88-477472BAF5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685" y="2013313"/>
            <a:ext cx="2831373" cy="283137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73791BF-9AEC-4EB5-838D-A11DA65CA9C3}"/>
              </a:ext>
            </a:extLst>
          </p:cNvPr>
          <p:cNvSpPr txBox="1"/>
          <p:nvPr/>
        </p:nvSpPr>
        <p:spPr>
          <a:xfrm>
            <a:off x="2261152" y="5141462"/>
            <a:ext cx="7364895" cy="646331"/>
          </a:xfrm>
          <a:prstGeom prst="rect">
            <a:avLst/>
          </a:prstGeom>
          <a:noFill/>
        </p:spPr>
        <p:txBody>
          <a:bodyPr wrap="square" rtlCol="0">
            <a:spAutoFit/>
          </a:bodyPr>
          <a:lstStyle/>
          <a:p>
            <a:pPr algn="ctr"/>
            <a:r>
              <a:rPr lang="en-US" sz="3600" b="1" dirty="0" err="1">
                <a:latin typeface="Courier New" panose="02070309020205020404" pitchFamily="49" charset="0"/>
                <a:cs typeface="Courier New" panose="02070309020205020404" pitchFamily="49" charset="0"/>
              </a:rPr>
              <a:t>npm</a:t>
            </a:r>
            <a:r>
              <a:rPr lang="en-US" sz="3600" b="1" dirty="0">
                <a:latin typeface="Courier New" panose="02070309020205020404" pitchFamily="49" charset="0"/>
                <a:cs typeface="Courier New" panose="02070309020205020404" pitchFamily="49" charset="0"/>
              </a:rPr>
              <a:t> install -g truffle</a:t>
            </a:r>
          </a:p>
        </p:txBody>
      </p:sp>
    </p:spTree>
    <p:extLst>
      <p:ext uri="{BB962C8B-B14F-4D97-AF65-F5344CB8AC3E}">
        <p14:creationId xmlns:p14="http://schemas.microsoft.com/office/powerpoint/2010/main" val="2738316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Truffle Commands</a:t>
            </a:r>
          </a:p>
        </p:txBody>
      </p:sp>
      <p:sp>
        <p:nvSpPr>
          <p:cNvPr id="4" name="AutoShape 2" descr="Image result for KUBERNETES">
            <a:extLst>
              <a:ext uri="{FF2B5EF4-FFF2-40B4-BE49-F238E27FC236}">
                <a16:creationId xmlns:a16="http://schemas.microsoft.com/office/drawing/2014/main" id="{804DBB05-857C-4FB4-8F76-89AF8EA6959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pod diagram">
            <a:extLst>
              <a:ext uri="{FF2B5EF4-FFF2-40B4-BE49-F238E27FC236}">
                <a16:creationId xmlns:a16="http://schemas.microsoft.com/office/drawing/2014/main" id="{B9171736-CB53-4DF1-97FA-23D09E71795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Content Placeholder 2">
            <a:extLst>
              <a:ext uri="{FF2B5EF4-FFF2-40B4-BE49-F238E27FC236}">
                <a16:creationId xmlns:a16="http://schemas.microsoft.com/office/drawing/2014/main" id="{2B3EF110-D69D-42AF-B604-E72730706431}"/>
              </a:ext>
            </a:extLst>
          </p:cNvPr>
          <p:cNvSpPr txBox="1">
            <a:spLocks/>
          </p:cNvSpPr>
          <p:nvPr/>
        </p:nvSpPr>
        <p:spPr>
          <a:xfrm>
            <a:off x="447213" y="1680753"/>
            <a:ext cx="7686593" cy="3881573"/>
          </a:xfrm>
          <a:prstGeom prst="rect">
            <a:avLst/>
          </a:prstGeom>
        </p:spPr>
        <p:txBody>
          <a:bodyPr vert="horz" lIns="91440" tIns="45720" rIns="91440" bIns="45720" rtlCol="0">
            <a:normAutofit/>
          </a:bodyPr>
          <a:lstStyle>
            <a:lvl1pPr marL="349250" indent="-349250" algn="l" defTabSz="914400" rtl="0" eaLnBrk="1" latinLnBrk="0" hangingPunct="1">
              <a:spcBef>
                <a:spcPts val="12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lgn="just">
              <a:buNone/>
            </a:pPr>
            <a:r>
              <a:rPr lang="en-US" sz="2200" b="1" dirty="0" err="1"/>
              <a:t>init</a:t>
            </a:r>
            <a:r>
              <a:rPr lang="en-US" sz="2200" dirty="0"/>
              <a:t> – sets up a new project in an empty folder.</a:t>
            </a:r>
          </a:p>
          <a:p>
            <a:pPr marL="0" indent="0" algn="just">
              <a:buNone/>
            </a:pPr>
            <a:r>
              <a:rPr lang="en-US" sz="2200" b="1" dirty="0"/>
              <a:t>create</a:t>
            </a:r>
            <a:r>
              <a:rPr lang="en-US" sz="2200" dirty="0"/>
              <a:t> – create an artifact within a Truffle project</a:t>
            </a:r>
          </a:p>
          <a:p>
            <a:pPr marL="0" indent="0" algn="just">
              <a:buNone/>
            </a:pPr>
            <a:r>
              <a:rPr lang="en-US" sz="2200" b="1" dirty="0"/>
              <a:t>migrate/deploy</a:t>
            </a:r>
            <a:r>
              <a:rPr lang="en-US" sz="2200" dirty="0"/>
              <a:t> – deploy compiled contracts to a network</a:t>
            </a:r>
          </a:p>
          <a:p>
            <a:pPr marL="0" indent="0" algn="just">
              <a:buNone/>
            </a:pPr>
            <a:r>
              <a:rPr lang="en-US" sz="2200" b="1" dirty="0"/>
              <a:t>compile</a:t>
            </a:r>
            <a:r>
              <a:rPr lang="en-US" sz="2200" dirty="0"/>
              <a:t> – compile smart contracts and create build artifacts</a:t>
            </a:r>
            <a:endParaRPr lang="en-US" sz="2200" b="1" dirty="0"/>
          </a:p>
          <a:p>
            <a:pPr marL="0" indent="0" algn="just">
              <a:buNone/>
            </a:pPr>
            <a:r>
              <a:rPr lang="en-US" sz="2200" b="1" dirty="0"/>
              <a:t>test</a:t>
            </a:r>
            <a:r>
              <a:rPr lang="en-US" sz="2200" dirty="0"/>
              <a:t> – run a test against contracts.</a:t>
            </a:r>
          </a:p>
          <a:p>
            <a:pPr marL="0" indent="0" algn="just">
              <a:buNone/>
            </a:pPr>
            <a:r>
              <a:rPr lang="en-US" sz="2200" b="1" dirty="0"/>
              <a:t>debug</a:t>
            </a:r>
            <a:r>
              <a:rPr lang="en-US" sz="2200" dirty="0"/>
              <a:t> – interactively debug a contract</a:t>
            </a:r>
          </a:p>
          <a:p>
            <a:pPr marL="0" indent="0" algn="just">
              <a:buNone/>
            </a:pPr>
            <a:r>
              <a:rPr lang="en-US" sz="2200" b="1" dirty="0"/>
              <a:t>console</a:t>
            </a:r>
            <a:r>
              <a:rPr lang="en-US" sz="2200" dirty="0"/>
              <a:t> – interact with a contract with a CLI</a:t>
            </a:r>
          </a:p>
        </p:txBody>
      </p:sp>
      <p:pic>
        <p:nvPicPr>
          <p:cNvPr id="1026" name="Picture 2" descr="Image result for truffle suite logo">
            <a:extLst>
              <a:ext uri="{FF2B5EF4-FFF2-40B4-BE49-F238E27FC236}">
                <a16:creationId xmlns:a16="http://schemas.microsoft.com/office/drawing/2014/main" id="{52C15BB6-D669-46AD-BF88-477472BAF5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7611" y="1967593"/>
            <a:ext cx="2831373" cy="2831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368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Tools</a:t>
            </a:r>
          </a:p>
        </p:txBody>
      </p:sp>
      <p:sp>
        <p:nvSpPr>
          <p:cNvPr id="4" name="AutoShape 2" descr="Image result for KUBERNETES">
            <a:extLst>
              <a:ext uri="{FF2B5EF4-FFF2-40B4-BE49-F238E27FC236}">
                <a16:creationId xmlns:a16="http://schemas.microsoft.com/office/drawing/2014/main" id="{804DBB05-857C-4FB4-8F76-89AF8EA6959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pod diagram">
            <a:extLst>
              <a:ext uri="{FF2B5EF4-FFF2-40B4-BE49-F238E27FC236}">
                <a16:creationId xmlns:a16="http://schemas.microsoft.com/office/drawing/2014/main" id="{B9171736-CB53-4DF1-97FA-23D09E71795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Content Placeholder 2">
            <a:extLst>
              <a:ext uri="{FF2B5EF4-FFF2-40B4-BE49-F238E27FC236}">
                <a16:creationId xmlns:a16="http://schemas.microsoft.com/office/drawing/2014/main" id="{2B3EF110-D69D-42AF-B604-E72730706431}"/>
              </a:ext>
            </a:extLst>
          </p:cNvPr>
          <p:cNvSpPr txBox="1">
            <a:spLocks/>
          </p:cNvSpPr>
          <p:nvPr/>
        </p:nvSpPr>
        <p:spPr>
          <a:xfrm>
            <a:off x="564204" y="1787433"/>
            <a:ext cx="10933890" cy="3587933"/>
          </a:xfrm>
          <a:prstGeom prst="rect">
            <a:avLst/>
          </a:prstGeom>
        </p:spPr>
        <p:txBody>
          <a:bodyPr vert="horz" lIns="91440" tIns="45720" rIns="91440" bIns="45720" rtlCol="0">
            <a:normAutofit/>
          </a:bodyPr>
          <a:lstStyle>
            <a:lvl1pPr marL="349250" indent="-349250" algn="l" defTabSz="914400" rtl="0" eaLnBrk="1" latinLnBrk="0" hangingPunct="1">
              <a:spcBef>
                <a:spcPts val="12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algn="just"/>
            <a:r>
              <a:rPr lang="en-US" sz="2200" b="1" dirty="0" err="1"/>
              <a:t>geth</a:t>
            </a:r>
            <a:r>
              <a:rPr lang="en-US" sz="2200" b="1" dirty="0"/>
              <a:t> console </a:t>
            </a:r>
            <a:r>
              <a:rPr lang="en-US" sz="2200" dirty="0"/>
              <a:t>– A CLI tool for interacting with Ethereum.</a:t>
            </a:r>
          </a:p>
          <a:p>
            <a:pPr algn="just"/>
            <a:r>
              <a:rPr lang="en-US" sz="2200" b="1" dirty="0"/>
              <a:t>Mist Browser </a:t>
            </a:r>
            <a:r>
              <a:rPr lang="en-US" sz="2200" dirty="0"/>
              <a:t>– a custom browser that is used for running client apps and performing operations similar to </a:t>
            </a:r>
            <a:r>
              <a:rPr lang="en-US" sz="2200" dirty="0" err="1"/>
              <a:t>Geth</a:t>
            </a:r>
            <a:r>
              <a:rPr lang="en-US" sz="2200" dirty="0"/>
              <a:t> in a GUI.</a:t>
            </a:r>
          </a:p>
          <a:p>
            <a:pPr lvl="1" algn="just"/>
            <a:r>
              <a:rPr lang="en-US" sz="1600" b="1" dirty="0"/>
              <a:t>Remix – </a:t>
            </a:r>
            <a:r>
              <a:rPr lang="en-US" sz="1600" dirty="0"/>
              <a:t>An IDE for developing Solidity Smart Contracts that’s built into Mist</a:t>
            </a:r>
          </a:p>
          <a:p>
            <a:pPr algn="just"/>
            <a:r>
              <a:rPr lang="en-US" sz="2200" b="1" dirty="0" err="1"/>
              <a:t>MetaMask</a:t>
            </a:r>
            <a:r>
              <a:rPr lang="en-US" sz="2200" dirty="0"/>
              <a:t> – </a:t>
            </a:r>
            <a:r>
              <a:rPr lang="en-US" sz="2200" dirty="0" err="1"/>
              <a:t>MetaMask</a:t>
            </a:r>
            <a:r>
              <a:rPr lang="en-US" sz="2200" dirty="0"/>
              <a:t> is a browser plugin for popular web browsers for interacting with a blockchain. It also can be tied into apps running in a browsers.</a:t>
            </a:r>
          </a:p>
          <a:p>
            <a:pPr algn="just"/>
            <a:r>
              <a:rPr lang="en-US" sz="2200" b="1" dirty="0"/>
              <a:t>Visual Studio Code</a:t>
            </a:r>
            <a:r>
              <a:rPr lang="en-US" sz="2200" dirty="0"/>
              <a:t> (with a Solidity plugin) – Another tool for writing Smart Contracts</a:t>
            </a:r>
          </a:p>
          <a:p>
            <a:pPr algn="just"/>
            <a:endParaRPr lang="en-US" sz="2200" dirty="0"/>
          </a:p>
        </p:txBody>
      </p:sp>
    </p:spTree>
    <p:extLst>
      <p:ext uri="{BB962C8B-B14F-4D97-AF65-F5344CB8AC3E}">
        <p14:creationId xmlns:p14="http://schemas.microsoft.com/office/powerpoint/2010/main" val="6416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Architecture #1</a:t>
            </a:r>
          </a:p>
        </p:txBody>
      </p:sp>
      <p:sp>
        <p:nvSpPr>
          <p:cNvPr id="4" name="AutoShape 2" descr="Image result for KUBERNETES">
            <a:extLst>
              <a:ext uri="{FF2B5EF4-FFF2-40B4-BE49-F238E27FC236}">
                <a16:creationId xmlns:a16="http://schemas.microsoft.com/office/drawing/2014/main" id="{804DBB05-857C-4FB4-8F76-89AF8EA6959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pod diagram">
            <a:extLst>
              <a:ext uri="{FF2B5EF4-FFF2-40B4-BE49-F238E27FC236}">
                <a16:creationId xmlns:a16="http://schemas.microsoft.com/office/drawing/2014/main" id="{B9171736-CB53-4DF1-97FA-23D09E71795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Content Placeholder 2">
            <a:extLst>
              <a:ext uri="{FF2B5EF4-FFF2-40B4-BE49-F238E27FC236}">
                <a16:creationId xmlns:a16="http://schemas.microsoft.com/office/drawing/2014/main" id="{2B3EF110-D69D-42AF-B604-E72730706431}"/>
              </a:ext>
            </a:extLst>
          </p:cNvPr>
          <p:cNvSpPr txBox="1">
            <a:spLocks/>
          </p:cNvSpPr>
          <p:nvPr/>
        </p:nvSpPr>
        <p:spPr>
          <a:xfrm>
            <a:off x="447213" y="1698171"/>
            <a:ext cx="6110341" cy="3881573"/>
          </a:xfrm>
          <a:prstGeom prst="rect">
            <a:avLst/>
          </a:prstGeom>
        </p:spPr>
        <p:txBody>
          <a:bodyPr vert="horz" lIns="91440" tIns="45720" rIns="91440" bIns="45720" rtlCol="0">
            <a:normAutofit/>
          </a:bodyPr>
          <a:lstStyle>
            <a:lvl1pPr marL="349250" indent="-349250" algn="l" defTabSz="914400" rtl="0" eaLnBrk="1" latinLnBrk="0" hangingPunct="1">
              <a:spcBef>
                <a:spcPts val="12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algn="just"/>
            <a:r>
              <a:rPr lang="en-US" sz="2800" dirty="0"/>
              <a:t>In some cases, apps on Ethereum can interact directly with an Ethereum Network.</a:t>
            </a:r>
          </a:p>
          <a:p>
            <a:pPr algn="just"/>
            <a:r>
              <a:rPr lang="en-US" sz="2800" dirty="0"/>
              <a:t>These apps use browser-based technologies to interact with an Ethereum node running a Smart Contract.</a:t>
            </a:r>
            <a:endParaRPr lang="en-US" sz="2200" dirty="0"/>
          </a:p>
        </p:txBody>
      </p:sp>
      <p:pic>
        <p:nvPicPr>
          <p:cNvPr id="11" name="Picture 10">
            <a:extLst>
              <a:ext uri="{FF2B5EF4-FFF2-40B4-BE49-F238E27FC236}">
                <a16:creationId xmlns:a16="http://schemas.microsoft.com/office/drawing/2014/main" id="{6F495FB7-0D1E-4D97-8075-408BDB0CAB7E}"/>
              </a:ext>
            </a:extLst>
          </p:cNvPr>
          <p:cNvPicPr>
            <a:picLocks noChangeAspect="1"/>
          </p:cNvPicPr>
          <p:nvPr/>
        </p:nvPicPr>
        <p:blipFill>
          <a:blip r:embed="rId3"/>
          <a:stretch>
            <a:fillRect/>
          </a:stretch>
        </p:blipFill>
        <p:spPr>
          <a:xfrm>
            <a:off x="6838848" y="2748369"/>
            <a:ext cx="4448175" cy="1781175"/>
          </a:xfrm>
          <a:prstGeom prst="rect">
            <a:avLst/>
          </a:prstGeom>
        </p:spPr>
      </p:pic>
    </p:spTree>
    <p:extLst>
      <p:ext uri="{BB962C8B-B14F-4D97-AF65-F5344CB8AC3E}">
        <p14:creationId xmlns:p14="http://schemas.microsoft.com/office/powerpoint/2010/main" val="196285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MetaMask</a:t>
            </a:r>
            <a:r>
              <a:rPr lang="en-US" dirty="0"/>
              <a:t> and Ganache – Using a Wallet on a Development Blockchain</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06384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Architecture #2</a:t>
            </a:r>
          </a:p>
        </p:txBody>
      </p:sp>
      <p:sp>
        <p:nvSpPr>
          <p:cNvPr id="4" name="AutoShape 2" descr="Image result for KUBERNETES">
            <a:extLst>
              <a:ext uri="{FF2B5EF4-FFF2-40B4-BE49-F238E27FC236}">
                <a16:creationId xmlns:a16="http://schemas.microsoft.com/office/drawing/2014/main" id="{804DBB05-857C-4FB4-8F76-89AF8EA6959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pod diagram">
            <a:extLst>
              <a:ext uri="{FF2B5EF4-FFF2-40B4-BE49-F238E27FC236}">
                <a16:creationId xmlns:a16="http://schemas.microsoft.com/office/drawing/2014/main" id="{B9171736-CB53-4DF1-97FA-23D09E71795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Content Placeholder 2">
            <a:extLst>
              <a:ext uri="{FF2B5EF4-FFF2-40B4-BE49-F238E27FC236}">
                <a16:creationId xmlns:a16="http://schemas.microsoft.com/office/drawing/2014/main" id="{2B3EF110-D69D-42AF-B604-E72730706431}"/>
              </a:ext>
            </a:extLst>
          </p:cNvPr>
          <p:cNvSpPr txBox="1">
            <a:spLocks/>
          </p:cNvSpPr>
          <p:nvPr/>
        </p:nvSpPr>
        <p:spPr>
          <a:xfrm>
            <a:off x="447213" y="1698171"/>
            <a:ext cx="5648787" cy="3881573"/>
          </a:xfrm>
          <a:prstGeom prst="rect">
            <a:avLst/>
          </a:prstGeom>
        </p:spPr>
        <p:txBody>
          <a:bodyPr vert="horz" lIns="91440" tIns="45720" rIns="91440" bIns="45720" rtlCol="0">
            <a:normAutofit/>
          </a:bodyPr>
          <a:lstStyle>
            <a:lvl1pPr marL="349250" indent="-349250" algn="l" defTabSz="914400" rtl="0" eaLnBrk="1" latinLnBrk="0" hangingPunct="1">
              <a:spcBef>
                <a:spcPts val="12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algn="just"/>
            <a:r>
              <a:rPr lang="en-US" sz="2800" dirty="0"/>
              <a:t>In some cases, apps use middleware, such as a webserver, to interact with Ethereum.</a:t>
            </a:r>
          </a:p>
          <a:p>
            <a:pPr algn="just"/>
            <a:r>
              <a:rPr lang="en-US" sz="2800" dirty="0"/>
              <a:t>In this case, the middleware manages the accounts and RPC’s with the Ethereum nodes.</a:t>
            </a:r>
            <a:endParaRPr lang="en-US" sz="2200" dirty="0"/>
          </a:p>
        </p:txBody>
      </p:sp>
      <p:pic>
        <p:nvPicPr>
          <p:cNvPr id="5" name="Picture 4">
            <a:extLst>
              <a:ext uri="{FF2B5EF4-FFF2-40B4-BE49-F238E27FC236}">
                <a16:creationId xmlns:a16="http://schemas.microsoft.com/office/drawing/2014/main" id="{96691782-7678-4EEA-8A92-7FE01FBEADD7}"/>
              </a:ext>
            </a:extLst>
          </p:cNvPr>
          <p:cNvPicPr>
            <a:picLocks noChangeAspect="1"/>
          </p:cNvPicPr>
          <p:nvPr/>
        </p:nvPicPr>
        <p:blipFill>
          <a:blip r:embed="rId3"/>
          <a:stretch>
            <a:fillRect/>
          </a:stretch>
        </p:blipFill>
        <p:spPr>
          <a:xfrm>
            <a:off x="6345677" y="2390775"/>
            <a:ext cx="5391150" cy="1771650"/>
          </a:xfrm>
          <a:prstGeom prst="rect">
            <a:avLst/>
          </a:prstGeom>
        </p:spPr>
      </p:pic>
    </p:spTree>
    <p:extLst>
      <p:ext uri="{BB962C8B-B14F-4D97-AF65-F5344CB8AC3E}">
        <p14:creationId xmlns:p14="http://schemas.microsoft.com/office/powerpoint/2010/main" val="374488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347472" y="237118"/>
            <a:ext cx="8305800" cy="792162"/>
          </a:xfrm>
        </p:spPr>
        <p:txBody>
          <a:bodyPr/>
          <a:lstStyle/>
          <a:p>
            <a:pPr>
              <a:defRPr/>
            </a:pPr>
            <a:r>
              <a:rPr lang="en-US" sz="4000" dirty="0">
                <a:solidFill>
                  <a:schemeClr val="accent2"/>
                </a:solidFill>
              </a:rPr>
              <a:t>Wintellect Core Services</a:t>
            </a:r>
          </a:p>
        </p:txBody>
      </p:sp>
      <p:sp>
        <p:nvSpPr>
          <p:cNvPr id="5123" name="Rectangle 3"/>
          <p:cNvSpPr>
            <a:spLocks noGrp="1" noChangeArrowheads="1"/>
          </p:cNvSpPr>
          <p:nvPr>
            <p:ph type="body" idx="1"/>
          </p:nvPr>
        </p:nvSpPr>
        <p:spPr>
          <a:xfrm>
            <a:off x="2184728" y="1600015"/>
            <a:ext cx="6944032" cy="3179249"/>
          </a:xfrm>
        </p:spPr>
        <p:txBody>
          <a:bodyPr>
            <a:normAutofit/>
          </a:bodyPr>
          <a:lstStyle/>
          <a:p>
            <a:pPr marL="0" indent="0">
              <a:spcBef>
                <a:spcPts val="0"/>
              </a:spcBef>
              <a:buNone/>
            </a:pPr>
            <a:r>
              <a:rPr lang="en-US" sz="2800" dirty="0"/>
              <a:t>Consulting</a:t>
            </a:r>
          </a:p>
          <a:p>
            <a:pPr marL="0" indent="0">
              <a:spcBef>
                <a:spcPts val="0"/>
              </a:spcBef>
              <a:buNone/>
            </a:pPr>
            <a:r>
              <a:rPr lang="en-US" sz="2000" dirty="0">
                <a:solidFill>
                  <a:srgbClr val="0070C0"/>
                </a:solidFill>
              </a:rPr>
              <a:t>Custom software application development and architecture</a:t>
            </a:r>
          </a:p>
          <a:p>
            <a:pPr marL="0" indent="0">
              <a:spcBef>
                <a:spcPts val="0"/>
              </a:spcBef>
              <a:buNone/>
            </a:pPr>
            <a:endParaRPr lang="en-US" sz="2400" dirty="0"/>
          </a:p>
          <a:p>
            <a:pPr marL="0" indent="0">
              <a:spcBef>
                <a:spcPts val="0"/>
              </a:spcBef>
              <a:buNone/>
            </a:pPr>
            <a:r>
              <a:rPr lang="en-US" sz="2400" dirty="0"/>
              <a:t>Instructor Led Training</a:t>
            </a:r>
          </a:p>
          <a:p>
            <a:pPr marL="0" indent="0">
              <a:spcBef>
                <a:spcPts val="0"/>
              </a:spcBef>
              <a:buNone/>
            </a:pPr>
            <a:r>
              <a:rPr lang="en-US" sz="2000" dirty="0">
                <a:solidFill>
                  <a:srgbClr val="0070C0"/>
                </a:solidFill>
              </a:rPr>
              <a:t>Microsoft’s #1 training vendor for </a:t>
            </a:r>
            <a:r>
              <a:rPr lang="en-US" sz="2000" dirty="0" err="1">
                <a:solidFill>
                  <a:srgbClr val="0070C0"/>
                </a:solidFill>
              </a:rPr>
              <a:t>DevDiv</a:t>
            </a:r>
            <a:endParaRPr lang="en-US" sz="2000" dirty="0">
              <a:solidFill>
                <a:srgbClr val="0070C0"/>
              </a:solidFill>
            </a:endParaRPr>
          </a:p>
          <a:p>
            <a:pPr marL="0" indent="0">
              <a:spcBef>
                <a:spcPts val="0"/>
              </a:spcBef>
              <a:buNone/>
            </a:pPr>
            <a:endParaRPr lang="en-US" sz="2400" dirty="0"/>
          </a:p>
          <a:p>
            <a:pPr marL="0" indent="0">
              <a:spcBef>
                <a:spcPts val="0"/>
              </a:spcBef>
              <a:buNone/>
            </a:pPr>
            <a:r>
              <a:rPr lang="en-US" sz="2400" dirty="0">
                <a:solidFill>
                  <a:schemeClr val="tx2"/>
                </a:solidFill>
              </a:rPr>
              <a:t>On-Demand Training</a:t>
            </a:r>
          </a:p>
          <a:p>
            <a:pPr marL="0" indent="0">
              <a:spcBef>
                <a:spcPts val="0"/>
              </a:spcBef>
              <a:buNone/>
            </a:pPr>
            <a:r>
              <a:rPr lang="en-US" sz="2000" dirty="0">
                <a:solidFill>
                  <a:srgbClr val="0070C0"/>
                </a:solidFill>
              </a:rPr>
              <a:t>World class, subscription based online training</a:t>
            </a:r>
          </a:p>
        </p:txBody>
      </p:sp>
      <p:pic>
        <p:nvPicPr>
          <p:cNvPr id="4" name="Picture 3"/>
          <p:cNvPicPr/>
          <p:nvPr/>
        </p:nvPicPr>
        <p:blipFill>
          <a:blip r:embed="rId2" cstate="email">
            <a:extLst>
              <a:ext uri="{28A0092B-C50C-407E-A947-70E740481C1C}">
                <a14:useLocalDpi xmlns:a14="http://schemas.microsoft.com/office/drawing/2010/main" val="0"/>
              </a:ext>
            </a:extLst>
          </a:blip>
          <a:stretch>
            <a:fillRect/>
          </a:stretch>
        </p:blipFill>
        <p:spPr>
          <a:xfrm>
            <a:off x="965520" y="2770054"/>
            <a:ext cx="880745" cy="704850"/>
          </a:xfrm>
          <a:prstGeom prst="rect">
            <a:avLst/>
          </a:prstGeom>
        </p:spPr>
      </p:pic>
      <p:pic>
        <p:nvPicPr>
          <p:cNvPr id="5" name="Picture 4"/>
          <p:cNvPicPr/>
          <p:nvPr/>
        </p:nvPicPr>
        <p:blipFill>
          <a:blip r:embed="rId3" cstate="email">
            <a:extLst>
              <a:ext uri="{28A0092B-C50C-407E-A947-70E740481C1C}">
                <a14:useLocalDpi xmlns:a14="http://schemas.microsoft.com/office/drawing/2010/main" val="0"/>
              </a:ext>
            </a:extLst>
          </a:blip>
          <a:stretch>
            <a:fillRect/>
          </a:stretch>
        </p:blipFill>
        <p:spPr>
          <a:xfrm>
            <a:off x="965520" y="3860168"/>
            <a:ext cx="883285" cy="695960"/>
          </a:xfrm>
          <a:prstGeom prst="rect">
            <a:avLst/>
          </a:prstGeom>
        </p:spPr>
      </p:pic>
      <p:pic>
        <p:nvPicPr>
          <p:cNvPr id="6" name="Picture 5"/>
          <p:cNvPicPr/>
          <p:nvPr/>
        </p:nvPicPr>
        <p:blipFill>
          <a:blip r:embed="rId4" cstate="email">
            <a:extLst>
              <a:ext uri="{28A0092B-C50C-407E-A947-70E740481C1C}">
                <a14:useLocalDpi xmlns:a14="http://schemas.microsoft.com/office/drawing/2010/main" val="0"/>
              </a:ext>
            </a:extLst>
          </a:blip>
          <a:stretch>
            <a:fillRect/>
          </a:stretch>
        </p:blipFill>
        <p:spPr>
          <a:xfrm>
            <a:off x="965518" y="1659007"/>
            <a:ext cx="882650" cy="706120"/>
          </a:xfrm>
          <a:prstGeom prst="rect">
            <a:avLst/>
          </a:prstGeom>
        </p:spPr>
      </p:pic>
      <p:pic>
        <p:nvPicPr>
          <p:cNvPr id="7" name="Picture 2" descr="cid:image001.png@01CC6310.FD1BB5E0"/>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1233744" y="5247253"/>
            <a:ext cx="2451169" cy="616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ctl00_Image1" descr="http://www.wintellect.com/images/Gold_Partner_rgb_no_competencies.jpg"/>
          <p:cNvPicPr>
            <a:picLocks noChangeAspect="1" noChangeArrowheads="1"/>
          </p:cNvPicPr>
          <p:nvPr/>
        </p:nvPicPr>
        <p:blipFill>
          <a:blip r:embed="rId7" r:link="rId8">
            <a:extLst>
              <a:ext uri="{28A0092B-C50C-407E-A947-70E740481C1C}">
                <a14:useLocalDpi xmlns:a14="http://schemas.microsoft.com/office/drawing/2010/main" val="0"/>
              </a:ext>
            </a:extLst>
          </a:blip>
          <a:srcRect/>
          <a:stretch>
            <a:fillRect/>
          </a:stretch>
        </p:blipFill>
        <p:spPr bwMode="auto">
          <a:xfrm>
            <a:off x="4559390" y="5230360"/>
            <a:ext cx="1101856" cy="594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9"/>
          <a:stretch>
            <a:fillRect/>
          </a:stretch>
        </p:blipFill>
        <p:spPr>
          <a:xfrm>
            <a:off x="6520109" y="5032612"/>
            <a:ext cx="2003185" cy="975334"/>
          </a:xfrm>
          <a:prstGeom prst="rect">
            <a:avLst/>
          </a:prstGeom>
        </p:spPr>
      </p:pic>
      <p:pic>
        <p:nvPicPr>
          <p:cNvPr id="10" name="Picture 9"/>
          <p:cNvPicPr>
            <a:picLocks noChangeAspect="1"/>
          </p:cNvPicPr>
          <p:nvPr/>
        </p:nvPicPr>
        <p:blipFill>
          <a:blip r:embed="rId10"/>
          <a:stretch>
            <a:fillRect/>
          </a:stretch>
        </p:blipFill>
        <p:spPr>
          <a:xfrm>
            <a:off x="9308537" y="4892624"/>
            <a:ext cx="1237543" cy="1143553"/>
          </a:xfrm>
          <a:prstGeom prst="rect">
            <a:avLst/>
          </a:prstGeom>
        </p:spPr>
      </p:pic>
    </p:spTree>
    <p:extLst>
      <p:ext uri="{BB962C8B-B14F-4D97-AF65-F5344CB8AC3E}">
        <p14:creationId xmlns:p14="http://schemas.microsoft.com/office/powerpoint/2010/main" val="2993768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Solidity – A Language For Writing Ethereum Contracts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35087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4" name="AutoShape 2" descr="Image result for KUBERNETES">
            <a:extLst>
              <a:ext uri="{FF2B5EF4-FFF2-40B4-BE49-F238E27FC236}">
                <a16:creationId xmlns:a16="http://schemas.microsoft.com/office/drawing/2014/main" id="{804DBB05-857C-4FB4-8F76-89AF8EA6959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pod diagram">
            <a:extLst>
              <a:ext uri="{FF2B5EF4-FFF2-40B4-BE49-F238E27FC236}">
                <a16:creationId xmlns:a16="http://schemas.microsoft.com/office/drawing/2014/main" id="{B9171736-CB53-4DF1-97FA-23D09E71795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Content Placeholder 2">
            <a:extLst>
              <a:ext uri="{FF2B5EF4-FFF2-40B4-BE49-F238E27FC236}">
                <a16:creationId xmlns:a16="http://schemas.microsoft.com/office/drawing/2014/main" id="{2B3EF110-D69D-42AF-B604-E72730706431}"/>
              </a:ext>
            </a:extLst>
          </p:cNvPr>
          <p:cNvSpPr txBox="1">
            <a:spLocks/>
          </p:cNvSpPr>
          <p:nvPr/>
        </p:nvSpPr>
        <p:spPr>
          <a:xfrm>
            <a:off x="691053" y="1793013"/>
            <a:ext cx="10064033" cy="3881573"/>
          </a:xfrm>
          <a:prstGeom prst="rect">
            <a:avLst/>
          </a:prstGeom>
        </p:spPr>
        <p:txBody>
          <a:bodyPr vert="horz" lIns="91440" tIns="45720" rIns="91440" bIns="45720" rtlCol="0">
            <a:normAutofit/>
          </a:bodyPr>
          <a:lstStyle>
            <a:lvl1pPr marL="349250" indent="-349250" algn="l" defTabSz="914400" rtl="0" eaLnBrk="1" latinLnBrk="0" hangingPunct="1">
              <a:spcBef>
                <a:spcPts val="12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algn="just"/>
            <a:r>
              <a:rPr lang="en-US" sz="2800" dirty="0"/>
              <a:t>Follow me on Twitter @theonemule</a:t>
            </a:r>
          </a:p>
          <a:p>
            <a:pPr algn="just"/>
            <a:r>
              <a:rPr lang="en-US" sz="2800" dirty="0"/>
              <a:t>Hands-on lab: using NodeJS with Ethereum and Solidity.</a:t>
            </a:r>
            <a:br>
              <a:rPr lang="en-US" sz="2800" dirty="0"/>
            </a:br>
            <a:r>
              <a:rPr lang="en-US" dirty="0">
                <a:hlinkClick r:id="rId3"/>
              </a:rPr>
              <a:t>https://bit.ly/2utIb2w</a:t>
            </a:r>
            <a:endParaRPr lang="en-US" dirty="0"/>
          </a:p>
          <a:p>
            <a:pPr marL="0" indent="0" algn="just">
              <a:buNone/>
            </a:pPr>
            <a:endParaRPr lang="en-US" sz="2200" dirty="0"/>
          </a:p>
        </p:txBody>
      </p:sp>
    </p:spTree>
    <p:extLst>
      <p:ext uri="{BB962C8B-B14F-4D97-AF65-F5344CB8AC3E}">
        <p14:creationId xmlns:p14="http://schemas.microsoft.com/office/powerpoint/2010/main" val="2264302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493776" y="256668"/>
            <a:ext cx="8305800" cy="1096962"/>
          </a:xfrm>
        </p:spPr>
        <p:txBody>
          <a:bodyPr/>
          <a:lstStyle/>
          <a:p>
            <a:pPr>
              <a:defRPr/>
            </a:pPr>
            <a:r>
              <a:rPr lang="en-US" sz="4000" dirty="0">
                <a:solidFill>
                  <a:schemeClr val="accent2"/>
                </a:solidFill>
              </a:rPr>
              <a:t>Industry Influencers</a:t>
            </a:r>
            <a:br>
              <a:rPr lang="en-US" sz="4000" dirty="0">
                <a:solidFill>
                  <a:schemeClr val="accent2"/>
                </a:solidFill>
              </a:rPr>
            </a:br>
            <a:r>
              <a:rPr lang="en-US" sz="2800" dirty="0">
                <a:solidFill>
                  <a:schemeClr val="tx2">
                    <a:lumMod val="75000"/>
                    <a:lumOff val="25000"/>
                  </a:schemeClr>
                </a:solidFill>
              </a:rPr>
              <a:t>We wrote the book (over 30 of them)</a:t>
            </a:r>
            <a:endParaRPr lang="en-US" sz="4000" dirty="0">
              <a:solidFill>
                <a:schemeClr val="tx2">
                  <a:lumMod val="75000"/>
                  <a:lumOff val="25000"/>
                </a:schemeClr>
              </a:solidFill>
            </a:endParaRPr>
          </a:p>
        </p:txBody>
      </p:sp>
      <p:pic>
        <p:nvPicPr>
          <p:cNvPr id="2" name="Picture 1"/>
          <p:cNvPicPr>
            <a:picLocks noChangeAspect="1"/>
          </p:cNvPicPr>
          <p:nvPr/>
        </p:nvPicPr>
        <p:blipFill>
          <a:blip r:embed="rId2"/>
          <a:stretch>
            <a:fillRect/>
          </a:stretch>
        </p:blipFill>
        <p:spPr>
          <a:xfrm>
            <a:off x="3645407" y="1709141"/>
            <a:ext cx="4289781" cy="4330142"/>
          </a:xfrm>
          <a:prstGeom prst="rect">
            <a:avLst/>
          </a:prstGeom>
        </p:spPr>
      </p:pic>
    </p:spTree>
    <p:extLst>
      <p:ext uri="{BB962C8B-B14F-4D97-AF65-F5344CB8AC3E}">
        <p14:creationId xmlns:p14="http://schemas.microsoft.com/office/powerpoint/2010/main" val="4200435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dilbert cartoon blockchain">
            <a:extLst>
              <a:ext uri="{FF2B5EF4-FFF2-40B4-BE49-F238E27FC236}">
                <a16:creationId xmlns:a16="http://schemas.microsoft.com/office/drawing/2014/main" id="{1AB5BC94-2165-46B8-852D-62A2F6C180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038" y="1335654"/>
            <a:ext cx="6879996" cy="208979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dilbert cartoon blockchain">
            <a:extLst>
              <a:ext uri="{FF2B5EF4-FFF2-40B4-BE49-F238E27FC236}">
                <a16:creationId xmlns:a16="http://schemas.microsoft.com/office/drawing/2014/main" id="{75D82481-4FEC-41C1-A2DE-044C47E118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7414" y="3689767"/>
            <a:ext cx="7098383" cy="2209002"/>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47B8C941-97EA-4E64-989A-C8F685A2B4E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214999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ockchain Illustration 2.jpg">
            <a:extLst>
              <a:ext uri="{FF2B5EF4-FFF2-40B4-BE49-F238E27FC236}">
                <a16:creationId xmlns:a16="http://schemas.microsoft.com/office/drawing/2014/main" id="{A9A0237C-8520-4988-A77E-5B34452F43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337"/>
          <a:stretch/>
        </p:blipFill>
        <p:spPr bwMode="auto">
          <a:xfrm>
            <a:off x="1179735" y="1742673"/>
            <a:ext cx="5926744" cy="344891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7870293" y="1040947"/>
            <a:ext cx="3424739" cy="4852362"/>
          </a:xfrm>
        </p:spPr>
        <p:txBody>
          <a:bodyPr anchor="ctr">
            <a:normAutofit/>
          </a:bodyPr>
          <a:lstStyle/>
          <a:p>
            <a:pPr marL="0" indent="0" algn="just">
              <a:buNone/>
            </a:pPr>
            <a:r>
              <a:rPr lang="en-US" sz="2000" dirty="0">
                <a:solidFill>
                  <a:schemeClr val="tx1"/>
                </a:solidFill>
              </a:rPr>
              <a:t>Blockchains are distributed databases or “ledgers” in which blocks representing “transactions” store data securely using hashes from previous blocks. Blockchains are tamper-resistant, secure, and verifiable.</a:t>
            </a:r>
          </a:p>
          <a:p>
            <a:pPr marL="0" indent="0" algn="just">
              <a:buNone/>
            </a:pPr>
            <a:r>
              <a:rPr lang="en-US" sz="2000" dirty="0">
                <a:solidFill>
                  <a:schemeClr val="tx1"/>
                </a:solidFill>
              </a:rPr>
              <a:t>Bitcoin is the most famous blockchain application.</a:t>
            </a:r>
          </a:p>
        </p:txBody>
      </p:sp>
      <p:sp>
        <p:nvSpPr>
          <p:cNvPr id="5" name="Title 4">
            <a:extLst>
              <a:ext uri="{FF2B5EF4-FFF2-40B4-BE49-F238E27FC236}">
                <a16:creationId xmlns:a16="http://schemas.microsoft.com/office/drawing/2014/main" id="{C4D1CFD1-BE4E-4006-81EC-2164552B34FB}"/>
              </a:ext>
            </a:extLst>
          </p:cNvPr>
          <p:cNvSpPr>
            <a:spLocks noGrp="1"/>
          </p:cNvSpPr>
          <p:nvPr>
            <p:ph type="title"/>
          </p:nvPr>
        </p:nvSpPr>
        <p:spPr/>
        <p:txBody>
          <a:bodyPr/>
          <a:lstStyle/>
          <a:p>
            <a:r>
              <a:rPr lang="en-US" dirty="0" err="1"/>
              <a:t>Hangin</a:t>
            </a:r>
            <a:r>
              <a:rPr lang="en-US" dirty="0"/>
              <a:t>’ Tough: What is a Blockchain?</a:t>
            </a:r>
          </a:p>
        </p:txBody>
      </p:sp>
    </p:spTree>
    <p:extLst>
      <p:ext uri="{BB962C8B-B14F-4D97-AF65-F5344CB8AC3E}">
        <p14:creationId xmlns:p14="http://schemas.microsoft.com/office/powerpoint/2010/main" val="2718515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Ledger</a:t>
            </a:r>
          </a:p>
        </p:txBody>
      </p:sp>
      <p:sp>
        <p:nvSpPr>
          <p:cNvPr id="4" name="AutoShape 2" descr="Image result for KUBERNETES">
            <a:extLst>
              <a:ext uri="{FF2B5EF4-FFF2-40B4-BE49-F238E27FC236}">
                <a16:creationId xmlns:a16="http://schemas.microsoft.com/office/drawing/2014/main" id="{804DBB05-857C-4FB4-8F76-89AF8EA6959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pod diagram">
            <a:extLst>
              <a:ext uri="{FF2B5EF4-FFF2-40B4-BE49-F238E27FC236}">
                <a16:creationId xmlns:a16="http://schemas.microsoft.com/office/drawing/2014/main" id="{B9171736-CB53-4DF1-97FA-23D09E71795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3" name="Table 2">
            <a:extLst>
              <a:ext uri="{FF2B5EF4-FFF2-40B4-BE49-F238E27FC236}">
                <a16:creationId xmlns:a16="http://schemas.microsoft.com/office/drawing/2014/main" id="{EBEFC769-8D3C-4ABC-9549-A22F378D37FB}"/>
              </a:ext>
            </a:extLst>
          </p:cNvPr>
          <p:cNvGraphicFramePr>
            <a:graphicFrameLocks noGrp="1"/>
          </p:cNvGraphicFramePr>
          <p:nvPr>
            <p:extLst>
              <p:ext uri="{D42A27DB-BD31-4B8C-83A1-F6EECF244321}">
                <p14:modId xmlns:p14="http://schemas.microsoft.com/office/powerpoint/2010/main" val="858339001"/>
              </p:ext>
            </p:extLst>
          </p:nvPr>
        </p:nvGraphicFramePr>
        <p:xfrm>
          <a:off x="1381529" y="3305483"/>
          <a:ext cx="9424709" cy="2595880"/>
        </p:xfrm>
        <a:graphic>
          <a:graphicData uri="http://schemas.openxmlformats.org/drawingml/2006/table">
            <a:tbl>
              <a:tblPr firstRow="1" bandRow="1">
                <a:tableStyleId>{5C22544A-7EE6-4342-B048-85BDC9FD1C3A}</a:tableStyleId>
              </a:tblPr>
              <a:tblGrid>
                <a:gridCol w="1875934">
                  <a:extLst>
                    <a:ext uri="{9D8B030D-6E8A-4147-A177-3AD203B41FA5}">
                      <a16:colId xmlns:a16="http://schemas.microsoft.com/office/drawing/2014/main" val="280855554"/>
                    </a:ext>
                  </a:extLst>
                </a:gridCol>
                <a:gridCol w="2836421">
                  <a:extLst>
                    <a:ext uri="{9D8B030D-6E8A-4147-A177-3AD203B41FA5}">
                      <a16:colId xmlns:a16="http://schemas.microsoft.com/office/drawing/2014/main" val="1256030253"/>
                    </a:ext>
                  </a:extLst>
                </a:gridCol>
                <a:gridCol w="2810234">
                  <a:extLst>
                    <a:ext uri="{9D8B030D-6E8A-4147-A177-3AD203B41FA5}">
                      <a16:colId xmlns:a16="http://schemas.microsoft.com/office/drawing/2014/main" val="3335437370"/>
                    </a:ext>
                  </a:extLst>
                </a:gridCol>
                <a:gridCol w="1902120">
                  <a:extLst>
                    <a:ext uri="{9D8B030D-6E8A-4147-A177-3AD203B41FA5}">
                      <a16:colId xmlns:a16="http://schemas.microsoft.com/office/drawing/2014/main" val="831084990"/>
                    </a:ext>
                  </a:extLst>
                </a:gridCol>
              </a:tblGrid>
              <a:tr h="370840">
                <a:tc>
                  <a:txBody>
                    <a:bodyPr/>
                    <a:lstStyle/>
                    <a:p>
                      <a:r>
                        <a:rPr lang="en-US" dirty="0" err="1"/>
                        <a:t>Tx</a:t>
                      </a:r>
                      <a:r>
                        <a:rPr lang="en-US" dirty="0"/>
                        <a:t> ID</a:t>
                      </a:r>
                    </a:p>
                  </a:txBody>
                  <a:tcPr/>
                </a:tc>
                <a:tc>
                  <a:txBody>
                    <a:bodyPr/>
                    <a:lstStyle/>
                    <a:p>
                      <a:r>
                        <a:rPr lang="en-US" dirty="0"/>
                        <a:t>Timestamp</a:t>
                      </a:r>
                    </a:p>
                  </a:txBody>
                  <a:tcPr/>
                </a:tc>
                <a:tc>
                  <a:txBody>
                    <a:bodyPr/>
                    <a:lstStyle/>
                    <a:p>
                      <a:r>
                        <a:rPr lang="en-US" dirty="0"/>
                        <a:t>Hash from </a:t>
                      </a:r>
                      <a:r>
                        <a:rPr lang="en-US" dirty="0" err="1"/>
                        <a:t>Tx</a:t>
                      </a:r>
                      <a:r>
                        <a:rPr lang="en-US" dirty="0"/>
                        <a:t> ID - 1</a:t>
                      </a:r>
                    </a:p>
                  </a:txBody>
                  <a:tcPr/>
                </a:tc>
                <a:tc>
                  <a:txBody>
                    <a:bodyPr/>
                    <a:lstStyle/>
                    <a:p>
                      <a:r>
                        <a:rPr lang="en-US" dirty="0"/>
                        <a:t>Data</a:t>
                      </a:r>
                    </a:p>
                  </a:txBody>
                  <a:tcPr/>
                </a:tc>
                <a:extLst>
                  <a:ext uri="{0D108BD9-81ED-4DB2-BD59-A6C34878D82A}">
                    <a16:rowId xmlns:a16="http://schemas.microsoft.com/office/drawing/2014/main" val="2806585239"/>
                  </a:ext>
                </a:extLst>
              </a:tr>
              <a:tr h="370840">
                <a:tc>
                  <a:txBody>
                    <a:bodyPr/>
                    <a:lstStyle/>
                    <a:p>
                      <a:r>
                        <a:rPr lang="en-US" dirty="0"/>
                        <a:t>100</a:t>
                      </a:r>
                    </a:p>
                  </a:txBody>
                  <a:tcPr/>
                </a:tc>
                <a:tc>
                  <a:txBody>
                    <a:bodyPr/>
                    <a:lstStyle/>
                    <a:p>
                      <a:r>
                        <a:rPr lang="en-US" dirty="0"/>
                        <a:t>3/1/2018 12:20PM</a:t>
                      </a:r>
                    </a:p>
                  </a:txBody>
                  <a:tcPr/>
                </a:tc>
                <a:tc>
                  <a:txBody>
                    <a:bodyPr/>
                    <a:lstStyle/>
                    <a:p>
                      <a:r>
                        <a:rPr lang="en-US" dirty="0"/>
                        <a:t>Hash from </a:t>
                      </a:r>
                      <a:r>
                        <a:rPr lang="en-US" dirty="0" err="1"/>
                        <a:t>Tx</a:t>
                      </a:r>
                      <a:r>
                        <a:rPr lang="en-US" dirty="0"/>
                        <a:t> #99</a:t>
                      </a:r>
                    </a:p>
                  </a:txBody>
                  <a:tcPr/>
                </a:tc>
                <a:tc>
                  <a:txBody>
                    <a:bodyPr/>
                    <a:lstStyle/>
                    <a:p>
                      <a:r>
                        <a:rPr lang="en-US" dirty="0"/>
                        <a:t>12345…</a:t>
                      </a:r>
                    </a:p>
                  </a:txBody>
                  <a:tcPr/>
                </a:tc>
                <a:extLst>
                  <a:ext uri="{0D108BD9-81ED-4DB2-BD59-A6C34878D82A}">
                    <a16:rowId xmlns:a16="http://schemas.microsoft.com/office/drawing/2014/main" val="294726148"/>
                  </a:ext>
                </a:extLst>
              </a:tr>
              <a:tr h="370840">
                <a:tc>
                  <a:txBody>
                    <a:bodyPr/>
                    <a:lstStyle/>
                    <a:p>
                      <a:r>
                        <a:rPr lang="en-US" dirty="0"/>
                        <a:t>101</a:t>
                      </a:r>
                    </a:p>
                  </a:txBody>
                  <a:tcPr/>
                </a:tc>
                <a:tc>
                  <a:txBody>
                    <a:bodyPr/>
                    <a:lstStyle/>
                    <a:p>
                      <a:r>
                        <a:rPr lang="en-US" dirty="0"/>
                        <a:t>3/2/2018 2:42 AM</a:t>
                      </a:r>
                    </a:p>
                  </a:txBody>
                  <a:tcPr/>
                </a:tc>
                <a:tc>
                  <a:txBody>
                    <a:bodyPr/>
                    <a:lstStyle/>
                    <a:p>
                      <a:r>
                        <a:rPr lang="en-US" dirty="0"/>
                        <a:t>Hash from </a:t>
                      </a:r>
                      <a:r>
                        <a:rPr lang="en-US" dirty="0" err="1"/>
                        <a:t>Tx</a:t>
                      </a:r>
                      <a:r>
                        <a:rPr lang="en-US" dirty="0"/>
                        <a:t> #100</a:t>
                      </a:r>
                    </a:p>
                  </a:txBody>
                  <a:tcPr/>
                </a:tc>
                <a:tc>
                  <a:txBody>
                    <a:bodyPr/>
                    <a:lstStyle/>
                    <a:p>
                      <a:r>
                        <a:rPr lang="en-US" dirty="0"/>
                        <a:t>6789…</a:t>
                      </a:r>
                    </a:p>
                  </a:txBody>
                  <a:tcPr/>
                </a:tc>
                <a:extLst>
                  <a:ext uri="{0D108BD9-81ED-4DB2-BD59-A6C34878D82A}">
                    <a16:rowId xmlns:a16="http://schemas.microsoft.com/office/drawing/2014/main" val="2628362542"/>
                  </a:ext>
                </a:extLst>
              </a:tr>
              <a:tr h="370840">
                <a:tc>
                  <a:txBody>
                    <a:bodyPr/>
                    <a:lstStyle/>
                    <a:p>
                      <a:r>
                        <a:rPr lang="en-US" dirty="0"/>
                        <a:t>102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3/2/2018 4:22 PM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Hash from </a:t>
                      </a:r>
                      <a:r>
                        <a:rPr lang="en-US" dirty="0" err="1"/>
                        <a:t>Tx</a:t>
                      </a:r>
                      <a:r>
                        <a:rPr lang="en-US" dirty="0"/>
                        <a:t> #101</a:t>
                      </a:r>
                    </a:p>
                  </a:txBody>
                  <a:tcPr/>
                </a:tc>
                <a:tc>
                  <a:txBody>
                    <a:bodyPr/>
                    <a:lstStyle/>
                    <a:p>
                      <a:r>
                        <a:rPr lang="en-US" dirty="0"/>
                        <a:t>9876…</a:t>
                      </a:r>
                    </a:p>
                  </a:txBody>
                  <a:tcPr/>
                </a:tc>
                <a:extLst>
                  <a:ext uri="{0D108BD9-81ED-4DB2-BD59-A6C34878D82A}">
                    <a16:rowId xmlns:a16="http://schemas.microsoft.com/office/drawing/2014/main" val="1266375178"/>
                  </a:ext>
                </a:extLst>
              </a:tr>
              <a:tr h="370840">
                <a:tc>
                  <a:txBody>
                    <a:bodyPr/>
                    <a:lstStyle/>
                    <a:p>
                      <a:r>
                        <a:rPr lang="en-US" dirty="0"/>
                        <a:t>103</a:t>
                      </a:r>
                    </a:p>
                  </a:txBody>
                  <a:tcPr/>
                </a:tc>
                <a:tc>
                  <a:txBody>
                    <a:bodyPr/>
                    <a:lstStyle/>
                    <a:p>
                      <a:r>
                        <a:rPr lang="en-US" dirty="0"/>
                        <a:t>3/4/2018 5:01 PM</a:t>
                      </a:r>
                    </a:p>
                  </a:txBody>
                  <a:tcPr/>
                </a:tc>
                <a:tc>
                  <a:txBody>
                    <a:bodyPr/>
                    <a:lstStyle/>
                    <a:p>
                      <a:r>
                        <a:rPr lang="en-US" dirty="0"/>
                        <a:t>Hash from </a:t>
                      </a:r>
                      <a:r>
                        <a:rPr lang="en-US" dirty="0" err="1"/>
                        <a:t>Tx</a:t>
                      </a:r>
                      <a:r>
                        <a:rPr lang="en-US" dirty="0"/>
                        <a:t> # 102</a:t>
                      </a:r>
                    </a:p>
                  </a:txBody>
                  <a:tcPr/>
                </a:tc>
                <a:tc>
                  <a:txBody>
                    <a:bodyPr/>
                    <a:lstStyle/>
                    <a:p>
                      <a:r>
                        <a:rPr lang="en-US" dirty="0" err="1"/>
                        <a:t>abcd</a:t>
                      </a:r>
                      <a:r>
                        <a:rPr lang="en-US" dirty="0"/>
                        <a:t>…</a:t>
                      </a:r>
                    </a:p>
                  </a:txBody>
                  <a:tcPr/>
                </a:tc>
                <a:extLst>
                  <a:ext uri="{0D108BD9-81ED-4DB2-BD59-A6C34878D82A}">
                    <a16:rowId xmlns:a16="http://schemas.microsoft.com/office/drawing/2014/main" val="1729628874"/>
                  </a:ext>
                </a:extLst>
              </a:tr>
              <a:tr h="370840">
                <a:tc>
                  <a:txBody>
                    <a:bodyPr/>
                    <a:lstStyle/>
                    <a:p>
                      <a:r>
                        <a:rPr lang="en-US" dirty="0"/>
                        <a:t>104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3/5/2018 3:03 PM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Hash from </a:t>
                      </a:r>
                      <a:r>
                        <a:rPr lang="en-US" dirty="0" err="1"/>
                        <a:t>Tx</a:t>
                      </a:r>
                      <a:r>
                        <a:rPr lang="en-US" dirty="0"/>
                        <a:t> # 103</a:t>
                      </a:r>
                    </a:p>
                  </a:txBody>
                  <a:tcPr/>
                </a:tc>
                <a:tc>
                  <a:txBody>
                    <a:bodyPr/>
                    <a:lstStyle/>
                    <a:p>
                      <a:r>
                        <a:rPr lang="en-US" dirty="0" err="1"/>
                        <a:t>efgh</a:t>
                      </a:r>
                      <a:r>
                        <a:rPr lang="en-US" dirty="0"/>
                        <a:t>…</a:t>
                      </a:r>
                    </a:p>
                  </a:txBody>
                  <a:tcPr/>
                </a:tc>
                <a:extLst>
                  <a:ext uri="{0D108BD9-81ED-4DB2-BD59-A6C34878D82A}">
                    <a16:rowId xmlns:a16="http://schemas.microsoft.com/office/drawing/2014/main" val="2563779024"/>
                  </a:ext>
                </a:extLst>
              </a:tr>
              <a:tr h="370840">
                <a:tc>
                  <a:txBody>
                    <a:bodyPr/>
                    <a:lstStyle/>
                    <a:p>
                      <a:r>
                        <a:rPr lang="en-US" dirty="0"/>
                        <a:t>105</a:t>
                      </a:r>
                    </a:p>
                  </a:txBody>
                  <a:tcPr/>
                </a:tc>
                <a:tc>
                  <a:txBody>
                    <a:bodyPr/>
                    <a:lstStyle/>
                    <a:p>
                      <a:r>
                        <a:rPr lang="en-US" dirty="0"/>
                        <a:t>3/6/2018 6:00 PM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Hash from </a:t>
                      </a:r>
                      <a:r>
                        <a:rPr lang="en-US" dirty="0" err="1"/>
                        <a:t>Tx</a:t>
                      </a:r>
                      <a:r>
                        <a:rPr lang="en-US" dirty="0"/>
                        <a:t> # 104</a:t>
                      </a:r>
                    </a:p>
                  </a:txBody>
                  <a:tcPr/>
                </a:tc>
                <a:tc>
                  <a:txBody>
                    <a:bodyPr/>
                    <a:lstStyle/>
                    <a:p>
                      <a:r>
                        <a:rPr lang="en-US" dirty="0" err="1"/>
                        <a:t>Ijkl</a:t>
                      </a:r>
                      <a:r>
                        <a:rPr lang="en-US" dirty="0"/>
                        <a:t>…</a:t>
                      </a:r>
                    </a:p>
                  </a:txBody>
                  <a:tcPr/>
                </a:tc>
                <a:extLst>
                  <a:ext uri="{0D108BD9-81ED-4DB2-BD59-A6C34878D82A}">
                    <a16:rowId xmlns:a16="http://schemas.microsoft.com/office/drawing/2014/main" val="2395064400"/>
                  </a:ext>
                </a:extLst>
              </a:tr>
            </a:tbl>
          </a:graphicData>
        </a:graphic>
      </p:graphicFrame>
      <p:sp>
        <p:nvSpPr>
          <p:cNvPr id="5" name="Rectangle 4">
            <a:extLst>
              <a:ext uri="{FF2B5EF4-FFF2-40B4-BE49-F238E27FC236}">
                <a16:creationId xmlns:a16="http://schemas.microsoft.com/office/drawing/2014/main" id="{52878211-ACBB-40DC-A225-21E6A5F56B8D}"/>
              </a:ext>
            </a:extLst>
          </p:cNvPr>
          <p:cNvSpPr/>
          <p:nvPr/>
        </p:nvSpPr>
        <p:spPr>
          <a:xfrm>
            <a:off x="725864" y="1369874"/>
            <a:ext cx="10312924" cy="1754326"/>
          </a:xfrm>
          <a:prstGeom prst="rect">
            <a:avLst/>
          </a:prstGeom>
        </p:spPr>
        <p:txBody>
          <a:bodyPr wrap="square">
            <a:spAutoFit/>
          </a:bodyPr>
          <a:lstStyle/>
          <a:p>
            <a:pPr algn="just"/>
            <a:r>
              <a:rPr lang="en-US" dirty="0"/>
              <a:t>A ledger is basically a list of transactions in chronological order. The obvious example is the General Ledger from an account system, but some examples might be something like a checkbook or a logfile.  Within a blockchain, all writes are stored in a ledger with: </a:t>
            </a:r>
          </a:p>
          <a:p>
            <a:pPr marL="285750" indent="-285750" algn="just">
              <a:buFont typeface="Arial" panose="020B0604020202020204" pitchFamily="34" charset="0"/>
              <a:buChar char="•"/>
            </a:pPr>
            <a:r>
              <a:rPr lang="en-US" dirty="0"/>
              <a:t>a timestamp </a:t>
            </a:r>
          </a:p>
          <a:p>
            <a:pPr marL="285750" indent="-285750" algn="just">
              <a:buFont typeface="Arial" panose="020B0604020202020204" pitchFamily="34" charset="0"/>
              <a:buChar char="•"/>
            </a:pPr>
            <a:r>
              <a:rPr lang="en-US" dirty="0"/>
              <a:t>a hash of a previous transaction</a:t>
            </a:r>
          </a:p>
          <a:p>
            <a:pPr marL="285750" indent="-285750" algn="just">
              <a:buFont typeface="Arial" panose="020B0604020202020204" pitchFamily="34" charset="0"/>
              <a:buChar char="•"/>
            </a:pPr>
            <a:r>
              <a:rPr lang="en-US" dirty="0"/>
              <a:t>data for the transaction</a:t>
            </a:r>
          </a:p>
        </p:txBody>
      </p:sp>
    </p:spTree>
    <p:extLst>
      <p:ext uri="{BB962C8B-B14F-4D97-AF65-F5344CB8AC3E}">
        <p14:creationId xmlns:p14="http://schemas.microsoft.com/office/powerpoint/2010/main" val="4219620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Distributed Ledger</a:t>
            </a:r>
          </a:p>
        </p:txBody>
      </p:sp>
      <p:sp>
        <p:nvSpPr>
          <p:cNvPr id="4" name="AutoShape 2" descr="Image result for KUBERNETES">
            <a:extLst>
              <a:ext uri="{FF2B5EF4-FFF2-40B4-BE49-F238E27FC236}">
                <a16:creationId xmlns:a16="http://schemas.microsoft.com/office/drawing/2014/main" id="{804DBB05-857C-4FB4-8F76-89AF8EA6959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pod diagram">
            <a:extLst>
              <a:ext uri="{FF2B5EF4-FFF2-40B4-BE49-F238E27FC236}">
                <a16:creationId xmlns:a16="http://schemas.microsoft.com/office/drawing/2014/main" id="{B9171736-CB53-4DF1-97FA-23D09E71795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Content Placeholder 2">
            <a:extLst>
              <a:ext uri="{FF2B5EF4-FFF2-40B4-BE49-F238E27FC236}">
                <a16:creationId xmlns:a16="http://schemas.microsoft.com/office/drawing/2014/main" id="{2B3EF110-D69D-42AF-B604-E72730706431}"/>
              </a:ext>
            </a:extLst>
          </p:cNvPr>
          <p:cNvSpPr txBox="1">
            <a:spLocks/>
          </p:cNvSpPr>
          <p:nvPr/>
        </p:nvSpPr>
        <p:spPr>
          <a:xfrm>
            <a:off x="447213" y="2117516"/>
            <a:ext cx="5120113" cy="3462228"/>
          </a:xfrm>
          <a:prstGeom prst="rect">
            <a:avLst/>
          </a:prstGeom>
        </p:spPr>
        <p:txBody>
          <a:bodyPr vert="horz" lIns="91440" tIns="45720" rIns="91440" bIns="45720" rtlCol="0">
            <a:normAutofit/>
          </a:bodyPr>
          <a:lstStyle>
            <a:lvl1pPr marL="349250" indent="-349250" algn="l" defTabSz="914400" rtl="0" eaLnBrk="1" latinLnBrk="0" hangingPunct="1">
              <a:spcBef>
                <a:spcPts val="12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lgn="just">
              <a:buFont typeface="Wingdings 2" pitchFamily="18" charset="2"/>
              <a:buNone/>
            </a:pPr>
            <a:r>
              <a:rPr lang="en-US" sz="2800" dirty="0"/>
              <a:t>A blockchain ledger is said to be a “distributed ledger”. A centralized ledger is managed by a central authority, while a distributed ledger is spread across all involved parties.</a:t>
            </a:r>
          </a:p>
        </p:txBody>
      </p:sp>
      <p:pic>
        <p:nvPicPr>
          <p:cNvPr id="10" name="Picture 2" descr="Image result for distributed ledger">
            <a:extLst>
              <a:ext uri="{FF2B5EF4-FFF2-40B4-BE49-F238E27FC236}">
                <a16:creationId xmlns:a16="http://schemas.microsoft.com/office/drawing/2014/main" id="{351AB83F-2F9E-4356-8E7F-F6059A8CC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7718" y="1981682"/>
            <a:ext cx="5953587" cy="31994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53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Blockchain Mining</a:t>
            </a:r>
          </a:p>
        </p:txBody>
      </p:sp>
      <p:sp>
        <p:nvSpPr>
          <p:cNvPr id="4" name="AutoShape 2" descr="Image result for KUBERNETES">
            <a:extLst>
              <a:ext uri="{FF2B5EF4-FFF2-40B4-BE49-F238E27FC236}">
                <a16:creationId xmlns:a16="http://schemas.microsoft.com/office/drawing/2014/main" id="{804DBB05-857C-4FB4-8F76-89AF8EA6959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pod diagram">
            <a:extLst>
              <a:ext uri="{FF2B5EF4-FFF2-40B4-BE49-F238E27FC236}">
                <a16:creationId xmlns:a16="http://schemas.microsoft.com/office/drawing/2014/main" id="{B9171736-CB53-4DF1-97FA-23D09E71795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Content Placeholder 2">
            <a:extLst>
              <a:ext uri="{FF2B5EF4-FFF2-40B4-BE49-F238E27FC236}">
                <a16:creationId xmlns:a16="http://schemas.microsoft.com/office/drawing/2014/main" id="{2B3EF110-D69D-42AF-B604-E72730706431}"/>
              </a:ext>
            </a:extLst>
          </p:cNvPr>
          <p:cNvSpPr txBox="1">
            <a:spLocks/>
          </p:cNvSpPr>
          <p:nvPr/>
        </p:nvSpPr>
        <p:spPr>
          <a:xfrm>
            <a:off x="447213" y="2117516"/>
            <a:ext cx="5120113" cy="3462228"/>
          </a:xfrm>
          <a:prstGeom prst="rect">
            <a:avLst/>
          </a:prstGeom>
        </p:spPr>
        <p:txBody>
          <a:bodyPr vert="horz" lIns="91440" tIns="45720" rIns="91440" bIns="45720" rtlCol="0">
            <a:normAutofit fontScale="92500"/>
          </a:bodyPr>
          <a:lstStyle>
            <a:lvl1pPr marL="349250" indent="-349250" algn="l" defTabSz="914400" rtl="0" eaLnBrk="1" latinLnBrk="0" hangingPunct="1">
              <a:spcBef>
                <a:spcPts val="12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lgn="just">
              <a:buNone/>
            </a:pPr>
            <a:r>
              <a:rPr lang="en-US" sz="2800" dirty="0"/>
              <a:t>A common concept in most blockchain implementations is that of “mining”. Mining is the process that nodes use to discover and validate new blocks. When a node processes a new block, it is rewarded with “coin” in the form of cryptocurrency.</a:t>
            </a:r>
          </a:p>
        </p:txBody>
      </p:sp>
      <p:pic>
        <p:nvPicPr>
          <p:cNvPr id="3074" name="Picture 2" descr="backhoe bucket, barren, dirt">
            <a:extLst>
              <a:ext uri="{FF2B5EF4-FFF2-40B4-BE49-F238E27FC236}">
                <a16:creationId xmlns:a16="http://schemas.microsoft.com/office/drawing/2014/main" id="{763379F0-BFC4-4D11-8938-1810AFC95F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2974049"/>
            <a:ext cx="3745584" cy="24983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6" name="Picture 4" descr="Image result for blockchain miner hardware">
            <a:extLst>
              <a:ext uri="{FF2B5EF4-FFF2-40B4-BE49-F238E27FC236}">
                <a16:creationId xmlns:a16="http://schemas.microsoft.com/office/drawing/2014/main" id="{0BCCAB69-256E-425B-A511-E86D8B1CFF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8793" y="1679180"/>
            <a:ext cx="3616521" cy="24039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742163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Wallets</a:t>
            </a:r>
          </a:p>
        </p:txBody>
      </p:sp>
      <p:sp>
        <p:nvSpPr>
          <p:cNvPr id="4" name="AutoShape 2" descr="Image result for KUBERNETES">
            <a:extLst>
              <a:ext uri="{FF2B5EF4-FFF2-40B4-BE49-F238E27FC236}">
                <a16:creationId xmlns:a16="http://schemas.microsoft.com/office/drawing/2014/main" id="{804DBB05-857C-4FB4-8F76-89AF8EA6959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pod diagram">
            <a:extLst>
              <a:ext uri="{FF2B5EF4-FFF2-40B4-BE49-F238E27FC236}">
                <a16:creationId xmlns:a16="http://schemas.microsoft.com/office/drawing/2014/main" id="{B9171736-CB53-4DF1-97FA-23D09E71795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Content Placeholder 2">
            <a:extLst>
              <a:ext uri="{FF2B5EF4-FFF2-40B4-BE49-F238E27FC236}">
                <a16:creationId xmlns:a16="http://schemas.microsoft.com/office/drawing/2014/main" id="{2B3EF110-D69D-42AF-B604-E72730706431}"/>
              </a:ext>
            </a:extLst>
          </p:cNvPr>
          <p:cNvSpPr txBox="1">
            <a:spLocks/>
          </p:cNvSpPr>
          <p:nvPr/>
        </p:nvSpPr>
        <p:spPr>
          <a:xfrm>
            <a:off x="447213" y="2002686"/>
            <a:ext cx="5120113" cy="3462228"/>
          </a:xfrm>
          <a:prstGeom prst="rect">
            <a:avLst/>
          </a:prstGeom>
        </p:spPr>
        <p:txBody>
          <a:bodyPr vert="horz" lIns="91440" tIns="45720" rIns="91440" bIns="45720" rtlCol="0">
            <a:normAutofit fontScale="92500" lnSpcReduction="10000"/>
          </a:bodyPr>
          <a:lstStyle>
            <a:lvl1pPr marL="349250" indent="-349250" algn="l" defTabSz="914400" rtl="0" eaLnBrk="1" latinLnBrk="0" hangingPunct="1">
              <a:spcBef>
                <a:spcPts val="12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lgn="just">
              <a:buNone/>
            </a:pPr>
            <a:r>
              <a:rPr lang="en-US" sz="2800" dirty="0"/>
              <a:t>Cryptocurrency users set up virtual “wallets” to secure accounts for coin that they own. A wallet is usually an app that acts as client on the blockchain network and that can send and receive coin.</a:t>
            </a:r>
          </a:p>
          <a:p>
            <a:pPr marL="0" indent="0" algn="just">
              <a:buNone/>
            </a:pPr>
            <a:r>
              <a:rPr lang="en-US" sz="2800" dirty="0"/>
              <a:t>One popular browser-based wallet app is </a:t>
            </a:r>
            <a:r>
              <a:rPr lang="en-US" sz="2800" dirty="0" err="1"/>
              <a:t>MetaMask</a:t>
            </a:r>
            <a:r>
              <a:rPr lang="en-US" sz="2800" dirty="0"/>
              <a:t>.</a:t>
            </a:r>
          </a:p>
        </p:txBody>
      </p:sp>
      <p:pic>
        <p:nvPicPr>
          <p:cNvPr id="4098" name="Picture 2" descr="bank notes, business, cash">
            <a:extLst>
              <a:ext uri="{FF2B5EF4-FFF2-40B4-BE49-F238E27FC236}">
                <a16:creationId xmlns:a16="http://schemas.microsoft.com/office/drawing/2014/main" id="{49EDE884-BFFF-45FC-A500-15A0036A44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206" y="1864929"/>
            <a:ext cx="5585814" cy="373774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60243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563C5E3D-9D8A-4F6E-8A5B-B31BE24D232F}" vid="{354556D9-B04B-4A49-8A04-53781BC80C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23003</TotalTime>
  <Words>1204</Words>
  <Application>Microsoft Office PowerPoint</Application>
  <PresentationFormat>Widescreen</PresentationFormat>
  <Paragraphs>126</Paragraphs>
  <Slides>21</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Consolas</vt:lpstr>
      <vt:lpstr>Courier New</vt:lpstr>
      <vt:lpstr>News Gothic MT</vt:lpstr>
      <vt:lpstr>Segoe UI</vt:lpstr>
      <vt:lpstr>Segoe UI Light</vt:lpstr>
      <vt:lpstr>Wingdings 2</vt:lpstr>
      <vt:lpstr>1_Breeze</vt:lpstr>
      <vt:lpstr>PowerPoint Presentation</vt:lpstr>
      <vt:lpstr>Wintellect Core Services</vt:lpstr>
      <vt:lpstr>Industry Influencers We wrote the book (over 30 of them)</vt:lpstr>
      <vt:lpstr>PowerPoint Presentation</vt:lpstr>
      <vt:lpstr>Hangin’ Tough: What is a Blockchain?</vt:lpstr>
      <vt:lpstr>The Ledger</vt:lpstr>
      <vt:lpstr>A Distributed Ledger</vt:lpstr>
      <vt:lpstr>Blockchain Mining</vt:lpstr>
      <vt:lpstr>Wallets</vt:lpstr>
      <vt:lpstr>Smart Contracts</vt:lpstr>
      <vt:lpstr>Smart Contracts</vt:lpstr>
      <vt:lpstr>Tooling</vt:lpstr>
      <vt:lpstr>Ganache – A Personal, Development Blockchain</vt:lpstr>
      <vt:lpstr>Truffle</vt:lpstr>
      <vt:lpstr>Common Truffle Commands</vt:lpstr>
      <vt:lpstr>Other Tools</vt:lpstr>
      <vt:lpstr>App Architecture #1</vt:lpstr>
      <vt:lpstr>MetaMask and Ganache – Using a Wallet on a Development Blockchain</vt:lpstr>
      <vt:lpstr>App Architecture #2</vt:lpstr>
      <vt:lpstr>Solidity – A Language For Writing Ethereum Contracts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me@blaize.net</dc:creator>
  <cp:lastModifiedBy>Blaize Stewart</cp:lastModifiedBy>
  <cp:revision>251</cp:revision>
  <dcterms:created xsi:type="dcterms:W3CDTF">2013-05-08T11:59:32Z</dcterms:created>
  <dcterms:modified xsi:type="dcterms:W3CDTF">2018-07-17T13:43:35Z</dcterms:modified>
</cp:coreProperties>
</file>