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30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E482-E280-434C-8F23-BA7DE7AE7EC9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9E5F-0CAF-8B4D-9C45-910A818A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hyperlink" Target="https://en.wikipedia.org/wiki/Proxy_serv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hyperlink" Target="https://www.ictlounge.com/html/network_hardware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www.drdobbs.com/web-development/digital-dandelions-graphing-the-internet/20180358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orosk.com/what-is-autonomous-syste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://www.networkworld.com/article/2278793/lan-wan/chapter-3--medium-sized-routed-network-construction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imada.sdu.dk/~jamik/dm543-14/material/chapter4.html%23BGP-routing-polic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://www.networkworld.com/article/2278793/lan-wan/chapter-3--medium-sized-routed-network-construction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www.businessinsider.com/steven-strogatz-interview-on-math-education-2016-6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orosk.com/what-is-autonomous-syste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orosk.com/what-is-autonomous-syste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hyperlink" Target="https://www.gohacking.com/how-firewalls-work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freedomhouse.org/report/freedom-net/freedom-net-2013?gclid=CjgKEAjw2KCcBRCQ_6mztcunhEgSJABPxOF1Y9C5qa0F_QKWUAwjnqF8jW2Uj4UvRqtutYSU42p20vD_Bw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en.wikipedia.org/wiki/Proxy_serv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en.wikipedia.org/wiki/Proxy_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of Decoys: </a:t>
            </a:r>
            <a:r>
              <a:rPr lang="en-US" sz="3600" dirty="0" smtClean="0"/>
              <a:t>Optimal Decoy Routing Through Game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Milad</a:t>
            </a:r>
            <a:r>
              <a:rPr lang="en-US" dirty="0" smtClean="0"/>
              <a:t> Nasr, Amir </a:t>
            </a:r>
            <a:r>
              <a:rPr lang="en-US" dirty="0" err="1" smtClean="0"/>
              <a:t>Houmansadr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Summarized by Caleb Shere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6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</a:t>
            </a:r>
            <a:r>
              <a:rPr lang="en-US" dirty="0"/>
              <a:t>Routing - Background</a:t>
            </a:r>
          </a:p>
        </p:txBody>
      </p:sp>
      <p:pic>
        <p:nvPicPr>
          <p:cNvPr id="4" name="Picture 3" descr="CPT-Proxy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9" y="3172376"/>
            <a:ext cx="6725720" cy="2572588"/>
          </a:xfrm>
          <a:prstGeom prst="rect">
            <a:avLst/>
          </a:prstGeom>
        </p:spPr>
      </p:pic>
      <p:pic>
        <p:nvPicPr>
          <p:cNvPr id="5" name="Picture 4" descr="GAME of DECOY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45" y="3329175"/>
            <a:ext cx="858396" cy="858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0659" y="1764008"/>
            <a:ext cx="7613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problem with this method is that the censor can simply</a:t>
            </a:r>
          </a:p>
          <a:p>
            <a:r>
              <a:rPr lang="en-US" sz="2400" dirty="0" smtClean="0"/>
              <a:t>block the proxy just like any other forbidden server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82496" y="3172376"/>
            <a:ext cx="218491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…unless there</a:t>
            </a:r>
          </a:p>
          <a:p>
            <a:r>
              <a:rPr lang="en-US" sz="2400" dirty="0" smtClean="0"/>
              <a:t>are lots and lots</a:t>
            </a:r>
          </a:p>
          <a:p>
            <a:r>
              <a:rPr lang="en-US" sz="2400" dirty="0" smtClean="0"/>
              <a:t>of them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17732" y="6087297"/>
            <a:ext cx="202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smtClean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9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Routing – </a:t>
            </a:r>
            <a:r>
              <a:rPr lang="en-US" dirty="0"/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778" y="1532531"/>
            <a:ext cx="43591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router is a device that connects </a:t>
            </a:r>
          </a:p>
          <a:p>
            <a:r>
              <a:rPr lang="en-US" sz="2400" dirty="0" smtClean="0"/>
              <a:t>networks together.</a:t>
            </a:r>
          </a:p>
          <a:p>
            <a:endParaRPr lang="en-US" sz="2400" dirty="0"/>
          </a:p>
          <a:p>
            <a:r>
              <a:rPr lang="en-US" sz="2400" dirty="0" smtClean="0"/>
              <a:t>It receives packets from a host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one network and forwards</a:t>
            </a:r>
          </a:p>
          <a:p>
            <a:r>
              <a:rPr lang="en-US" sz="2400" dirty="0" smtClean="0"/>
              <a:t>them to another network</a:t>
            </a:r>
          </a:p>
          <a:p>
            <a:r>
              <a:rPr lang="en-US" sz="2400" dirty="0" smtClean="0"/>
              <a:t>according to the packet’s</a:t>
            </a:r>
          </a:p>
          <a:p>
            <a:r>
              <a:rPr lang="en-US" sz="2400" dirty="0" smtClean="0"/>
              <a:t>destination</a:t>
            </a:r>
          </a:p>
          <a:p>
            <a:r>
              <a:rPr lang="en-US" sz="2400" dirty="0" smtClean="0"/>
              <a:t>IP address</a:t>
            </a:r>
          </a:p>
        </p:txBody>
      </p:sp>
      <p:pic>
        <p:nvPicPr>
          <p:cNvPr id="3" name="Picture 2" descr="router_internet_backgroun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432" y="3073263"/>
            <a:ext cx="4342790" cy="3487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11" y="6198600"/>
            <a:ext cx="242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err="1" smtClean="0">
                <a:hlinkClick r:id="rId3"/>
              </a:rPr>
              <a:t>ictlounge.com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6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</a:t>
            </a:r>
            <a:r>
              <a:rPr lang="en-US" dirty="0"/>
              <a:t>Routing - Background</a:t>
            </a:r>
          </a:p>
        </p:txBody>
      </p:sp>
      <p:pic>
        <p:nvPicPr>
          <p:cNvPr id="4" name="Picture 3" descr="decoyrouting_su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3" y="1623186"/>
            <a:ext cx="7997177" cy="206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73" y="4538479"/>
            <a:ext cx="8738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b="1" dirty="0" smtClean="0"/>
              <a:t>decoy router</a:t>
            </a:r>
            <a:r>
              <a:rPr lang="en-US" sz="2400" dirty="0" smtClean="0"/>
              <a:t> takes Internet packets destined for a permitted </a:t>
            </a:r>
          </a:p>
          <a:p>
            <a:r>
              <a:rPr lang="en-US" sz="2400" dirty="0" smtClean="0"/>
              <a:t>    destination (decoy destination) and instead sends them to a proxy</a:t>
            </a:r>
          </a:p>
          <a:p>
            <a:r>
              <a:rPr lang="en-US" sz="2400" dirty="0" smtClean="0"/>
              <a:t>    server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circumvention mechanism is placed in a router, rather than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 server. Why is this better?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477105" y="3857260"/>
            <a:ext cx="37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Decoy Routing, </a:t>
            </a:r>
            <a:r>
              <a:rPr lang="en-US" dirty="0" err="1" smtClean="0"/>
              <a:t>Karlin</a:t>
            </a:r>
            <a:r>
              <a:rPr lang="en-US" dirty="0" smtClean="0"/>
              <a:t> et al, FOCI 2011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559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</a:t>
            </a:r>
            <a:r>
              <a:rPr lang="en-US" dirty="0"/>
              <a:t>Routing - Background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1669" y="2192996"/>
            <a:ext cx="61274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Reason 1: IP packets do not contain the addresses of the routers they will meet along the way, so the censor cannot block a router using his firewall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6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</a:t>
            </a:r>
            <a:r>
              <a:rPr lang="en-US" dirty="0"/>
              <a:t>Routing - Background</a:t>
            </a:r>
          </a:p>
        </p:txBody>
      </p:sp>
      <p:pic>
        <p:nvPicPr>
          <p:cNvPr id="4" name="Picture 3" descr="internet-topolog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5" y="2609312"/>
            <a:ext cx="5910480" cy="3628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9212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Reason 2: The Internet has a lot of devices in it. A single router </a:t>
            </a:r>
          </a:p>
          <a:p>
            <a:r>
              <a:rPr lang="en-US" sz="2400" dirty="0" smtClean="0"/>
              <a:t>may connect to millions of hosts --&gt; makes millions of proxy servers!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70359" y="6316189"/>
            <a:ext cx="233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err="1" smtClean="0">
                <a:hlinkClick r:id="rId3"/>
              </a:rPr>
              <a:t>drdobbs.com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9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Routing – How it Works</a:t>
            </a:r>
            <a:endParaRPr lang="en-US" dirty="0"/>
          </a:p>
        </p:txBody>
      </p:sp>
      <p:pic>
        <p:nvPicPr>
          <p:cNvPr id="4" name="Picture 3" descr="AUTONOMOUS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198"/>
            <a:ext cx="6411085" cy="4506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1545" y="1943861"/>
            <a:ext cx="534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1: Configure a decoy router with the 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ooperation of a </a:t>
            </a:r>
            <a:r>
              <a:rPr lang="en-US" sz="2400" i="1" dirty="0" smtClean="0"/>
              <a:t>free </a:t>
            </a:r>
            <a:r>
              <a:rPr lang="en-US" sz="2400" dirty="0" smtClean="0"/>
              <a:t>AS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5205" y="5902631"/>
            <a:ext cx="207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err="1" smtClean="0">
                <a:hlinkClick r:id="rId3"/>
              </a:rPr>
              <a:t>orosk.com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2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Routing – How it Works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520" y="1417638"/>
            <a:ext cx="7967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Step </a:t>
            </a:r>
            <a:r>
              <a:rPr lang="en-US" sz="2800" dirty="0"/>
              <a:t>2: Establish a code between client and </a:t>
            </a:r>
            <a:r>
              <a:rPr lang="en-US" sz="2800" dirty="0" smtClean="0"/>
              <a:t>router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	- Typically</a:t>
            </a:r>
            <a:r>
              <a:rPr lang="en-US" sz="2800" dirty="0" smtClean="0"/>
              <a:t>, this is done by inserting a specified string into a </a:t>
            </a:r>
            <a:r>
              <a:rPr lang="en-US" sz="2800" dirty="0" smtClean="0"/>
              <a:t>subtle </a:t>
            </a:r>
            <a:r>
              <a:rPr lang="en-US" sz="2800" dirty="0" smtClean="0"/>
              <a:t>location in a packet. E.g. in the TLS handshake or </a:t>
            </a:r>
            <a:r>
              <a:rPr lang="en-US" sz="2800" dirty="0" smtClean="0"/>
              <a:t>in an HTTP </a:t>
            </a:r>
            <a:r>
              <a:rPr lang="en-US" sz="2800" dirty="0" smtClean="0"/>
              <a:t>cookie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	- Or by port knocking (the client attempts to connect to a specified sequence of port numbers), or by sending a specified sequence of payload lengths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06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Routing – How it Works</a:t>
            </a:r>
            <a:endParaRPr lang="en-US" dirty="0"/>
          </a:p>
        </p:txBody>
      </p:sp>
      <p:pic>
        <p:nvPicPr>
          <p:cNvPr id="4" name="Picture 3" descr="decoyrouting_m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4" y="1564159"/>
            <a:ext cx="4909523" cy="5027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6961" y="1877324"/>
            <a:ext cx="427547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3: When the client wants to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onnect to a forbidden site, he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ust find a decoy router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351350" y="2654368"/>
            <a:ext cx="1644413" cy="1252859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86679" y="3907227"/>
            <a:ext cx="41057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With his sentinel (hidden string) in 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lace, he tries a number of different</a:t>
            </a:r>
          </a:p>
          <a:p>
            <a:r>
              <a:rPr lang="en-US" sz="2000" dirty="0" smtClean="0"/>
              <a:t>decoy sites until he receives the Hello</a:t>
            </a:r>
          </a:p>
          <a:p>
            <a:r>
              <a:rPr lang="en-US" sz="2000" dirty="0" smtClean="0"/>
              <a:t>message, indicating that he has </a:t>
            </a:r>
          </a:p>
          <a:p>
            <a:r>
              <a:rPr lang="en-US" sz="2000" dirty="0" smtClean="0"/>
              <a:t>connected to a decoy router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916893" y="6221844"/>
            <a:ext cx="37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Decoy Routing, </a:t>
            </a:r>
            <a:r>
              <a:rPr lang="en-US" dirty="0" err="1" smtClean="0"/>
              <a:t>Karlin</a:t>
            </a:r>
            <a:r>
              <a:rPr lang="en-US" dirty="0" smtClean="0"/>
              <a:t> et al, FOCI 2011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192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Routing – How it Works</a:t>
            </a:r>
            <a:endParaRPr lang="en-US" dirty="0"/>
          </a:p>
        </p:txBody>
      </p:sp>
      <p:pic>
        <p:nvPicPr>
          <p:cNvPr id="4" name="Picture 3" descr="decoyrouting_m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4" y="1564159"/>
            <a:ext cx="4909523" cy="5027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205" y="1779643"/>
            <a:ext cx="428379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4</a:t>
            </a:r>
            <a:r>
              <a:rPr lang="en-US" sz="2000" dirty="0" smtClean="0"/>
              <a:t>: The decoy router connects the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lient to the proxy server, which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ontinues the session with the client</a:t>
            </a:r>
          </a:p>
          <a:p>
            <a:r>
              <a:rPr lang="en-US" sz="2000" dirty="0" smtClean="0"/>
              <a:t>while forging it to make it look like</a:t>
            </a:r>
          </a:p>
          <a:p>
            <a:r>
              <a:rPr lang="en-US" sz="2000" dirty="0" smtClean="0"/>
              <a:t>a session with the decoy destination.</a:t>
            </a:r>
          </a:p>
          <a:p>
            <a:endParaRPr lang="en-US" sz="2000" dirty="0"/>
          </a:p>
          <a:p>
            <a:r>
              <a:rPr lang="en-US" sz="2000" dirty="0" smtClean="0"/>
              <a:t>The client now has covert access to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 proxy server.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57199" y="3646748"/>
            <a:ext cx="4605857" cy="294442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16893" y="6221844"/>
            <a:ext cx="37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Decoy Routing, </a:t>
            </a:r>
            <a:r>
              <a:rPr lang="en-US" dirty="0" err="1" smtClean="0"/>
              <a:t>Karlin</a:t>
            </a:r>
            <a:r>
              <a:rPr lang="en-US" dirty="0" smtClean="0"/>
              <a:t> et al, FOCI 2011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817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Around Decoys (RAD)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0849" y="1595452"/>
            <a:ext cx="6838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Step Process:</a:t>
            </a:r>
          </a:p>
          <a:p>
            <a:endParaRPr lang="en-US" sz="3200" dirty="0"/>
          </a:p>
          <a:p>
            <a:pPr marL="800100" lvl="1" indent="-342900">
              <a:buAutoNum type="arabicPeriod"/>
            </a:pPr>
            <a:r>
              <a:rPr lang="en-US" sz="3200" dirty="0" smtClean="0"/>
              <a:t>Detect that decoy routing is occurring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800100" lvl="1" indent="-342900">
              <a:buAutoNum type="arabicPeriod"/>
            </a:pPr>
            <a:r>
              <a:rPr lang="en-US" sz="3200" dirty="0" smtClean="0"/>
              <a:t>Determine where the decoy router(s) are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800100" lvl="1" indent="-342900">
              <a:buAutoNum type="arabicPeriod"/>
            </a:pPr>
            <a:r>
              <a:rPr lang="en-US" sz="3200" dirty="0" smtClean="0"/>
              <a:t>Route around the decoys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727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Authoritarian countries like China, Egypt, and Saudi Arabia seek to control the information their citizens have access to.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the case of China, this forbidden information includes political opinions not in line with the Communist Party.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Step 1 -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7114" y="26699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036" y="1608110"/>
            <a:ext cx="8952165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censor can compare the data of the route the packet</a:t>
            </a:r>
          </a:p>
          <a:p>
            <a:r>
              <a:rPr lang="en-US" sz="2800" i="1" dirty="0" smtClean="0"/>
              <a:t>says </a:t>
            </a:r>
            <a:r>
              <a:rPr lang="en-US" sz="2800" dirty="0" smtClean="0"/>
              <a:t>it is taking versus the data of the route it is </a:t>
            </a:r>
            <a:r>
              <a:rPr lang="en-US" sz="2800" i="1" dirty="0" smtClean="0"/>
              <a:t>actually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taking.</a:t>
            </a:r>
          </a:p>
          <a:p>
            <a:endParaRPr lang="en-US" sz="2800" dirty="0"/>
          </a:p>
          <a:p>
            <a:r>
              <a:rPr lang="en-US" sz="2800" dirty="0" smtClean="0"/>
              <a:t>For instance, if packets of 500 B are going to and from site X</a:t>
            </a:r>
          </a:p>
          <a:p>
            <a:r>
              <a:rPr lang="en-US" sz="2800" dirty="0" smtClean="0"/>
              <a:t>but the censor knows that the maximum packet size on the </a:t>
            </a:r>
          </a:p>
          <a:p>
            <a:r>
              <a:rPr lang="en-US" sz="2800" dirty="0" smtClean="0"/>
              <a:t>route to X is only 400 B, then decoy routing is probably </a:t>
            </a:r>
          </a:p>
          <a:p>
            <a:r>
              <a:rPr lang="en-US" sz="2800" dirty="0" smtClean="0"/>
              <a:t>occurring (the packets aren’t actually going to X!)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623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Step 2 - Discovery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5978" y="1281347"/>
            <a:ext cx="7280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Exactly like the client, the censor probes paths until he </a:t>
            </a:r>
          </a:p>
          <a:p>
            <a:r>
              <a:rPr lang="en-US" sz="2400" dirty="0" smtClean="0"/>
              <a:t>receives the Hello message. But for the censor, it is not </a:t>
            </a:r>
          </a:p>
          <a:p>
            <a:r>
              <a:rPr lang="en-US" sz="2400" dirty="0" smtClean="0"/>
              <a:t>enough to find a route with a decoy router. He must also</a:t>
            </a:r>
          </a:p>
          <a:p>
            <a:r>
              <a:rPr lang="en-US" sz="2400" dirty="0" smtClean="0"/>
              <a:t>find which AS the router is in.  </a:t>
            </a:r>
          </a:p>
        </p:txBody>
      </p:sp>
      <p:sp>
        <p:nvSpPr>
          <p:cNvPr id="6" name="Oval 5"/>
          <p:cNvSpPr/>
          <p:nvPr/>
        </p:nvSpPr>
        <p:spPr>
          <a:xfrm>
            <a:off x="571169" y="5632921"/>
            <a:ext cx="649930" cy="717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5978" y="4629432"/>
            <a:ext cx="649930" cy="717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5921" y="3589671"/>
            <a:ext cx="649930" cy="717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12397" y="3230830"/>
            <a:ext cx="649930" cy="717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7362" y="5632921"/>
            <a:ext cx="649930" cy="717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2467" y="4629432"/>
            <a:ext cx="649930" cy="717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8534" y="2871989"/>
            <a:ext cx="649930" cy="717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V="1">
            <a:off x="1048534" y="5242012"/>
            <a:ext cx="712624" cy="3909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8" idx="3"/>
          </p:cNvCxnSpPr>
          <p:nvPr/>
        </p:nvCxnSpPr>
        <p:spPr>
          <a:xfrm flipV="1">
            <a:off x="2220728" y="4202251"/>
            <a:ext cx="470373" cy="5322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2"/>
          </p:cNvCxnSpPr>
          <p:nvPr/>
        </p:nvCxnSpPr>
        <p:spPr>
          <a:xfrm flipV="1">
            <a:off x="3150671" y="3589671"/>
            <a:ext cx="861726" cy="1051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1"/>
            <a:endCxn id="11" idx="5"/>
          </p:cNvCxnSpPr>
          <p:nvPr/>
        </p:nvCxnSpPr>
        <p:spPr>
          <a:xfrm flipH="1" flipV="1">
            <a:off x="3917217" y="5242012"/>
            <a:ext cx="515325" cy="49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1"/>
          </p:cNvCxnSpPr>
          <p:nvPr/>
        </p:nvCxnSpPr>
        <p:spPr>
          <a:xfrm flipH="1" flipV="1">
            <a:off x="3028327" y="4202251"/>
            <a:ext cx="429320" cy="532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</p:cNvCxnSpPr>
          <p:nvPr/>
        </p:nvCxnSpPr>
        <p:spPr>
          <a:xfrm flipH="1" flipV="1">
            <a:off x="1698464" y="3353704"/>
            <a:ext cx="992637" cy="341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87292" y="4304372"/>
            <a:ext cx="3685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</a:rPr>
              <a:t>Probe </a:t>
            </a:r>
            <a:r>
              <a:rPr lang="en-US" sz="2400" dirty="0">
                <a:solidFill>
                  <a:prstClr val="black"/>
                </a:solidFill>
              </a:rPr>
              <a:t>intersecting routes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     to </a:t>
            </a:r>
            <a:r>
              <a:rPr lang="en-US" sz="2400" dirty="0">
                <a:solidFill>
                  <a:prstClr val="black"/>
                </a:solidFill>
              </a:rPr>
              <a:t>isolate the decoy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6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Step 3 – Route around decoys</a:t>
            </a:r>
            <a:endParaRPr lang="en-US" dirty="0"/>
          </a:p>
        </p:txBody>
      </p:sp>
      <p:pic>
        <p:nvPicPr>
          <p:cNvPr id="4" name="Picture 3" descr="routing-tab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1" y="2989940"/>
            <a:ext cx="7610292" cy="3113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62891"/>
            <a:ext cx="84253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Routers collect route information in their routing tables. They choose the best route for a packet based on the AS’s routing policy defined in the Border Gateway Protocol (BGP).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534" y="6369536"/>
            <a:ext cx="288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err="1" smtClean="0">
                <a:hlinkClick r:id="rId3"/>
              </a:rPr>
              <a:t>networkworld.com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Step 3 – Route around decoys</a:t>
            </a:r>
            <a:endParaRPr lang="en-US" dirty="0"/>
          </a:p>
        </p:txBody>
      </p:sp>
      <p:pic>
        <p:nvPicPr>
          <p:cNvPr id="4" name="Picture 3" descr="customer-pro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0" y="3523966"/>
            <a:ext cx="7374118" cy="2987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309" y="2287711"/>
            <a:ext cx="8815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“best” path will depend on factors like how much time the path</a:t>
            </a:r>
          </a:p>
          <a:p>
            <a:r>
              <a:rPr lang="en-US" sz="2400" dirty="0" smtClean="0"/>
              <a:t> will take as well as the AS’s relationship with other </a:t>
            </a:r>
            <a:r>
              <a:rPr lang="en-US" sz="2400" dirty="0" err="1" smtClean="0"/>
              <a:t>ASes</a:t>
            </a:r>
            <a:r>
              <a:rPr lang="en-US" sz="2400" dirty="0" smtClean="0"/>
              <a:t> on the path.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08867" y="6141883"/>
            <a:ext cx="616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smtClean="0">
                <a:hlinkClick r:id="rId3"/>
              </a:rPr>
              <a:t>Jacob </a:t>
            </a:r>
            <a:r>
              <a:rPr lang="en-US" dirty="0" err="1" smtClean="0">
                <a:hlinkClick r:id="rId3"/>
              </a:rPr>
              <a:t>Aae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Mikkelsen</a:t>
            </a:r>
            <a:r>
              <a:rPr lang="en-US" dirty="0" smtClean="0">
                <a:hlinkClick r:id="rId3"/>
              </a:rPr>
              <a:t>, University of Southern Denmark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2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Step 3 – Route around decoys</a:t>
            </a:r>
            <a:endParaRPr lang="en-US" dirty="0"/>
          </a:p>
        </p:txBody>
      </p:sp>
      <p:pic>
        <p:nvPicPr>
          <p:cNvPr id="4" name="Picture 3" descr="routing-tab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8" y="2927221"/>
            <a:ext cx="7375127" cy="3017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220" y="1825809"/>
            <a:ext cx="8644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censor changes what is considered the best path by configuring </a:t>
            </a:r>
          </a:p>
          <a:p>
            <a:r>
              <a:rPr lang="en-US" sz="2400" dirty="0" smtClean="0"/>
              <a:t>his routers to choose paths that avoid decoy routers.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5534" y="6184870"/>
            <a:ext cx="288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err="1" smtClean="0">
                <a:hlinkClick r:id="rId3"/>
              </a:rPr>
              <a:t>networkworld.com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1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pic>
        <p:nvPicPr>
          <p:cNvPr id="4" name="Picture 3" descr="prisoner's-dilem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70" y="1778604"/>
            <a:ext cx="5325526" cy="3994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6377" y="6150017"/>
            <a:ext cx="258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smtClean="0">
                <a:hlinkClick r:id="rId3"/>
              </a:rPr>
              <a:t>Business Insider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Game Theory studies the interactions of </a:t>
            </a:r>
            <a:r>
              <a:rPr lang="en-US" i="1" dirty="0" smtClean="0"/>
              <a:t>rational </a:t>
            </a:r>
            <a:r>
              <a:rPr lang="en-US" dirty="0" smtClean="0"/>
              <a:t>individuals each trying to achieve their own goals.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game has: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Players – the rational decision makers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Actions – what actions the players are permitted to take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Consequences – negative results of the actions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Payoffs – positive results of the actions </a:t>
            </a:r>
          </a:p>
        </p:txBody>
      </p:sp>
    </p:spTree>
    <p:extLst>
      <p:ext uri="{BB962C8B-B14F-4D97-AF65-F5344CB8AC3E}">
        <p14:creationId xmlns:p14="http://schemas.microsoft.com/office/powerpoint/2010/main" val="326588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–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1. </a:t>
            </a:r>
            <a:r>
              <a:rPr lang="en-US" i="1" dirty="0" smtClean="0"/>
              <a:t>censor – </a:t>
            </a:r>
            <a:r>
              <a:rPr lang="en-US" dirty="0" smtClean="0"/>
              <a:t>a governing entity that seeks to censor its citizens’ Internet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i="1" dirty="0" smtClean="0"/>
              <a:t>decoy – </a:t>
            </a:r>
            <a:r>
              <a:rPr lang="en-US" dirty="0" smtClean="0"/>
              <a:t>a corporation that provides decoy routing service to the people of </a:t>
            </a:r>
            <a:r>
              <a:rPr lang="en-US" i="1" dirty="0" smtClean="0"/>
              <a:t>censor’s </a:t>
            </a:r>
            <a:r>
              <a:rPr lang="en-US" dirty="0" smtClean="0"/>
              <a:t>country. </a:t>
            </a:r>
            <a:r>
              <a:rPr lang="en-US" i="1" dirty="0"/>
              <a:t>d</a:t>
            </a:r>
            <a:r>
              <a:rPr lang="en-US" i="1" dirty="0" smtClean="0"/>
              <a:t>ecoy</a:t>
            </a:r>
            <a:r>
              <a:rPr lang="en-US" dirty="0" smtClean="0"/>
              <a:t> will pay money to </a:t>
            </a:r>
            <a:r>
              <a:rPr lang="en-US" dirty="0" err="1" smtClean="0"/>
              <a:t>ASes</a:t>
            </a:r>
            <a:r>
              <a:rPr lang="en-US" dirty="0" smtClean="0"/>
              <a:t> outside of </a:t>
            </a:r>
            <a:r>
              <a:rPr lang="en-US" i="1" dirty="0" smtClean="0"/>
              <a:t>censor</a:t>
            </a:r>
            <a:r>
              <a:rPr lang="en-US" dirty="0" smtClean="0"/>
              <a:t>’s country in order to deploy decoy routing in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1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–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Censor: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censor </a:t>
            </a:r>
            <a:r>
              <a:rPr lang="en-US" dirty="0" smtClean="0"/>
              <a:t>makes one of two choices for every pair (</a:t>
            </a:r>
            <a:r>
              <a:rPr lang="en-US" dirty="0" err="1" smtClean="0"/>
              <a:t>AS</a:t>
            </a:r>
            <a:r>
              <a:rPr lang="en-US" baseline="-25000" dirty="0" err="1"/>
              <a:t>i</a:t>
            </a:r>
            <a:r>
              <a:rPr lang="en-US" dirty="0" smtClean="0"/>
              <a:t>, </a:t>
            </a:r>
            <a:r>
              <a:rPr lang="en-US" dirty="0" err="1" smtClean="0"/>
              <a:t>AS</a:t>
            </a:r>
            <a:r>
              <a:rPr lang="en-US" baseline="-25000" dirty="0" err="1"/>
              <a:t>j</a:t>
            </a:r>
            <a:r>
              <a:rPr lang="en-US" dirty="0" smtClean="0"/>
              <a:t>) where </a:t>
            </a:r>
            <a:r>
              <a:rPr lang="en-US" dirty="0" err="1" smtClean="0"/>
              <a:t>AS</a:t>
            </a:r>
            <a:r>
              <a:rPr lang="en-US" baseline="-25000" dirty="0" err="1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in the censor’s country and </a:t>
            </a:r>
            <a:r>
              <a:rPr lang="en-US" dirty="0" err="1" smtClean="0"/>
              <a:t>AS</a:t>
            </a:r>
            <a:r>
              <a:rPr lang="en-US" baseline="-25000" dirty="0" err="1"/>
              <a:t>j</a:t>
            </a:r>
            <a:r>
              <a:rPr lang="en-US" dirty="0" smtClean="0"/>
              <a:t> is out: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use the BGP best route from </a:t>
            </a:r>
            <a:r>
              <a:rPr lang="en-US" dirty="0" err="1" smtClean="0"/>
              <a:t>AS</a:t>
            </a:r>
            <a:r>
              <a:rPr lang="en-US" baseline="-25000" dirty="0" err="1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AS</a:t>
            </a:r>
            <a:r>
              <a:rPr lang="en-US" baseline="-25000" dirty="0" err="1"/>
              <a:t>j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	2. use alternative (avoiding decoy router) route to get from </a:t>
            </a:r>
            <a:r>
              <a:rPr lang="en-US" dirty="0" err="1" smtClean="0"/>
              <a:t>AS</a:t>
            </a:r>
            <a:r>
              <a:rPr lang="en-US" baseline="-25000" dirty="0" err="1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AS</a:t>
            </a:r>
            <a:r>
              <a:rPr lang="en-US" baseline="-25000" dirty="0" err="1"/>
              <a:t>j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His action is the set of all these choices:</a:t>
            </a:r>
          </a:p>
          <a:p>
            <a:pPr marL="0" indent="0" algn="ctr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c</a:t>
            </a:r>
            <a:r>
              <a:rPr lang="en-US" dirty="0" smtClean="0"/>
              <a:t> = {a(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i,j</a:t>
            </a:r>
            <a:r>
              <a:rPr lang="en-US" dirty="0" smtClean="0"/>
              <a:t>) | for all pairs of censored and free </a:t>
            </a:r>
            <a:r>
              <a:rPr lang="en-US" dirty="0" err="1" smtClean="0"/>
              <a:t>ASes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77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i="1" dirty="0" smtClean="0"/>
              <a:t>ecoy: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decoy</a:t>
            </a:r>
            <a:r>
              <a:rPr lang="en-US" dirty="0" smtClean="0"/>
              <a:t>’s action is the set of </a:t>
            </a:r>
            <a:r>
              <a:rPr lang="en-US" dirty="0" err="1" smtClean="0"/>
              <a:t>ASes</a:t>
            </a:r>
            <a:r>
              <a:rPr lang="en-US" dirty="0"/>
              <a:t> </a:t>
            </a:r>
            <a:r>
              <a:rPr lang="en-US" dirty="0" smtClean="0"/>
              <a:t>in which he deploys a decoy router.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A</a:t>
            </a:r>
            <a:r>
              <a:rPr lang="en-US" baseline="-25000" dirty="0" smtClean="0"/>
              <a:t>d</a:t>
            </a:r>
            <a:r>
              <a:rPr lang="en-US" dirty="0" smtClean="0"/>
              <a:t> = {AS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AS</a:t>
            </a:r>
            <a:r>
              <a:rPr lang="en-US" baseline="-25000" dirty="0" err="1" smtClean="0"/>
              <a:t>k</a:t>
            </a:r>
            <a:r>
              <a:rPr lang="en-US" dirty="0" smtClean="0"/>
              <a:t>} where all of AS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AS</a:t>
            </a:r>
            <a:r>
              <a:rPr lang="en-US" baseline="-25000" dirty="0" err="1" smtClean="0"/>
              <a:t>k</a:t>
            </a:r>
            <a:r>
              <a:rPr lang="en-US" dirty="0" smtClean="0"/>
              <a:t> are free </a:t>
            </a:r>
            <a:r>
              <a:rPr lang="en-US" dirty="0" err="1" smtClean="0"/>
              <a:t>ASes</a:t>
            </a:r>
            <a:r>
              <a:rPr lang="en-US" dirty="0" smtClean="0"/>
              <a:t>.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7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Censorshi</a:t>
            </a:r>
            <a:r>
              <a:rPr lang="en-US" dirty="0"/>
              <a:t>p</a:t>
            </a:r>
          </a:p>
        </p:txBody>
      </p:sp>
      <p:pic>
        <p:nvPicPr>
          <p:cNvPr id="4" name="Picture 3" descr="AUTONOMOUS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198"/>
            <a:ext cx="6411085" cy="4506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5205" y="1806682"/>
            <a:ext cx="7222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The Internet is made up of Autonomous Systems (</a:t>
            </a:r>
            <a:r>
              <a:rPr lang="en-US" sz="2400" dirty="0" err="1" smtClean="0"/>
              <a:t>ASes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that communicate with each other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77132" y="2637679"/>
            <a:ext cx="3626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A country’s network may </a:t>
            </a:r>
          </a:p>
          <a:p>
            <a:r>
              <a:rPr lang="en-US" sz="2400" dirty="0" smtClean="0"/>
              <a:t>consist of hundreds of </a:t>
            </a:r>
            <a:r>
              <a:rPr lang="en-US" sz="2400" dirty="0" err="1" smtClean="0"/>
              <a:t>ASes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35205" y="5902631"/>
            <a:ext cx="207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err="1" smtClean="0">
                <a:hlinkClick r:id="rId3"/>
              </a:rPr>
              <a:t>orosk.com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Censor: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dirty="0" smtClean="0"/>
              <a:t>As a result of RAD, the censor faces two general costs: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Connectivity (C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r>
              <a:rPr lang="en-US" dirty="0" smtClean="0"/>
              <a:t> – changing routes may result in blocking additional sites. There may not exist an alternative path that reaches every permitted site!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Cost (C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 – avoiding decoy routers may force the censor to use more expensive paths (e.g. one that contains a provider AS)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1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i="1" dirty="0" smtClean="0"/>
              <a:t>ecoy: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decoy</a:t>
            </a:r>
            <a:r>
              <a:rPr lang="en-US" dirty="0" smtClean="0"/>
              <a:t>’s cost is the sum of all the money he pays to each of AS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AS</a:t>
            </a:r>
            <a:r>
              <a:rPr lang="en-US" baseline="-25000" dirty="0" err="1" smtClean="0"/>
              <a:t>k</a:t>
            </a:r>
            <a:r>
              <a:rPr lang="en-US" dirty="0" smtClean="0"/>
              <a:t> to set up a decoy router in that 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 = </a:t>
            </a:r>
            <a:r>
              <a:rPr lang="en-US" i="1" dirty="0" smtClean="0"/>
              <a:t>decoy</a:t>
            </a:r>
            <a:r>
              <a:rPr lang="en-US" dirty="0" smtClean="0"/>
              <a:t>’s budget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</a:t>
            </a:r>
            <a:r>
              <a:rPr lang="en-US" baseline="-25000" dirty="0" err="1" smtClean="0"/>
              <a:t>decoy</a:t>
            </a:r>
            <a:r>
              <a:rPr lang="en-US" dirty="0" smtClean="0"/>
              <a:t> = total cost for </a:t>
            </a:r>
            <a:r>
              <a:rPr lang="en-US" i="1" dirty="0" smtClean="0"/>
              <a:t>decoy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decoy </a:t>
            </a:r>
            <a:r>
              <a:rPr lang="en-US" dirty="0" smtClean="0"/>
              <a:t>is confined by the constraint: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decoy</a:t>
            </a:r>
            <a:r>
              <a:rPr lang="en-US" dirty="0"/>
              <a:t> </a:t>
            </a:r>
            <a:r>
              <a:rPr lang="en-US" dirty="0" smtClean="0"/>
              <a:t>&lt;= F </a:t>
            </a:r>
          </a:p>
        </p:txBody>
      </p:sp>
    </p:spTree>
    <p:extLst>
      <p:ext uri="{BB962C8B-B14F-4D97-AF65-F5344CB8AC3E}">
        <p14:creationId xmlns:p14="http://schemas.microsoft.com/office/powerpoint/2010/main" val="2725492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Payoffs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For both players, the payoff is measured by the amount of censorship that remains at the end of the game. </a:t>
            </a:r>
            <a:r>
              <a:rPr lang="en-US" i="1" dirty="0" smtClean="0"/>
              <a:t>Censor </a:t>
            </a:r>
            <a:r>
              <a:rPr lang="en-US" dirty="0" smtClean="0"/>
              <a:t>wants more censorship, and </a:t>
            </a:r>
            <a:r>
              <a:rPr lang="en-US" i="1" dirty="0" smtClean="0"/>
              <a:t>decoy </a:t>
            </a:r>
            <a:r>
              <a:rPr lang="en-US" dirty="0" smtClean="0"/>
              <a:t>wants less.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measure the amount of censorship with the </a:t>
            </a:r>
            <a:r>
              <a:rPr lang="en-US" b="1" dirty="0" smtClean="0"/>
              <a:t>censorship metric </a:t>
            </a:r>
            <a:r>
              <a:rPr lang="en-US" dirty="0" smtClean="0"/>
              <a:t>(denoted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03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Censorship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1 indicates complete censorship (what </a:t>
            </a:r>
            <a:r>
              <a:rPr lang="en-US" i="1" dirty="0" smtClean="0"/>
              <a:t>censor </a:t>
            </a:r>
            <a:r>
              <a:rPr lang="en-US" dirty="0" smtClean="0"/>
              <a:t>wants). 0 indicates complete freedom (what </a:t>
            </a:r>
            <a:r>
              <a:rPr lang="en-US" i="1" dirty="0" smtClean="0"/>
              <a:t>decoy </a:t>
            </a:r>
            <a:r>
              <a:rPr lang="en-US" dirty="0" smtClean="0"/>
              <a:t>wants).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/>
              <a:t>D </a:t>
            </a:r>
            <a:r>
              <a:rPr lang="en-US" dirty="0" smtClean="0"/>
              <a:t>quantify the amount of decoy routing deployed by </a:t>
            </a:r>
            <a:r>
              <a:rPr lang="en-US" i="1" dirty="0" smtClean="0"/>
              <a:t>decoy. </a:t>
            </a:r>
            <a:r>
              <a:rPr lang="en-US" dirty="0" smtClean="0"/>
              <a:t>Let </a:t>
            </a:r>
            <a:r>
              <a:rPr lang="en-US" i="1" dirty="0" smtClean="0"/>
              <a:t>P </a:t>
            </a:r>
            <a:r>
              <a:rPr lang="en-US" dirty="0" smtClean="0"/>
              <a:t>quantify the total amount of Internet traffic from the censored country to outside of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b="1" i="1" dirty="0" smtClean="0"/>
              <a:t>S </a:t>
            </a:r>
            <a:r>
              <a:rPr lang="en-US" b="1" dirty="0" smtClean="0"/>
              <a:t>= 1 – </a:t>
            </a:r>
            <a:r>
              <a:rPr lang="en-US" b="1" i="1" dirty="0" smtClean="0"/>
              <a:t>D/P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7923" y="34188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b="1" dirty="0" smtClean="0"/>
              <a:t>utility function</a:t>
            </a:r>
            <a:r>
              <a:rPr lang="en-US" dirty="0" smtClean="0"/>
              <a:t> of a player quantifies the player’s overall satisfaction and is expressed in terms of both the consequences and the payoffs.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Censor: </a:t>
            </a:r>
            <a:r>
              <a:rPr lang="en-US" i="1" dirty="0" err="1"/>
              <a:t>U</a:t>
            </a:r>
            <a:r>
              <a:rPr lang="en-US" i="1" baseline="-25000" dirty="0" err="1" smtClean="0"/>
              <a:t>censor</a:t>
            </a:r>
            <a:r>
              <a:rPr lang="en-US" dirty="0" smtClean="0"/>
              <a:t> = </a:t>
            </a:r>
            <a:r>
              <a:rPr lang="en-US" i="1" dirty="0" smtClean="0"/>
              <a:t>S * B</a:t>
            </a:r>
            <a:r>
              <a:rPr lang="en-US" i="1" baseline="-25000" dirty="0" smtClean="0"/>
              <a:t>0</a:t>
            </a:r>
            <a:r>
              <a:rPr lang="en-US" i="1" dirty="0" smtClean="0"/>
              <a:t> – (C</a:t>
            </a:r>
            <a:r>
              <a:rPr lang="en-US" i="1" baseline="-25000" dirty="0" smtClean="0"/>
              <a:t>1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i="1" dirty="0" smtClean="0"/>
              <a:t> + C</a:t>
            </a:r>
            <a:r>
              <a:rPr lang="en-US" i="1" baseline="-25000" dirty="0" smtClean="0"/>
              <a:t>2</a:t>
            </a:r>
            <a:r>
              <a:rPr lang="en-US" i="1" dirty="0" smtClean="0"/>
              <a:t>B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i="1" dirty="0" smtClean="0"/>
              <a:t>(B</a:t>
            </a:r>
            <a:r>
              <a:rPr lang="en-US" i="1" baseline="-25000" dirty="0" smtClean="0"/>
              <a:t>0</a:t>
            </a:r>
            <a:r>
              <a:rPr lang="en-US" i="1" dirty="0" smtClean="0"/>
              <a:t>,B</a:t>
            </a:r>
            <a:r>
              <a:rPr lang="en-US" i="1" baseline="-25000" dirty="0" smtClean="0"/>
              <a:t>1</a:t>
            </a:r>
            <a:r>
              <a:rPr lang="en-US" i="1" dirty="0" smtClean="0"/>
              <a:t>,B</a:t>
            </a:r>
            <a:r>
              <a:rPr lang="en-US" i="1" baseline="-25000" dirty="0" smtClean="0"/>
              <a:t>2</a:t>
            </a:r>
            <a:r>
              <a:rPr lang="en-US" i="1" dirty="0" smtClean="0"/>
              <a:t>) </a:t>
            </a:r>
            <a:r>
              <a:rPr lang="en-US" dirty="0" smtClean="0"/>
              <a:t>is the censor’s </a:t>
            </a:r>
            <a:r>
              <a:rPr lang="en-US" b="1" dirty="0" smtClean="0"/>
              <a:t>profile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i="1" dirty="0" smtClean="0"/>
              <a:t>B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/>
              <a:t>how much </a:t>
            </a:r>
            <a:r>
              <a:rPr lang="en-US" i="1" dirty="0" smtClean="0"/>
              <a:t>censor</a:t>
            </a:r>
            <a:r>
              <a:rPr lang="en-US" dirty="0" smtClean="0"/>
              <a:t> cares about S</a:t>
            </a:r>
          </a:p>
          <a:p>
            <a:pPr marL="0" indent="0">
              <a:buNone/>
            </a:pP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/>
              <a:t>how much </a:t>
            </a:r>
            <a:r>
              <a:rPr lang="en-US" i="1" dirty="0" smtClean="0"/>
              <a:t>censor </a:t>
            </a:r>
            <a:r>
              <a:rPr lang="en-US" dirty="0" smtClean="0"/>
              <a:t>cares about 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i="1" dirty="0"/>
              <a:t> </a:t>
            </a:r>
            <a:r>
              <a:rPr lang="en-US" dirty="0" smtClean="0"/>
              <a:t>(connectivity loss)</a:t>
            </a:r>
          </a:p>
          <a:p>
            <a:pPr marL="0" indent="0">
              <a:buNone/>
            </a:pPr>
            <a:r>
              <a:rPr lang="en-US" i="1" dirty="0" smtClean="0"/>
              <a:t>B</a:t>
            </a:r>
            <a:r>
              <a:rPr lang="en-US" i="1" baseline="-25000" dirty="0" smtClean="0"/>
              <a:t>2</a:t>
            </a:r>
            <a:r>
              <a:rPr lang="en-US" i="1" dirty="0" smtClean="0"/>
              <a:t> = </a:t>
            </a:r>
            <a:r>
              <a:rPr lang="en-US" dirty="0" smtClean="0"/>
              <a:t>how much </a:t>
            </a:r>
            <a:r>
              <a:rPr lang="en-US" i="1" dirty="0" smtClean="0"/>
              <a:t>censor </a:t>
            </a:r>
            <a:r>
              <a:rPr lang="en-US" dirty="0" smtClean="0"/>
              <a:t>cares about </a:t>
            </a: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 (monetary cost)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098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decoy: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decoy</a:t>
            </a:r>
            <a:r>
              <a:rPr lang="en-US" i="1" dirty="0" smtClean="0"/>
              <a:t> = </a:t>
            </a:r>
            <a:r>
              <a:rPr lang="en-US" dirty="0" smtClean="0"/>
              <a:t>1 – </a:t>
            </a:r>
            <a:r>
              <a:rPr lang="en-US" i="1" dirty="0" smtClean="0"/>
              <a:t>S </a:t>
            </a:r>
            <a:r>
              <a:rPr lang="en-US" dirty="0" smtClean="0"/>
              <a:t>subject to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decoy</a:t>
            </a:r>
            <a:r>
              <a:rPr lang="en-US" i="1" dirty="0" smtClean="0"/>
              <a:t> &lt;= F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In the game, each player will aim to take the optimal action that maximizes his utility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3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censor: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The original authors assume all of </a:t>
            </a:r>
            <a:r>
              <a:rPr lang="en-US" i="1" dirty="0" smtClean="0"/>
              <a:t>censor</a:t>
            </a:r>
            <a:r>
              <a:rPr lang="en-US" dirty="0" smtClean="0"/>
              <a:t>’s choices to be independent of each other. So for each pair (</a:t>
            </a:r>
            <a:r>
              <a:rPr lang="en-US" dirty="0" err="1" smtClean="0"/>
              <a:t>AS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AS</a:t>
            </a:r>
            <a:r>
              <a:rPr lang="en-US" baseline="-25000" dirty="0" err="1" smtClean="0"/>
              <a:t>j</a:t>
            </a:r>
            <a:r>
              <a:rPr lang="en-US" dirty="0" smtClean="0"/>
              <a:t>), </a:t>
            </a:r>
            <a:r>
              <a:rPr lang="en-US" i="1" dirty="0" smtClean="0"/>
              <a:t>censor </a:t>
            </a:r>
            <a:r>
              <a:rPr lang="en-US" dirty="0" smtClean="0"/>
              <a:t>fixes the actions for every other pair and</a:t>
            </a:r>
            <a:r>
              <a:rPr lang="en-US" i="1" dirty="0" smtClean="0"/>
              <a:t> </a:t>
            </a:r>
            <a:r>
              <a:rPr lang="en-US" dirty="0" smtClean="0"/>
              <a:t>makes his choice (keep BGP or change route)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if “keep BGP” results in a higher </a:t>
            </a:r>
            <a:r>
              <a:rPr lang="en-US" b="1" i="1" dirty="0" err="1" smtClean="0"/>
              <a:t>U</a:t>
            </a:r>
            <a:r>
              <a:rPr lang="en-US" b="1" i="1" baseline="-25000" dirty="0" err="1" smtClean="0"/>
              <a:t>censor</a:t>
            </a:r>
            <a:endParaRPr lang="en-US" b="1" i="1" baseline="-25000" dirty="0" smtClean="0"/>
          </a:p>
          <a:p>
            <a:pPr marL="0" indent="0">
              <a:buNone/>
            </a:pPr>
            <a:r>
              <a:rPr lang="en-US" b="1" i="1" baseline="-25000" dirty="0"/>
              <a:t>	</a:t>
            </a:r>
            <a:r>
              <a:rPr lang="en-US" b="1" i="1" baseline="-25000" dirty="0" smtClean="0"/>
              <a:t>	</a:t>
            </a:r>
            <a:r>
              <a:rPr lang="en-US" b="1" dirty="0" smtClean="0"/>
              <a:t>keep BGP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else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change route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247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decoy: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decoy </a:t>
            </a:r>
            <a:r>
              <a:rPr lang="en-US" dirty="0" smtClean="0"/>
              <a:t>wants to find the set of </a:t>
            </a:r>
            <a:r>
              <a:rPr lang="en-US" dirty="0" err="1" smtClean="0"/>
              <a:t>ASes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such that the total cost of </a:t>
            </a:r>
            <a:r>
              <a:rPr lang="en-US" i="1" dirty="0" smtClean="0"/>
              <a:t>A </a:t>
            </a:r>
            <a:r>
              <a:rPr lang="en-US" dirty="0" smtClean="0"/>
              <a:t>does not exceed </a:t>
            </a:r>
            <a:r>
              <a:rPr lang="en-US" i="1" dirty="0" smtClean="0"/>
              <a:t>F</a:t>
            </a:r>
            <a:r>
              <a:rPr lang="en-US" dirty="0" smtClean="0"/>
              <a:t> and the benefit gained by </a:t>
            </a:r>
            <a:r>
              <a:rPr lang="en-US" i="1" dirty="0" smtClean="0"/>
              <a:t>A </a:t>
            </a:r>
            <a:r>
              <a:rPr lang="en-US" dirty="0" smtClean="0"/>
              <a:t>is maximal.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dirty="0" smtClean="0"/>
              <a:t>This problem is NP-hard, but there is a known greedy approximation algorithm…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033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– </a:t>
            </a:r>
            <a:r>
              <a:rPr lang="en-US" i="1" dirty="0" smtClean="0"/>
              <a:t>decoy’s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b="1" baseline="-25000" dirty="0" smtClean="0"/>
              <a:t>d</a:t>
            </a:r>
            <a:r>
              <a:rPr lang="en-US" b="1" dirty="0" smtClean="0"/>
              <a:t> = {}</a:t>
            </a:r>
          </a:p>
          <a:p>
            <a:pPr marL="0" indent="0">
              <a:buNone/>
            </a:pPr>
            <a:r>
              <a:rPr lang="en-US" b="1" dirty="0" err="1" smtClean="0"/>
              <a:t>A’</a:t>
            </a:r>
            <a:r>
              <a:rPr lang="en-US" b="1" baseline="-25000" dirty="0" err="1" smtClean="0"/>
              <a:t>d</a:t>
            </a:r>
            <a:r>
              <a:rPr lang="en-US" b="1" dirty="0"/>
              <a:t> </a:t>
            </a:r>
            <a:r>
              <a:rPr lang="en-US" b="1" dirty="0" smtClean="0"/>
              <a:t>= {}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decoy</a:t>
            </a:r>
            <a:r>
              <a:rPr lang="en-US" b="1" dirty="0" smtClean="0"/>
              <a:t> &lt; F:</a:t>
            </a:r>
          </a:p>
          <a:p>
            <a:pPr marL="0" indent="0">
              <a:buNone/>
            </a:pPr>
            <a:r>
              <a:rPr lang="en-US" b="1" dirty="0"/>
              <a:t>	S</a:t>
            </a:r>
            <a:r>
              <a:rPr lang="en-US" b="1" dirty="0" smtClean="0"/>
              <a:t>ort </a:t>
            </a:r>
            <a:r>
              <a:rPr lang="en-US" b="1" dirty="0" err="1" smtClean="0"/>
              <a:t>ASes</a:t>
            </a:r>
            <a:r>
              <a:rPr lang="en-US" b="1" dirty="0" smtClean="0"/>
              <a:t> by how much each would contribute to circumvention (circumvention = 1 – </a:t>
            </a:r>
            <a:r>
              <a:rPr lang="en-US" b="1" i="1" dirty="0" smtClean="0"/>
              <a:t>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Add to A</a:t>
            </a:r>
            <a:r>
              <a:rPr lang="en-US" b="1" baseline="-25000" dirty="0" smtClean="0"/>
              <a:t>d</a:t>
            </a:r>
            <a:r>
              <a:rPr lang="en-US" b="1" dirty="0" smtClean="0"/>
              <a:t> the AS with the highest contribution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Remove all routes that contain the selected AS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decoy</a:t>
            </a:r>
            <a:r>
              <a:rPr lang="en-US" b="1" dirty="0" smtClean="0"/>
              <a:t> &lt; F: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Sort </a:t>
            </a:r>
            <a:r>
              <a:rPr lang="en-US" b="1" dirty="0" err="1" smtClean="0"/>
              <a:t>ASes</a:t>
            </a:r>
            <a:r>
              <a:rPr lang="en-US" b="1" dirty="0" smtClean="0"/>
              <a:t> by how much each would contribute to circumvention </a:t>
            </a:r>
            <a:r>
              <a:rPr lang="en-US" b="1" i="1" dirty="0" smtClean="0"/>
              <a:t>divided by </a:t>
            </a:r>
            <a:r>
              <a:rPr lang="en-US" b="1" dirty="0" smtClean="0"/>
              <a:t>its cost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Add to </a:t>
            </a:r>
            <a:r>
              <a:rPr lang="en-US" b="1" dirty="0" err="1" smtClean="0"/>
              <a:t>A’</a:t>
            </a:r>
            <a:r>
              <a:rPr lang="en-US" b="1" baseline="-25000" dirty="0" err="1" smtClean="0"/>
              <a:t>d</a:t>
            </a:r>
            <a:r>
              <a:rPr lang="en-US" b="1" dirty="0" smtClean="0"/>
              <a:t> the AS with the highest circumvention-cost ratio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Remove all routes that contain the selected AS</a:t>
            </a:r>
          </a:p>
          <a:p>
            <a:pPr marL="0" indent="0">
              <a:buNone/>
            </a:pPr>
            <a:r>
              <a:rPr lang="en-US" b="1" dirty="0" smtClean="0"/>
              <a:t>if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decoy</a:t>
            </a:r>
            <a:r>
              <a:rPr lang="en-US" b="1" dirty="0" smtClean="0"/>
              <a:t>(A</a:t>
            </a:r>
            <a:r>
              <a:rPr lang="en-US" b="1" baseline="-25000" dirty="0" smtClean="0"/>
              <a:t>d</a:t>
            </a:r>
            <a:r>
              <a:rPr lang="en-US" b="1" dirty="0" smtClean="0"/>
              <a:t>) &gt;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decoy</a:t>
            </a:r>
            <a:r>
              <a:rPr lang="en-US" b="1" dirty="0" smtClean="0"/>
              <a:t>(</a:t>
            </a:r>
            <a:r>
              <a:rPr lang="en-US" b="1" dirty="0" err="1" smtClean="0"/>
              <a:t>A’</a:t>
            </a:r>
            <a:r>
              <a:rPr lang="en-US" b="1" baseline="-25000" dirty="0" err="1" smtClean="0"/>
              <a:t>d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return A</a:t>
            </a:r>
            <a:r>
              <a:rPr lang="en-US" b="1" baseline="-25000" dirty="0" smtClean="0"/>
              <a:t>d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eturn </a:t>
            </a:r>
            <a:r>
              <a:rPr lang="en-US" b="1" dirty="0" err="1" smtClean="0"/>
              <a:t>A’</a:t>
            </a:r>
            <a:r>
              <a:rPr lang="en-US" b="1" baseline="-25000" dirty="0" err="1" smtClean="0"/>
              <a:t>d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17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Main variables in the simulations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Size of decoy budget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2. Nature of censor’s profile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 based on real countries China, Syria, Saudi Arabia, and Venezuela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3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Censorship</a:t>
            </a:r>
            <a:endParaRPr lang="en-US" dirty="0"/>
          </a:p>
        </p:txBody>
      </p:sp>
      <p:pic>
        <p:nvPicPr>
          <p:cNvPr id="4" name="Picture 3" descr="AUTONOMOUS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198"/>
            <a:ext cx="6411085" cy="4506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2439" y="1880801"/>
            <a:ext cx="5950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country’s authorities seek to control what</a:t>
            </a:r>
          </a:p>
          <a:p>
            <a:r>
              <a:rPr lang="en-US" sz="2400" dirty="0" smtClean="0"/>
              <a:t> comes in and out of their network…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5205" y="5902631"/>
            <a:ext cx="207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err="1" smtClean="0">
                <a:hlinkClick r:id="rId3"/>
              </a:rPr>
              <a:t>orosk.com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3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Game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567913"/>
              </p:ext>
            </p:extLst>
          </p:nvPr>
        </p:nvGraphicFramePr>
        <p:xfrm>
          <a:off x="1303829" y="1417638"/>
          <a:ext cx="6462364" cy="317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08"/>
                <a:gridCol w="1016582"/>
                <a:gridCol w="1170028"/>
                <a:gridCol w="1150846"/>
              </a:tblGrid>
              <a:tr h="6346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r>
                        <a:rPr lang="en-US" i="1" baseline="-25000" dirty="0" smtClean="0"/>
                        <a:t>0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r>
                        <a:rPr lang="en-US" i="1" baseline="-25000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</a:t>
                      </a:r>
                      <a:r>
                        <a:rPr lang="en-US" i="1" baseline="-25000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  <a:tr h="6346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: QoS-cautious, wealthy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634637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: QoS-cautious, 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634637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: QoS-ignorant, 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634637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: Irrational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1995" y="4851475"/>
            <a:ext cx="655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various censor profiles to be used in the game.</a:t>
            </a:r>
          </a:p>
          <a:p>
            <a:r>
              <a:rPr lang="en-US" sz="2400" dirty="0" smtClean="0"/>
              <a:t>H = high, L = low, QoS = quality of service.</a:t>
            </a:r>
          </a:p>
        </p:txBody>
      </p:sp>
    </p:spTree>
    <p:extLst>
      <p:ext uri="{BB962C8B-B14F-4D97-AF65-F5344CB8AC3E}">
        <p14:creationId xmlns:p14="http://schemas.microsoft.com/office/powerpoint/2010/main" val="428351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Simulating the Game – impact of decoy budget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0486" y="3342732"/>
            <a:ext cx="1644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Size of budget</a:t>
            </a:r>
            <a:endParaRPr lang="en-US" dirty="0"/>
          </a:p>
        </p:txBody>
      </p:sp>
      <p:pic>
        <p:nvPicPr>
          <p:cNvPr id="7" name="Picture 6" descr="budget_effects-uti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37" y="1832148"/>
            <a:ext cx="5085249" cy="1317422"/>
          </a:xfrm>
          <a:prstGeom prst="rect">
            <a:avLst/>
          </a:prstGeom>
        </p:spPr>
      </p:pic>
      <p:pic>
        <p:nvPicPr>
          <p:cNvPr id="8" name="Picture 7" descr="budget_effects-no.decoy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37" y="3712064"/>
            <a:ext cx="5410200" cy="1346200"/>
          </a:xfrm>
          <a:prstGeom prst="rect">
            <a:avLst/>
          </a:prstGeom>
        </p:spPr>
      </p:pic>
      <p:pic>
        <p:nvPicPr>
          <p:cNvPr id="9" name="Picture 8" descr="budgeteffects-x ax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86" y="3164932"/>
            <a:ext cx="4826000" cy="17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0486" y="5058264"/>
            <a:ext cx="1644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Size of budget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769" y="5462789"/>
            <a:ext cx="8268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Impact of decoy’s budget on decoy’s utility function (top) and on</a:t>
            </a:r>
          </a:p>
          <a:p>
            <a:r>
              <a:rPr lang="en-US" sz="2400" dirty="0" smtClean="0"/>
              <a:t>the number of decoy routers deployed (bottom</a:t>
            </a:r>
            <a:r>
              <a:rPr lang="en-US" sz="2400" dirty="0" smtClean="0"/>
              <a:t>). Both figures</a:t>
            </a:r>
          </a:p>
          <a:p>
            <a:r>
              <a:rPr lang="en-US" sz="2400" dirty="0" smtClean="0"/>
              <a:t>from </a:t>
            </a:r>
            <a:r>
              <a:rPr lang="en-US" sz="2400" i="1" dirty="0" smtClean="0"/>
              <a:t>Game of Decoys</a:t>
            </a:r>
            <a:r>
              <a:rPr lang="en-US" sz="2400" dirty="0" smtClean="0"/>
              <a:t>, Nas</a:t>
            </a:r>
            <a:r>
              <a:rPr lang="en-US" sz="2400" dirty="0" smtClean="0"/>
              <a:t>r and </a:t>
            </a:r>
            <a:r>
              <a:rPr lang="en-US" sz="2400" dirty="0" err="1" smtClean="0"/>
              <a:t>Houmansadr</a:t>
            </a:r>
            <a:r>
              <a:rPr lang="en-US" sz="2400" dirty="0" smtClean="0"/>
              <a:t>, ACM, 2016.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Simulating the Game – impact of censor profile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46716"/>
              </p:ext>
            </p:extLst>
          </p:nvPr>
        </p:nvGraphicFramePr>
        <p:xfrm>
          <a:off x="1198371" y="1624921"/>
          <a:ext cx="6535259" cy="277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00"/>
                <a:gridCol w="864760"/>
                <a:gridCol w="1216528"/>
                <a:gridCol w="982322"/>
                <a:gridCol w="1047449"/>
              </a:tblGrid>
              <a:tr h="781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Cen.</a:t>
                      </a:r>
                      <a:r>
                        <a:rPr lang="en-US" baseline="0" dirty="0" smtClean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decoys</a:t>
                      </a:r>
                      <a:endParaRPr lang="en-US" dirty="0"/>
                    </a:p>
                  </a:txBody>
                  <a:tcPr/>
                </a:tc>
              </a:tr>
              <a:tr h="452605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:  QoS-cautions, wealthy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2789</a:t>
                      </a:r>
                      <a:endParaRPr lang="en-US" dirty="0"/>
                    </a:p>
                  </a:txBody>
                  <a:tcPr/>
                </a:tc>
              </a:tr>
              <a:tr h="452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:  QoS-cautious, poor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2706</a:t>
                      </a:r>
                      <a:endParaRPr lang="en-US" dirty="0"/>
                    </a:p>
                  </a:txBody>
                  <a:tcPr/>
                </a:tc>
              </a:tr>
              <a:tr h="452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:  QoS-ignorant, poor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2710</a:t>
                      </a:r>
                      <a:endParaRPr lang="en-US" dirty="0"/>
                    </a:p>
                  </a:txBody>
                  <a:tcPr/>
                </a:tc>
              </a:tr>
              <a:tr h="452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:  Irrational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4815" y="4576914"/>
            <a:ext cx="6463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Impact of the censor profile on the costs incurred by the censor (C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), on the censorship metric, and on the number of decoys deployed. These results used China as the censor and a fixed decoy budget.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502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Simulating the Game – comparing countries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13194"/>
              </p:ext>
            </p:extLst>
          </p:nvPr>
        </p:nvGraphicFramePr>
        <p:xfrm>
          <a:off x="1074567" y="1820282"/>
          <a:ext cx="6984688" cy="2835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6"/>
                <a:gridCol w="1088899"/>
                <a:gridCol w="1168338"/>
                <a:gridCol w="1212565"/>
                <a:gridCol w="1809910"/>
              </a:tblGrid>
              <a:tr h="854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Cen.</a:t>
                      </a:r>
                      <a:r>
                        <a:rPr lang="en-US" baseline="0" dirty="0" smtClean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decoys</a:t>
                      </a:r>
                      <a:endParaRPr lang="en-US" dirty="0"/>
                    </a:p>
                  </a:txBody>
                  <a:tcPr/>
                </a:tc>
              </a:tr>
              <a:tr h="495253"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2789</a:t>
                      </a:r>
                      <a:endParaRPr lang="en-US" dirty="0"/>
                    </a:p>
                  </a:txBody>
                  <a:tcPr/>
                </a:tc>
              </a:tr>
              <a:tr h="495253">
                <a:tc>
                  <a:txBody>
                    <a:bodyPr/>
                    <a:lstStyle/>
                    <a:p>
                      <a:r>
                        <a:rPr lang="en-US" dirty="0" smtClean="0"/>
                        <a:t>Venezuela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/>
                </a:tc>
              </a:tr>
              <a:tr h="495253">
                <a:tc>
                  <a:txBody>
                    <a:bodyPr/>
                    <a:lstStyle/>
                    <a:p>
                      <a:r>
                        <a:rPr lang="en-US" dirty="0" smtClean="0"/>
                        <a:t>Saudi Arabia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1853</a:t>
                      </a:r>
                      <a:endParaRPr lang="en-US" dirty="0"/>
                    </a:p>
                  </a:txBody>
                  <a:tcPr/>
                </a:tc>
              </a:tr>
              <a:tr h="495253">
                <a:tc>
                  <a:txBody>
                    <a:bodyPr/>
                    <a:lstStyle/>
                    <a:p>
                      <a:r>
                        <a:rPr lang="en-US" dirty="0" smtClean="0"/>
                        <a:t>Syria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4567" y="4973220"/>
            <a:ext cx="7223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Comparing various countries, using profile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a fixed</a:t>
            </a:r>
          </a:p>
          <a:p>
            <a:r>
              <a:rPr lang="en-US" sz="2400" dirty="0" smtClean="0"/>
              <a:t>decoy budget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45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Good </a:t>
            </a:r>
            <a:r>
              <a:rPr lang="en-US" dirty="0" smtClean="0"/>
              <a:t>news, considering that RAD was previously thought to be a sure defense against decoy routing</a:t>
            </a:r>
          </a:p>
          <a:p>
            <a:r>
              <a:rPr lang="en-US" dirty="0" smtClean="0"/>
              <a:t>Effective circumvention is within reach, particularly against a censor who wishes to avoid QoS damage</a:t>
            </a:r>
          </a:p>
          <a:p>
            <a:r>
              <a:rPr lang="en-US" dirty="0" smtClean="0"/>
              <a:t>Less cautious censors can still maintain a high censorship metric, and an irrational censor (T</a:t>
            </a:r>
            <a:r>
              <a:rPr lang="en-US" baseline="-25000" dirty="0" smtClean="0"/>
              <a:t>4</a:t>
            </a:r>
            <a:r>
              <a:rPr lang="en-US" dirty="0" smtClean="0"/>
              <a:t>) can still achieve complete censorship – but at great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3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Censorship</a:t>
            </a:r>
            <a:endParaRPr lang="en-US" dirty="0"/>
          </a:p>
        </p:txBody>
      </p:sp>
      <p:pic>
        <p:nvPicPr>
          <p:cNvPr id="4" name="Picture 3" descr="How-Firewalls-Wor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3" y="3215514"/>
            <a:ext cx="64135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51" y="1843282"/>
            <a:ext cx="6855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Threat Model: a simple IP firewall with a blacklist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20390" y="2555826"/>
            <a:ext cx="7468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Packets destined to or coming from certain IP addresses</a:t>
            </a:r>
          </a:p>
          <a:p>
            <a:r>
              <a:rPr lang="en-US" sz="2400" dirty="0" smtClean="0"/>
              <a:t>    are prevented from leaving or entering the network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0442" y="5808552"/>
            <a:ext cx="25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err="1" smtClean="0">
                <a:hlinkClick r:id="rId3"/>
              </a:rPr>
              <a:t>gohacking.com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8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Censorship around the World</a:t>
            </a:r>
            <a:endParaRPr lang="en-US" dirty="0"/>
          </a:p>
        </p:txBody>
      </p:sp>
      <p:pic>
        <p:nvPicPr>
          <p:cNvPr id="5" name="Picture 4" descr="world_censorshi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37" y="1285754"/>
            <a:ext cx="6571267" cy="4829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9344" y="6416575"/>
            <a:ext cx="25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smtClean="0">
                <a:hlinkClick r:id="rId3"/>
              </a:rPr>
              <a:t>Freedom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1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 smtClean="0"/>
              <a:t>Decoy Routing – a method to bypass government censorship</a:t>
            </a:r>
          </a:p>
          <a:p>
            <a:pPr marL="571500" indent="-571500">
              <a:buAutoNum type="romanUcPeriod"/>
            </a:pPr>
            <a:endParaRPr lang="en-US" dirty="0"/>
          </a:p>
          <a:p>
            <a:pPr marL="571500" indent="-571500">
              <a:buAutoNum type="romanUcPeriod"/>
            </a:pPr>
            <a:r>
              <a:rPr lang="en-US" dirty="0" smtClean="0"/>
              <a:t>Routing Around Decoys (RAD) – a censor’s response to decoy routing</a:t>
            </a:r>
          </a:p>
          <a:p>
            <a:pPr marL="571500" indent="-571500">
              <a:buAutoNum type="romanUcPeriod"/>
            </a:pPr>
            <a:endParaRPr lang="en-US" dirty="0"/>
          </a:p>
          <a:p>
            <a:pPr marL="571500" indent="-571500">
              <a:buAutoNum type="romanUcPeriod"/>
            </a:pPr>
            <a:r>
              <a:rPr lang="en-US" dirty="0" smtClean="0"/>
              <a:t>The Game – pitting one against the other with game theory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Routing - Background</a:t>
            </a:r>
            <a:endParaRPr lang="en-US" dirty="0"/>
          </a:p>
        </p:txBody>
      </p:sp>
      <p:pic>
        <p:nvPicPr>
          <p:cNvPr id="4" name="Picture 3" descr="CPT-Proxy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9" y="3172376"/>
            <a:ext cx="6725720" cy="2572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4470" y="1818870"/>
            <a:ext cx="6947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 decoy routing, the citizen might try to bypass a</a:t>
            </a:r>
          </a:p>
          <a:p>
            <a:r>
              <a:rPr lang="en-US" sz="2400" dirty="0" smtClean="0"/>
              <a:t>firewall by using a </a:t>
            </a:r>
            <a:r>
              <a:rPr lang="en-US" sz="2400" b="1" dirty="0" smtClean="0"/>
              <a:t>proxy server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7732" y="6087297"/>
            <a:ext cx="202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smtClean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0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</a:t>
            </a:r>
            <a:r>
              <a:rPr lang="en-US" dirty="0"/>
              <a:t>Routing - Background</a:t>
            </a:r>
          </a:p>
        </p:txBody>
      </p:sp>
      <p:pic>
        <p:nvPicPr>
          <p:cNvPr id="4" name="Picture 3" descr="CPT-Proxy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9" y="3172376"/>
            <a:ext cx="6725720" cy="2572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081" y="1787509"/>
            <a:ext cx="7297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proxy server</a:t>
            </a:r>
            <a:r>
              <a:rPr lang="en-US" sz="2400" dirty="0" smtClean="0"/>
              <a:t> acts as an innocent-looking middle man</a:t>
            </a:r>
          </a:p>
          <a:p>
            <a:r>
              <a:rPr lang="en-US" sz="2400" dirty="0" smtClean="0"/>
              <a:t>between the client and a forbidden site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7732" y="6087297"/>
            <a:ext cx="202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by </a:t>
            </a:r>
            <a:r>
              <a:rPr lang="en-US" dirty="0" smtClean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1507</Words>
  <Application>Microsoft Macintosh PowerPoint</Application>
  <PresentationFormat>On-screen Show (4:3)</PresentationFormat>
  <Paragraphs>327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Game of Decoys: Optimal Decoy Routing Through Game Theory</vt:lpstr>
      <vt:lpstr>Internet Censorship</vt:lpstr>
      <vt:lpstr>Internet Censorship</vt:lpstr>
      <vt:lpstr>Internet Censorship</vt:lpstr>
      <vt:lpstr>Internet Censorship</vt:lpstr>
      <vt:lpstr>Internet Censorship around the World</vt:lpstr>
      <vt:lpstr>Outline</vt:lpstr>
      <vt:lpstr>Decoy Routing - Background</vt:lpstr>
      <vt:lpstr>Decoy Routing - Background</vt:lpstr>
      <vt:lpstr>Decoy Routing - Background</vt:lpstr>
      <vt:lpstr>Decoy Routing – Background</vt:lpstr>
      <vt:lpstr>Decoy Routing - Background</vt:lpstr>
      <vt:lpstr>Decoy Routing - Background</vt:lpstr>
      <vt:lpstr>Decoy Routing - Background</vt:lpstr>
      <vt:lpstr>Decoy Routing – How it Works</vt:lpstr>
      <vt:lpstr>Decoy Routing – How it Works</vt:lpstr>
      <vt:lpstr>Decoy Routing – How it Works</vt:lpstr>
      <vt:lpstr>Decoy Routing – How it Works</vt:lpstr>
      <vt:lpstr>Routing Around Decoys (RAD)</vt:lpstr>
      <vt:lpstr>RAD Step 1 - Detection</vt:lpstr>
      <vt:lpstr>RAD Step 2 - Discovery</vt:lpstr>
      <vt:lpstr>RAD Step 3 – Route around decoys</vt:lpstr>
      <vt:lpstr>RAD Step 3 – Route around decoys</vt:lpstr>
      <vt:lpstr>RAD Step 3 – Route around decoys</vt:lpstr>
      <vt:lpstr>Game Theory</vt:lpstr>
      <vt:lpstr>Game Theory</vt:lpstr>
      <vt:lpstr>The Game – Players</vt:lpstr>
      <vt:lpstr>The Game – Actions</vt:lpstr>
      <vt:lpstr>The Game - Actions</vt:lpstr>
      <vt:lpstr>The Game - Consequences</vt:lpstr>
      <vt:lpstr>The Game - Consequences</vt:lpstr>
      <vt:lpstr>The Game - Payoffs</vt:lpstr>
      <vt:lpstr>Censorship Metric</vt:lpstr>
      <vt:lpstr>Utility Functions</vt:lpstr>
      <vt:lpstr>Utility Functions</vt:lpstr>
      <vt:lpstr>Strategies</vt:lpstr>
      <vt:lpstr>Strategies</vt:lpstr>
      <vt:lpstr>Strategies – decoy’s algorithm</vt:lpstr>
      <vt:lpstr>Simulating the Game</vt:lpstr>
      <vt:lpstr>Simulating the Game</vt:lpstr>
      <vt:lpstr>Simulating the Game – impact of decoy budget</vt:lpstr>
      <vt:lpstr>Simulating the Game – impact of censor profile</vt:lpstr>
      <vt:lpstr>Simulating the Game – comparing countries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Decoys</dc:title>
  <dc:creator>Caleb Shere</dc:creator>
  <cp:lastModifiedBy>Caleb Shere</cp:lastModifiedBy>
  <cp:revision>63</cp:revision>
  <dcterms:created xsi:type="dcterms:W3CDTF">2017-05-05T04:45:24Z</dcterms:created>
  <dcterms:modified xsi:type="dcterms:W3CDTF">2017-05-18T12:03:34Z</dcterms:modified>
</cp:coreProperties>
</file>