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75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ehavior-driven_development" TargetMode="External"/><Relationship Id="rId3" Type="http://schemas.openxmlformats.org/officeDocument/2006/relationships/hyperlink" Target="http://martinfowler.com/articles/mocksArentStubs.html" TargetMode="External"/><Relationship Id="rId7" Type="http://schemas.openxmlformats.org/officeDocument/2006/relationships/hyperlink" Target="https://github.com/Moq" TargetMode="External"/><Relationship Id="rId2" Type="http://schemas.openxmlformats.org/officeDocument/2006/relationships/hyperlink" Target="http://martinfowler.com/articles/nonDeterminis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ibernatingrhinos.com/oss/rhino-mocks" TargetMode="External"/><Relationship Id="rId5" Type="http://schemas.openxmlformats.org/officeDocument/2006/relationships/hyperlink" Target="http://en.wikipedia.org/wiki/Jasmine_(JavaScript_framework)" TargetMode="External"/><Relationship Id="rId4" Type="http://schemas.openxmlformats.org/officeDocument/2006/relationships/hyperlink" Target="http://qunitjs.com/" TargetMode="External"/><Relationship Id="rId9" Type="http://schemas.openxmlformats.org/officeDocument/2006/relationships/hyperlink" Target="http://wiki.commonjs.org/wiki/Unit_Test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youtube.com/watch?v=T-DKx28Y07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ArrangeActAsse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/>
              <a:t>Unit Testing: </a:t>
            </a:r>
            <a:r>
              <a:rPr lang="en-US" sz="2800" dirty="0" smtClean="0"/>
              <a:t>The </a:t>
            </a:r>
            <a:r>
              <a:rPr lang="en-US" sz="2800" dirty="0"/>
              <a:t>Chuck Norris Way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3810000"/>
            <a:ext cx="3276600" cy="885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Dave Robertson</a:t>
            </a:r>
          </a:p>
          <a:p>
            <a:r>
              <a:rPr lang="en-US" sz="2400" smtClean="0"/>
              <a:t>Senior Software Architect</a:t>
            </a:r>
          </a:p>
          <a:p>
            <a:r>
              <a:rPr lang="en-US" sz="2400" smtClean="0"/>
              <a:t>@DeveloperWisdom</a:t>
            </a:r>
            <a:endParaRPr lang="en-US" sz="2400" dirty="0" smtClean="0"/>
          </a:p>
        </p:txBody>
      </p:sp>
      <p:pic>
        <p:nvPicPr>
          <p:cNvPr id="6" name="Picture 3" descr="C:\Users\drobertson\Pictures\NotSoClose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32" y="3810000"/>
            <a:ext cx="2060868" cy="162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204443" cy="20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742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i="1" dirty="0"/>
              <a:t>is </a:t>
            </a:r>
            <a:r>
              <a:rPr lang="en-US" dirty="0"/>
              <a:t>an Integration Test? Isn’t that just another form of Unit Test?? Integrate with what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Integration </a:t>
            </a:r>
            <a:r>
              <a:rPr lang="en-US" sz="1600" dirty="0">
                <a:solidFill>
                  <a:schemeClr val="tx2"/>
                </a:solidFill>
              </a:rPr>
              <a:t>Test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698129"/>
            <a:ext cx="7696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()]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HostType</a:t>
            </a:r>
            <a:r>
              <a:rPr lang="en-US" sz="1400" dirty="0"/>
              <a:t>("ASP.NET")]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AspNetDevelopmentServerHost</a:t>
            </a:r>
            <a:r>
              <a:rPr lang="en-US" sz="1400" dirty="0"/>
              <a:t>("C:\\Users\\%USER%\\Documents\\Visual Studio 2010\\Projects\\</a:t>
            </a:r>
            <a:r>
              <a:rPr lang="en-US" sz="1400" dirty="0" err="1"/>
              <a:t>UnitTesting</a:t>
            </a:r>
            <a:r>
              <a:rPr lang="en-US" sz="1400" dirty="0"/>
              <a:t>-Basic\\</a:t>
            </a:r>
            <a:r>
              <a:rPr lang="en-US" sz="1400" dirty="0" err="1"/>
              <a:t>WcfService</a:t>
            </a:r>
            <a:r>
              <a:rPr lang="en-US" sz="1400" dirty="0"/>
              <a:t>", "/")]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UrlToTest</a:t>
            </a:r>
            <a:r>
              <a:rPr lang="en-US" sz="1400" dirty="0"/>
              <a:t>("http://localhost:24059/")]</a:t>
            </a:r>
          </a:p>
          <a:p>
            <a:r>
              <a:rPr lang="en-US" sz="1400" dirty="0"/>
              <a:t>public void </a:t>
            </a:r>
            <a:r>
              <a:rPr lang="en-US" sz="1400" dirty="0" err="1"/>
              <a:t>GetChuckNorrisFactTest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ChuckNorrisService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target = new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ChuckNorrisService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(); 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400" dirty="0" err="1" smtClean="0"/>
              <a:t>Nullable</a:t>
            </a:r>
            <a:r>
              <a:rPr lang="en-US" sz="1400" dirty="0" smtClean="0"/>
              <a:t>&lt;</a:t>
            </a:r>
            <a:r>
              <a:rPr lang="en-US" sz="1400" dirty="0" err="1" smtClean="0"/>
              <a:t>int</a:t>
            </a:r>
            <a:r>
              <a:rPr lang="en-US" sz="1400" dirty="0"/>
              <a:t>&gt; value = new </a:t>
            </a:r>
            <a:r>
              <a:rPr lang="en-US" sz="1400" dirty="0" err="1"/>
              <a:t>Nullable</a:t>
            </a:r>
            <a:r>
              <a:rPr lang="en-US" sz="1400" dirty="0"/>
              <a:t>&lt;</a:t>
            </a:r>
            <a:r>
              <a:rPr lang="en-US" sz="1400" dirty="0" err="1"/>
              <a:t>int</a:t>
            </a:r>
            <a:r>
              <a:rPr lang="en-US" sz="1400" dirty="0"/>
              <a:t>&gt;(); </a:t>
            </a:r>
            <a:endParaRPr lang="en-US" sz="1400" dirty="0" smtClean="0"/>
          </a:p>
          <a:p>
            <a:pPr lvl="1"/>
            <a:r>
              <a:rPr lang="en-US" sz="1400" dirty="0" smtClean="0"/>
              <a:t>string </a:t>
            </a:r>
            <a:r>
              <a:rPr lang="en-US" sz="1400" dirty="0"/>
              <a:t>expected = </a:t>
            </a:r>
            <a:r>
              <a:rPr lang="en-US" sz="1400" dirty="0" err="1"/>
              <a:t>string.Empty</a:t>
            </a:r>
            <a:r>
              <a:rPr lang="en-US" sz="1400" dirty="0"/>
              <a:t>; </a:t>
            </a:r>
          </a:p>
          <a:p>
            <a:pPr lvl="1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actual =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target.GetChuckNorrisFact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(value);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err="1"/>
              <a:t>Assert.AreEqual</a:t>
            </a:r>
            <a:r>
              <a:rPr lang="en-US" sz="1400" dirty="0"/>
              <a:t>(expected, actual);</a:t>
            </a:r>
          </a:p>
          <a:p>
            <a:pPr lvl="1"/>
            <a:r>
              <a:rPr lang="en-US" sz="1400" dirty="0" err="1"/>
              <a:t>Assert.Inconclusive</a:t>
            </a:r>
            <a:r>
              <a:rPr lang="en-US" sz="1400" dirty="0"/>
              <a:t>("Verify the correctness of this test method.");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5143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Test names should be meaningful and intuitive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382769"/>
            <a:ext cx="769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()]</a:t>
            </a:r>
          </a:p>
          <a:p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IHaveAValidDataSetSoIShouldGetBack42</a:t>
            </a:r>
            <a:r>
              <a:rPr lang="en-US" sz="1400" dirty="0" smtClean="0"/>
              <a:t>()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/>
              <a:t>// Arrange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Act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//Assert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21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158115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Given…When…Then</a:t>
            </a:r>
          </a:p>
          <a:p>
            <a:pPr lvl="1"/>
            <a:r>
              <a:rPr lang="en-US" dirty="0"/>
              <a:t>Cucumber (Ruby)</a:t>
            </a:r>
          </a:p>
          <a:p>
            <a:pPr lvl="1"/>
            <a:r>
              <a:rPr lang="en-US" dirty="0" err="1"/>
              <a:t>SpecFlow</a:t>
            </a:r>
            <a:endParaRPr lang="en-US" dirty="0"/>
          </a:p>
          <a:p>
            <a:pPr lvl="1"/>
            <a:r>
              <a:rPr lang="en-US" dirty="0" err="1"/>
              <a:t>WatiN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Behavior-Driven Development (BDD)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47900"/>
            <a:ext cx="7696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TestFixture</a:t>
            </a:r>
            <a:r>
              <a:rPr lang="en-US" sz="1400" dirty="0"/>
              <a:t>]</a:t>
            </a:r>
          </a:p>
          <a:p>
            <a:r>
              <a:rPr lang="en-US" sz="1400" dirty="0"/>
              <a:t>class </a:t>
            </a:r>
            <a:r>
              <a:rPr lang="en-US" b="1" dirty="0" err="1"/>
              <a:t>when</a:t>
            </a:r>
            <a:r>
              <a:rPr lang="en-US" sz="1400" dirty="0" err="1"/>
              <a:t>_adding_numbers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 err="1"/>
              <a:t>Maths</a:t>
            </a:r>
            <a:r>
              <a:rPr lang="en-US" sz="1400" dirty="0"/>
              <a:t> </a:t>
            </a:r>
            <a:r>
              <a:rPr lang="en-US" sz="1400" dirty="0" err="1"/>
              <a:t>maths</a:t>
            </a:r>
            <a:r>
              <a:rPr lang="en-US" sz="1400" dirty="0"/>
              <a:t>; </a:t>
            </a:r>
          </a:p>
          <a:p>
            <a:pPr lvl="1"/>
            <a:r>
              <a:rPr lang="en-US" sz="1400" dirty="0"/>
              <a:t>void </a:t>
            </a:r>
            <a:r>
              <a:rPr lang="en-US" b="1" dirty="0" err="1"/>
              <a:t>Given</a:t>
            </a:r>
            <a:r>
              <a:rPr lang="en-US" sz="1400" dirty="0" err="1"/>
              <a:t>_an_object_in_bigint_mode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/>
              <a:t>{</a:t>
            </a:r>
          </a:p>
          <a:p>
            <a:pPr lvl="2"/>
            <a:r>
              <a:rPr lang="en-US" sz="1400" dirty="0" err="1"/>
              <a:t>maths</a:t>
            </a:r>
            <a:r>
              <a:rPr lang="en-US" sz="1400" dirty="0"/>
              <a:t> = new </a:t>
            </a:r>
            <a:r>
              <a:rPr lang="en-US" sz="1400" dirty="0" err="1"/>
              <a:t>Maths</a:t>
            </a:r>
            <a:r>
              <a:rPr lang="en-US" sz="1400" dirty="0"/>
              <a:t>();</a:t>
            </a:r>
          </a:p>
          <a:p>
            <a:pPr lvl="2"/>
            <a:r>
              <a:rPr lang="en-US" sz="1400" dirty="0" err="1"/>
              <a:t>maths.BigInt</a:t>
            </a:r>
            <a:r>
              <a:rPr lang="en-US" sz="1400" dirty="0"/>
              <a:t> = true;</a:t>
            </a:r>
          </a:p>
          <a:p>
            <a:pPr lvl="1"/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pPr lvl="1"/>
            <a:r>
              <a:rPr lang="en-US" sz="1400" dirty="0"/>
              <a:t>[Test]</a:t>
            </a:r>
          </a:p>
          <a:p>
            <a:pPr lvl="1"/>
            <a:r>
              <a:rPr lang="en-US" sz="1400" dirty="0"/>
              <a:t>public void </a:t>
            </a:r>
            <a:r>
              <a:rPr lang="en-US" sz="1400" dirty="0" err="1"/>
              <a:t>it_doesnt_overflow_the_size_of_an_int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/>
              <a:t>{</a:t>
            </a:r>
          </a:p>
          <a:p>
            <a:pPr lvl="2"/>
            <a:r>
              <a:rPr lang="en-US" b="1" dirty="0" err="1"/>
              <a:t>Given</a:t>
            </a:r>
            <a:r>
              <a:rPr lang="en-US" sz="1400" dirty="0" err="1"/>
              <a:t>_an_object_in_bigint_mode</a:t>
            </a:r>
            <a:r>
              <a:rPr lang="en-US" sz="1400" dirty="0"/>
              <a:t>();</a:t>
            </a:r>
          </a:p>
          <a:p>
            <a:pPr lvl="2"/>
            <a:r>
              <a:rPr lang="en-US" b="1" dirty="0" err="1"/>
              <a:t>Assert.That</a:t>
            </a:r>
            <a:r>
              <a:rPr lang="en-US" sz="1400" dirty="0"/>
              <a:t>(</a:t>
            </a:r>
            <a:r>
              <a:rPr lang="en-US" sz="1400" dirty="0" err="1"/>
              <a:t>maths.Add</a:t>
            </a:r>
            <a:r>
              <a:rPr lang="en-US" sz="1400" dirty="0"/>
              <a:t>(</a:t>
            </a:r>
            <a:r>
              <a:rPr lang="en-US" sz="1400" dirty="0" err="1"/>
              <a:t>int.MAX</a:t>
            </a:r>
            <a:r>
              <a:rPr lang="en-US" sz="1400" dirty="0"/>
              <a:t>, 1), </a:t>
            </a:r>
            <a:r>
              <a:rPr lang="en-US" sz="1400" dirty="0" err="1"/>
              <a:t>Is.GreaterThan</a:t>
            </a:r>
            <a:r>
              <a:rPr lang="en-US" sz="1400" dirty="0"/>
              <a:t>(</a:t>
            </a:r>
            <a:r>
              <a:rPr lang="en-US" sz="1400" dirty="0" err="1"/>
              <a:t>int.Max</a:t>
            </a:r>
            <a:r>
              <a:rPr lang="en-US" sz="1400" dirty="0"/>
              <a:t>));</a:t>
            </a:r>
          </a:p>
          <a:p>
            <a:pPr lvl="1"/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8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158115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Mock objects</a:t>
            </a:r>
            <a:r>
              <a:rPr lang="en-US" dirty="0"/>
              <a:t> are simulated objects that mimic the behavior of real objects in controlled ways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Stubs</a:t>
            </a:r>
            <a:r>
              <a:rPr lang="en-US" dirty="0"/>
              <a:t> provide canned answers to calls made during the test, usually not responding at all to anything outside what's programmed in for the 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and Stubs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66950"/>
            <a:ext cx="7924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TestMethod</a:t>
            </a:r>
            <a:r>
              <a:rPr lang="en-US" sz="1400" dirty="0" smtClean="0"/>
              <a:t>()]</a:t>
            </a:r>
          </a:p>
          <a:p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InterrogatetheStuffIsNotChuckNorrisTest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/>
              <a:t>// Arrange</a:t>
            </a:r>
          </a:p>
          <a:p>
            <a:pPr lvl="1"/>
            <a:r>
              <a:rPr lang="en-US" sz="1400" dirty="0" err="1"/>
              <a:t>BusinessLogicStuff</a:t>
            </a:r>
            <a:r>
              <a:rPr lang="en-US" sz="1400" dirty="0"/>
              <a:t> target = new </a:t>
            </a:r>
            <a:r>
              <a:rPr lang="en-US" sz="1400" dirty="0" err="1"/>
              <a:t>BusinessLogicStuff</a:t>
            </a:r>
            <a:r>
              <a:rPr lang="en-US" sz="1400" dirty="0" smtClean="0"/>
              <a:t>();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/>
              <a:t> // Here is my mock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ChuckNorrisStuff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stuff = new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ChuckNorrisStuff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 { Name = "Sylvester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Stalone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400" dirty="0" err="1"/>
              <a:t>bool</a:t>
            </a:r>
            <a:r>
              <a:rPr lang="en-US" sz="1400" dirty="0"/>
              <a:t> actual;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Act</a:t>
            </a:r>
          </a:p>
          <a:p>
            <a:pPr lvl="1"/>
            <a:r>
              <a:rPr lang="en-US" sz="1400" dirty="0"/>
              <a:t>actual = </a:t>
            </a:r>
            <a:r>
              <a:rPr lang="en-US" sz="1400" dirty="0" err="1"/>
              <a:t>target.InterrogatetheStuff</a:t>
            </a:r>
            <a:r>
              <a:rPr lang="en-US" sz="1400" dirty="0"/>
              <a:t>(stuff);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Assert</a:t>
            </a:r>
          </a:p>
          <a:p>
            <a:pPr lvl="1"/>
            <a:r>
              <a:rPr lang="en-US" sz="1400" dirty="0" err="1"/>
              <a:t>Assert.IsFalse</a:t>
            </a:r>
            <a:r>
              <a:rPr lang="en-US" sz="1400" dirty="0"/>
              <a:t>(actual);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2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Unit Test as if Chuck Norris were to write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2" descr="http://www.geocities.co.jp/Hollywood-Stage/3795/booker_it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811269"/>
            <a:ext cx="558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6388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demo</a:t>
            </a:r>
            <a:endParaRPr lang="en-US" sz="4800" kern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? Who? What?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 descr="http://strength4thejourney.com/wp-content/uploads/2013/06/usa_train_crash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014537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56388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demo</a:t>
            </a:r>
            <a:endParaRPr lang="en-US" sz="4800" kern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Crème de la Crème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381000" y="811269"/>
            <a:ext cx="8610600" cy="5360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Chuck Norris doesn't call the wrong number. You </a:t>
            </a:r>
            <a:r>
              <a:rPr lang="en-US" sz="3200" dirty="0" smtClean="0"/>
              <a:t>answered </a:t>
            </a:r>
            <a:r>
              <a:rPr lang="en-US" sz="3200" dirty="0"/>
              <a:t>the wrong phone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Death once had a near-Chuck Norris </a:t>
            </a:r>
            <a:r>
              <a:rPr lang="en-US" sz="3200" dirty="0" smtClean="0"/>
              <a:t>experience.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Some magicians </a:t>
            </a:r>
            <a:r>
              <a:rPr lang="en-US" sz="3200" dirty="0"/>
              <a:t>can walk on </a:t>
            </a:r>
            <a:r>
              <a:rPr lang="en-US" sz="3200" dirty="0" smtClean="0"/>
              <a:t>water. </a:t>
            </a:r>
            <a:r>
              <a:rPr lang="en-US" sz="3200" dirty="0"/>
              <a:t>Chuck Norris can swim through land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Chuck Norris counted to </a:t>
            </a:r>
            <a:r>
              <a:rPr lang="en-US" sz="3200" dirty="0" smtClean="0"/>
              <a:t>infinity…twice</a:t>
            </a:r>
            <a:r>
              <a:rPr lang="en-US" sz="3200" dirty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69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2800350"/>
          </a:xfrm>
        </p:spPr>
        <p:txBody>
          <a:bodyPr/>
          <a:lstStyle/>
          <a:p>
            <a:pPr fontAlgn="ctr"/>
            <a:r>
              <a:rPr lang="en-US" dirty="0"/>
              <a:t>The Art of Unit Testing: With Examples in </a:t>
            </a:r>
            <a:r>
              <a:rPr lang="en-US" dirty="0" err="1"/>
              <a:t>.Net</a:t>
            </a:r>
            <a:r>
              <a:rPr lang="en-US" dirty="0"/>
              <a:t> </a:t>
            </a:r>
          </a:p>
          <a:p>
            <a:pPr marL="0" indent="0" fontAlgn="ctr">
              <a:buNone/>
            </a:pPr>
            <a:r>
              <a:rPr lang="en-US" dirty="0"/>
              <a:t>	- Roy </a:t>
            </a:r>
            <a:r>
              <a:rPr lang="en-US" dirty="0" err="1"/>
              <a:t>Osherove</a:t>
            </a:r>
            <a:endParaRPr lang="en-US" dirty="0"/>
          </a:p>
          <a:p>
            <a:pPr fontAlgn="ctr"/>
            <a:r>
              <a:rPr lang="en-US" dirty="0" err="1"/>
              <a:t>xUnit</a:t>
            </a:r>
            <a:r>
              <a:rPr lang="en-US" dirty="0"/>
              <a:t> Test Patterns: Refactoring Test Code 	</a:t>
            </a:r>
          </a:p>
          <a:p>
            <a:pPr marL="0" indent="0" fontAlgn="ctr">
              <a:buNone/>
            </a:pPr>
            <a:r>
              <a:rPr lang="en-US" dirty="0"/>
              <a:t>	- Gerard </a:t>
            </a:r>
            <a:r>
              <a:rPr lang="en-US" dirty="0" err="1"/>
              <a:t>Meszaros</a:t>
            </a:r>
            <a:endParaRPr lang="en-US" dirty="0"/>
          </a:p>
          <a:p>
            <a:pPr fontAlgn="ctr"/>
            <a:r>
              <a:rPr lang="en-US" dirty="0">
                <a:hlinkClick r:id="rId2"/>
              </a:rPr>
              <a:t>http://martinfowler.com/articles/nonDeterminism.html</a:t>
            </a:r>
            <a:endParaRPr lang="en-US" dirty="0"/>
          </a:p>
          <a:p>
            <a:pPr fontAlgn="ctr"/>
            <a:r>
              <a:rPr lang="en-US" dirty="0">
                <a:hlinkClick r:id="rId3"/>
              </a:rPr>
              <a:t>http://martinfowler.com/articles/mocksArentStubs.html</a:t>
            </a:r>
            <a:endParaRPr lang="en-US" dirty="0"/>
          </a:p>
          <a:p>
            <a:pPr fontAlgn="ctr"/>
            <a:r>
              <a:rPr lang="en-US" dirty="0">
                <a:hlinkClick r:id="rId4"/>
              </a:rPr>
              <a:t>http://qunitjs.com/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6126388" y="366876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Jasmine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465436" y="366876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Rhino Mocks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34936" y="366876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Moq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26388" y="4826888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BDD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65436" y="4826888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QUnit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4936" y="4826888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JSpec</a:t>
            </a: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787355"/>
            <a:ext cx="319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</a:rPr>
              <a:t>THANKS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542925"/>
            <a:ext cx="8610600" cy="577215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www.youtube.com/watch?v=T-DKx28Y07U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Chuck Norris’ Toughest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http://twitchfilm.com/assets_c/2012/09/chucknorris-rajinikanth-thumb-630xauto-305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971800"/>
            <a:ext cx="60007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06" y="628650"/>
            <a:ext cx="460518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25908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285067" y="3917647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85066" y="25908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Test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96000" y="25908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2011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Methodology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825499" y="762001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Arrange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505200" y="762001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16951" y="7620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81000" y="1884722"/>
            <a:ext cx="8610600" cy="4516078"/>
          </a:xfrm>
        </p:spPr>
        <p:txBody>
          <a:bodyPr>
            <a:normAutofit/>
          </a:bodyPr>
          <a:lstStyle/>
          <a:p>
            <a:pPr marL="517525" lvl="1" indent="0">
              <a:buNone/>
            </a:pPr>
            <a:r>
              <a:rPr lang="en-US" dirty="0" smtClean="0"/>
              <a:t>In </a:t>
            </a:r>
            <a:r>
              <a:rPr lang="en-US" dirty="0"/>
              <a:t>2003 William C. Wake blogged about using </a:t>
            </a:r>
            <a:r>
              <a:rPr lang="en-US" dirty="0">
                <a:hlinkClick r:id="rId2"/>
              </a:rPr>
              <a:t>Arrange Act Assert</a:t>
            </a:r>
            <a:r>
              <a:rPr lang="en-US" dirty="0"/>
              <a:t> pattern in unit tests. From that moment on it was </a:t>
            </a:r>
            <a:r>
              <a:rPr lang="en-US" dirty="0" smtClean="0"/>
              <a:t>obvious…that </a:t>
            </a:r>
            <a:r>
              <a:rPr lang="en-US" dirty="0"/>
              <a:t>this was the only way to create tests that were:</a:t>
            </a:r>
          </a:p>
          <a:p>
            <a:pPr lvl="1" fontAlgn="ctr"/>
            <a:r>
              <a:rPr lang="en-US" dirty="0"/>
              <a:t>easy to read</a:t>
            </a:r>
            <a:endParaRPr lang="en-US" sz="7600" dirty="0"/>
          </a:p>
          <a:p>
            <a:pPr lvl="1" fontAlgn="ctr"/>
            <a:r>
              <a:rPr lang="en-US" dirty="0"/>
              <a:t>follow</a:t>
            </a:r>
            <a:endParaRPr lang="en-US" sz="7600" dirty="0"/>
          </a:p>
          <a:p>
            <a:pPr lvl="1" fontAlgn="ctr"/>
            <a:r>
              <a:rPr lang="en-US" dirty="0"/>
              <a:t>understand</a:t>
            </a:r>
            <a:endParaRPr lang="en-US" sz="7600" dirty="0"/>
          </a:p>
          <a:p>
            <a:pPr lvl="1" fontAlgn="ctr"/>
            <a:r>
              <a:rPr lang="en-US" dirty="0"/>
              <a:t>maintain</a:t>
            </a:r>
            <a:endParaRPr lang="en-US" sz="7600" dirty="0"/>
          </a:p>
        </p:txBody>
      </p:sp>
    </p:spTree>
    <p:extLst>
      <p:ext uri="{BB962C8B-B14F-4D97-AF65-F5344CB8AC3E}">
        <p14:creationId xmlns:p14="http://schemas.microsoft.com/office/powerpoint/2010/main" val="41074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971550"/>
          </a:xfrm>
        </p:spPr>
        <p:txBody>
          <a:bodyPr/>
          <a:lstStyle/>
          <a:p>
            <a:r>
              <a:rPr lang="en-US" dirty="0"/>
              <a:t>What does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good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Unit Test look like?</a:t>
            </a:r>
          </a:p>
          <a:p>
            <a:r>
              <a:rPr lang="en-US" dirty="0"/>
              <a:t>What does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bad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Unit Test look like?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Unit </a:t>
            </a:r>
            <a:r>
              <a:rPr lang="en-US" sz="1600" dirty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336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[Test]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A_MapsTo_B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new A();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a.Name</a:t>
            </a:r>
            <a:r>
              <a:rPr lang="en-US" dirty="0" smtClean="0"/>
              <a:t> = "name";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b = new B();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Mapper.MapNames</a:t>
            </a:r>
            <a:r>
              <a:rPr lang="en-US" dirty="0" smtClean="0"/>
              <a:t>(a, b);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Assert.AreEqual</a:t>
            </a:r>
            <a:r>
              <a:rPr lang="en-US" dirty="0" smtClean="0"/>
              <a:t>(a.name, b.name);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133600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TestFixture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SampleTest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[</a:t>
            </a:r>
            <a:r>
              <a:rPr lang="en-US" dirty="0"/>
              <a:t>Test] </a:t>
            </a:r>
            <a:endParaRPr lang="en-US" dirty="0" smtClean="0"/>
          </a:p>
          <a:p>
            <a:r>
              <a:rPr lang="en-US" dirty="0" smtClean="0"/>
              <a:t>    public void </a:t>
            </a:r>
            <a:r>
              <a:rPr lang="en-US" dirty="0" err="1" smtClean="0"/>
              <a:t>AddingOneAndOneResultsInTwo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int</a:t>
            </a:r>
            <a:r>
              <a:rPr lang="en-US" dirty="0"/>
              <a:t> two = 1 + 1;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Assert.AreEqual</a:t>
            </a:r>
            <a:r>
              <a:rPr lang="en-US" dirty="0" smtClean="0"/>
              <a:t>(2</a:t>
            </a:r>
            <a:r>
              <a:rPr lang="en-US" dirty="0"/>
              <a:t>, two);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6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97155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Deterministic</a:t>
            </a:r>
            <a:r>
              <a:rPr lang="en-US" dirty="0"/>
              <a:t>: repeatable; isolated; automated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Non-deterministic</a:t>
            </a:r>
            <a:r>
              <a:rPr lang="en-US" dirty="0"/>
              <a:t>: database; web service;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Unit </a:t>
            </a:r>
            <a:r>
              <a:rPr lang="en-US" sz="1600" dirty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1839969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Eradicating Non-Determinism in Tests</a:t>
            </a:r>
          </a:p>
          <a:p>
            <a:r>
              <a:rPr lang="en-US" b="1" i="1" dirty="0"/>
              <a:t>An automated regression suite can play a vital role on a software project, valuable both for reducing defects in production and essential for evolutionary design. In talking with development teams I've often heard about the problem of non-deterministic tests - tests that sometimes pass and sometimes fail. Left uncontrolled, non-deterministic tests can completely destroy the value of an automated regression </a:t>
            </a:r>
            <a:r>
              <a:rPr lang="en-US" b="1" i="1" dirty="0" smtClean="0"/>
              <a:t>suite… Initially </a:t>
            </a:r>
            <a:r>
              <a:rPr lang="en-US" b="1" i="1" dirty="0"/>
              <a:t>quarantine helps to reduce their damage to other tests, but you still have to fix them </a:t>
            </a:r>
            <a:r>
              <a:rPr lang="en-US" b="1" i="1" dirty="0" smtClean="0"/>
              <a:t>soon… the </a:t>
            </a:r>
            <a:r>
              <a:rPr lang="en-US" b="1" i="1" dirty="0"/>
              <a:t>common causes for non-determinism: lack of isolation, asynchronous behavior, remote services, time, and resource leaks</a:t>
            </a:r>
            <a:r>
              <a:rPr lang="en-US" b="1" i="1" dirty="0" smtClean="0"/>
              <a:t>.</a:t>
            </a:r>
          </a:p>
          <a:p>
            <a:endParaRPr lang="en-US" b="1" i="1" dirty="0"/>
          </a:p>
          <a:p>
            <a:pPr algn="r"/>
            <a:r>
              <a:rPr lang="en-US" b="1" i="1" dirty="0"/>
              <a:t>--Martin </a:t>
            </a:r>
            <a:r>
              <a:rPr lang="en-US" b="1" i="1" dirty="0" smtClean="0"/>
              <a:t>Fowler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297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49"/>
            <a:ext cx="8610600" cy="59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A good deterministic test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Unit </a:t>
            </a:r>
            <a:r>
              <a:rPr lang="en-US" sz="1600" dirty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" y="1221075"/>
            <a:ext cx="8077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()]</a:t>
            </a:r>
          </a:p>
          <a:p>
            <a:r>
              <a:rPr lang="en-US" sz="1400" dirty="0" smtClean="0"/>
              <a:t>[Timeout(1500)]</a:t>
            </a:r>
            <a:endParaRPr lang="en-US" sz="1400" dirty="0"/>
          </a:p>
          <a:p>
            <a:r>
              <a:rPr lang="en-US" sz="1400" dirty="0"/>
              <a:t>[</a:t>
            </a:r>
            <a:r>
              <a:rPr lang="en-US" sz="1400" dirty="0" err="1"/>
              <a:t>TestCategory</a:t>
            </a:r>
            <a:r>
              <a:rPr lang="en-US" sz="1400" dirty="0" smtClean="0"/>
              <a:t>(“Unit Test”)]</a:t>
            </a:r>
            <a:endParaRPr lang="en-US" sz="1400" dirty="0"/>
          </a:p>
          <a:p>
            <a:r>
              <a:rPr lang="en-US" sz="1400" dirty="0"/>
              <a:t>public void </a:t>
            </a:r>
            <a:r>
              <a:rPr lang="en-US" sz="1400" dirty="0" err="1"/>
              <a:t>CreateParagraphBasicTest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pPr lvl="1"/>
            <a:r>
              <a:rPr lang="en-US" sz="1400" dirty="0"/>
              <a:t>// Arrange</a:t>
            </a:r>
          </a:p>
          <a:p>
            <a:pPr lvl="1"/>
            <a:r>
              <a:rPr lang="en-US" sz="1400" dirty="0"/>
              <a:t>string expected = "If a tree falls in the forest when no one is around, does Chuck Norris hear it?";</a:t>
            </a:r>
          </a:p>
          <a:p>
            <a:pPr lvl="1"/>
            <a:r>
              <a:rPr lang="en-US" sz="1400" dirty="0"/>
              <a:t>string </a:t>
            </a:r>
            <a:r>
              <a:rPr lang="en-US" sz="1400" dirty="0" err="1"/>
              <a:t>expectedMore</a:t>
            </a:r>
            <a:r>
              <a:rPr lang="en-US" sz="1400" dirty="0"/>
              <a:t> = "You </a:t>
            </a:r>
            <a:r>
              <a:rPr lang="en-US" sz="1400" dirty="0" err="1"/>
              <a:t>betcha</a:t>
            </a:r>
            <a:r>
              <a:rPr lang="en-US" sz="1400" dirty="0"/>
              <a:t> he does...";</a:t>
            </a:r>
          </a:p>
          <a:p>
            <a:pPr lvl="1"/>
            <a:r>
              <a:rPr lang="en-US" sz="1400" dirty="0"/>
              <a:t>string actual;</a:t>
            </a:r>
          </a:p>
          <a:p>
            <a:pPr lvl="1"/>
            <a:r>
              <a:rPr lang="en-US" sz="1400" dirty="0" err="1"/>
              <a:t>BusinessLogicStuff</a:t>
            </a:r>
            <a:r>
              <a:rPr lang="en-US" sz="1400" dirty="0"/>
              <a:t> target = new </a:t>
            </a:r>
            <a:r>
              <a:rPr lang="en-US" sz="1400" dirty="0" err="1"/>
              <a:t>BusinessLogicStuff</a:t>
            </a:r>
            <a:r>
              <a:rPr lang="en-US" sz="1400" dirty="0"/>
              <a:t>();</a:t>
            </a:r>
          </a:p>
          <a:p>
            <a:pPr lvl="1"/>
            <a:r>
              <a:rPr lang="en-US" sz="1400" dirty="0"/>
              <a:t>List&lt;string&gt; sentences = new List&lt;string&gt;()</a:t>
            </a:r>
          </a:p>
          <a:p>
            <a:pPr lvl="1"/>
            <a:r>
              <a:rPr lang="en-US" sz="1400" dirty="0"/>
              <a:t>{</a:t>
            </a:r>
          </a:p>
          <a:p>
            <a:pPr lvl="2"/>
            <a:r>
              <a:rPr lang="en-US" sz="1400" dirty="0"/>
              <a:t>expected,</a:t>
            </a:r>
          </a:p>
          <a:p>
            <a:pPr lvl="2"/>
            <a:r>
              <a:rPr lang="en-US" sz="1400" dirty="0" err="1"/>
              <a:t>expectedMore</a:t>
            </a:r>
            <a:endParaRPr lang="en-US" sz="1400" dirty="0"/>
          </a:p>
          <a:p>
            <a:pPr lvl="1"/>
            <a:r>
              <a:rPr lang="en-US" sz="1400" dirty="0"/>
              <a:t>};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Act</a:t>
            </a:r>
          </a:p>
          <a:p>
            <a:pPr lvl="1"/>
            <a:r>
              <a:rPr lang="en-US" sz="1400" dirty="0"/>
              <a:t>actual = </a:t>
            </a:r>
            <a:r>
              <a:rPr lang="en-US" sz="1400" dirty="0" err="1"/>
              <a:t>target.CreateParagraph</a:t>
            </a:r>
            <a:r>
              <a:rPr lang="en-US" sz="1400" dirty="0"/>
              <a:t>(sentences);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Assert</a:t>
            </a:r>
          </a:p>
          <a:p>
            <a:pPr lvl="1"/>
            <a:r>
              <a:rPr lang="en-US" sz="1400" dirty="0" err="1"/>
              <a:t>Assert.IsTrue</a:t>
            </a:r>
            <a:r>
              <a:rPr lang="en-US" sz="1400" dirty="0"/>
              <a:t>(</a:t>
            </a:r>
            <a:r>
              <a:rPr lang="en-US" sz="1400" dirty="0" err="1"/>
              <a:t>actual.Contains</a:t>
            </a:r>
            <a:r>
              <a:rPr lang="en-US" sz="1400" dirty="0"/>
              <a:t>(expected));</a:t>
            </a:r>
          </a:p>
          <a:p>
            <a:pPr lvl="1"/>
            <a:r>
              <a:rPr lang="en-US" sz="1400" dirty="0" err="1"/>
              <a:t>Assert.IsTrue</a:t>
            </a:r>
            <a:r>
              <a:rPr lang="en-US" sz="1400" dirty="0"/>
              <a:t>(</a:t>
            </a:r>
            <a:r>
              <a:rPr lang="en-US" sz="1400" dirty="0" err="1"/>
              <a:t>actual.Contains</a:t>
            </a:r>
            <a:r>
              <a:rPr lang="en-US" sz="1400" dirty="0"/>
              <a:t>(</a:t>
            </a:r>
            <a:r>
              <a:rPr lang="en-US" sz="1400" dirty="0" err="1"/>
              <a:t>expectedMore</a:t>
            </a:r>
            <a:r>
              <a:rPr lang="en-US" sz="1400" dirty="0"/>
              <a:t>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3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638800" y="609600"/>
            <a:ext cx="2667000" cy="5562600"/>
          </a:xfrm>
          <a:prstGeom prst="downArrow">
            <a:avLst>
              <a:gd name="adj1" fmla="val 54660"/>
              <a:gd name="adj2" fmla="val 58655"/>
            </a:avLst>
          </a:prstGeom>
          <a:gradFill>
            <a:gsLst>
              <a:gs pos="0">
                <a:schemeClr val="bg1">
                  <a:lumMod val="65000"/>
                  <a:alpha val="15000"/>
                </a:schemeClr>
              </a:gs>
              <a:gs pos="80000">
                <a:schemeClr val="bg1">
                  <a:lumMod val="85000"/>
                  <a:alpha val="22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28650"/>
            <a:ext cx="8610600" cy="43815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 non-deterministic test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sz="1600" dirty="0" smtClean="0">
                <a:solidFill>
                  <a:schemeClr val="tx2"/>
                </a:solidFill>
              </a:rPr>
              <a:t>Unit </a:t>
            </a:r>
            <a:r>
              <a:rPr lang="en-US" sz="1600" dirty="0">
                <a:solidFill>
                  <a:schemeClr val="tx2"/>
                </a:solidFill>
              </a:rPr>
              <a:t>Test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3716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</a:t>
            </a:r>
            <a:r>
              <a:rPr lang="en-US" dirty="0"/>
              <a:t> </a:t>
            </a:r>
            <a:r>
              <a:rPr lang="en-US" dirty="0" err="1"/>
              <a:t>LogAnalyzer</a:t>
            </a:r>
            <a:r>
              <a:rPr lang="en-US" dirty="0"/>
              <a:t> logon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public</a:t>
            </a:r>
            <a:r>
              <a:rPr lang="en-US" dirty="0"/>
              <a:t> </a:t>
            </a:r>
            <a:r>
              <a:rPr lang="en-US" dirty="0" err="1"/>
              <a:t>voidCreateAnalyzer_BadFileName_ReturnsFalse</a:t>
            </a:r>
            <a:r>
              <a:rPr lang="en-US" dirty="0"/>
              <a:t>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smtClean="0"/>
              <a:t>logon</a:t>
            </a:r>
            <a:r>
              <a:rPr lang="en-US" dirty="0"/>
              <a:t> = new </a:t>
            </a:r>
            <a:r>
              <a:rPr lang="en-US" dirty="0" err="1"/>
              <a:t>LogAnalyzer</a:t>
            </a:r>
            <a:r>
              <a:rPr lang="en-US" dirty="0"/>
              <a:t>();</a:t>
            </a:r>
          </a:p>
          <a:p>
            <a:r>
              <a:rPr lang="en-US" dirty="0"/>
              <a:t>       </a:t>
            </a:r>
            <a:r>
              <a:rPr lang="en-US" dirty="0" err="1" smtClean="0"/>
              <a:t>logon.Initialize</a:t>
            </a:r>
            <a:r>
              <a:rPr lang="en-US" dirty="0"/>
              <a:t>();</a:t>
            </a:r>
          </a:p>
          <a:p>
            <a:r>
              <a:rPr lang="en-US" dirty="0"/>
              <a:t>       </a:t>
            </a:r>
            <a:r>
              <a:rPr lang="en-US" dirty="0" err="1" smtClean="0"/>
              <a:t>bool</a:t>
            </a:r>
            <a:r>
              <a:rPr lang="en-US" dirty="0"/>
              <a:t> valid = </a:t>
            </a:r>
            <a:r>
              <a:rPr lang="en-US" dirty="0" err="1"/>
              <a:t>logon.IsValid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/>
              <a:t>       </a:t>
            </a:r>
            <a:r>
              <a:rPr lang="en-US" dirty="0" err="1" smtClean="0"/>
              <a:t>Assert.That</a:t>
            </a:r>
            <a:r>
              <a:rPr lang="en-US" dirty="0" smtClean="0"/>
              <a:t>(valid</a:t>
            </a:r>
            <a:r>
              <a:rPr lang="en-US" dirty="0"/>
              <a:t>, </a:t>
            </a:r>
            <a:r>
              <a:rPr lang="en-US" dirty="0" err="1"/>
              <a:t>Is.False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643</Words>
  <Application>Microsoft Office PowerPoint</Application>
  <PresentationFormat>Letter Paper (8.5x11 in)</PresentationFormat>
  <Paragraphs>196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Testing: The Chuck Norris Way</vt:lpstr>
      <vt:lpstr>Chuck Norris’ Toughest Test</vt:lpstr>
      <vt:lpstr>PowerPoint Presentation</vt:lpstr>
      <vt:lpstr>Definitions</vt:lpstr>
      <vt:lpstr>Definitions: Methodology</vt:lpstr>
      <vt:lpstr>Definitions: Unit Test</vt:lpstr>
      <vt:lpstr>Definitions: Unit Test</vt:lpstr>
      <vt:lpstr>Definitions: Unit Test</vt:lpstr>
      <vt:lpstr>Definitions: Unit Test</vt:lpstr>
      <vt:lpstr>Definitions: Integration Test</vt:lpstr>
      <vt:lpstr>What’s in a name?</vt:lpstr>
      <vt:lpstr>Behavior-Driven Development (BDD)</vt:lpstr>
      <vt:lpstr>Mocks and Stubs</vt:lpstr>
      <vt:lpstr>A Unit Test as if Chuck Norris were to write it</vt:lpstr>
      <vt:lpstr>javaScript? Who? What?</vt:lpstr>
      <vt:lpstr>La Crème de la Crème</vt:lpstr>
      <vt:lpstr>Resources</vt:lpstr>
      <vt:lpstr>PowerPoint Presentation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Dave Robertson</cp:lastModifiedBy>
  <cp:revision>34</cp:revision>
  <dcterms:created xsi:type="dcterms:W3CDTF">2013-07-22T15:58:10Z</dcterms:created>
  <dcterms:modified xsi:type="dcterms:W3CDTF">2013-07-26T12:08:20Z</dcterms:modified>
</cp:coreProperties>
</file>