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7889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register section includes the set of register and a bus(or other communication mechanism). It also contains other register which are not accessible directly by the programmer.</a:t>
            </a:r>
          </a:p>
          <a:p>
            <a:r>
              <a:rPr lang="en-US" dirty="0" smtClean="0">
                <a:latin typeface="Times New Roman" panose="02020603050405020304" pitchFamily="18" charset="0"/>
                <a:cs typeface="Times New Roman" panose="02020603050405020304" pitchFamily="18" charset="0"/>
              </a:rPr>
              <a:t>ALU performs the arithmetic and logical operation which obtains its operand from the register section and stores the result back to it.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=&gt;Since, the ALU must complete its operation within a single clock cycle, it is constructed using only combinational circuit.</a:t>
            </a:r>
          </a:p>
          <a:p>
            <a:r>
              <a:rPr lang="en-US" dirty="0" smtClean="0">
                <a:latin typeface="Times New Roman" panose="02020603050405020304" pitchFamily="18" charset="0"/>
                <a:cs typeface="Times New Roman" panose="02020603050405020304" pitchFamily="18" charset="0"/>
              </a:rPr>
              <a:t>The control unit generates the internal control signal that causes the register to load data, increment or clear content, output content, causes ALU to perform correct function.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=&gt;also generate signal for the system control bus such as READ, WRITE, IO/M(bar) signal.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741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Subsystem Organization and Interfacing:</a:t>
            </a:r>
            <a:endParaRPr lang="en-US" dirty="0"/>
          </a:p>
        </p:txBody>
      </p:sp>
      <p:sp>
        <p:nvSpPr>
          <p:cNvPr id="3" name="Content Placeholder 2"/>
          <p:cNvSpPr>
            <a:spLocks noGrp="1"/>
          </p:cNvSpPr>
          <p:nvPr>
            <p:ph idx="1"/>
          </p:nvPr>
        </p:nvSpPr>
        <p:spPr>
          <a:xfrm>
            <a:off x="2434666" y="1798750"/>
            <a:ext cx="8915400" cy="3777622"/>
          </a:xfrm>
        </p:spPr>
        <p:txBody>
          <a:bodyPr/>
          <a:lstStyle/>
          <a:p>
            <a:r>
              <a:rPr lang="en-US" dirty="0" smtClean="0"/>
              <a:t>Types of memory chips:</a:t>
            </a:r>
            <a:br>
              <a:rPr lang="en-US"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388499" y="-638040"/>
            <a:ext cx="4405648" cy="10058398"/>
          </a:xfrm>
          <a:prstGeom prst="rect">
            <a:avLst/>
          </a:prstGeom>
        </p:spPr>
      </p:pic>
    </p:spTree>
    <p:extLst>
      <p:ext uri="{BB962C8B-B14F-4D97-AF65-F5344CB8AC3E}">
        <p14:creationId xmlns:p14="http://schemas.microsoft.com/office/powerpoint/2010/main" val="158094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215322" y="-38299"/>
            <a:ext cx="4327751" cy="7572544"/>
          </a:xfrm>
        </p:spPr>
      </p:pic>
    </p:spTree>
    <p:extLst>
      <p:ext uri="{BB962C8B-B14F-4D97-AF65-F5344CB8AC3E}">
        <p14:creationId xmlns:p14="http://schemas.microsoft.com/office/powerpoint/2010/main" val="3542413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Chip Organization: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Consider an 8 x 2 ROM chip: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=&gt;Address line = 3</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=&gt;Data lines = 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=&gt;16 bits of internal storage</a:t>
            </a:r>
          </a:p>
          <a:p>
            <a:r>
              <a:rPr lang="en-US" dirty="0" smtClean="0">
                <a:latin typeface="Times New Roman" panose="02020603050405020304" pitchFamily="18" charset="0"/>
                <a:cs typeface="Times New Roman" panose="02020603050405020304" pitchFamily="18" charset="0"/>
              </a:rPr>
              <a:t>If CE = 0, decoder is disabled and no location is selected.</a:t>
            </a:r>
          </a:p>
          <a:p>
            <a:r>
              <a:rPr lang="en-US" dirty="0" smtClean="0">
                <a:latin typeface="Times New Roman" panose="02020603050405020304" pitchFamily="18" charset="0"/>
                <a:cs typeface="Times New Roman" panose="02020603050405020304" pitchFamily="18" charset="0"/>
              </a:rPr>
              <a:t>If CE = 1and OE= 1,tri-state buffer for that location cell is enabled and data is output from the chip.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843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989" y="1403796"/>
            <a:ext cx="5867544" cy="5318975"/>
          </a:xfrm>
        </p:spPr>
      </p:pic>
    </p:spTree>
    <p:extLst>
      <p:ext uri="{BB962C8B-B14F-4D97-AF65-F5344CB8AC3E}">
        <p14:creationId xmlns:p14="http://schemas.microsoft.com/office/powerpoint/2010/main" val="2487898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Times New Roman" panose="02020603050405020304" pitchFamily="18" charset="0"/>
                <a:cs typeface="Times New Roman" panose="02020603050405020304" pitchFamily="18" charset="0"/>
              </a:rPr>
              <a:t>As the number of locations increases, the size of address decoder needed, becomes extremely large. To remedy this problem, the memory chip can be designed using multiple dimension of decoding.</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Consider two dimensional organization of the same 8 x 2 ROM chip:</a:t>
            </a:r>
            <a:endParaRPr lang="en-US"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656" y="2382592"/>
            <a:ext cx="5876601" cy="3928056"/>
          </a:xfrm>
        </p:spPr>
      </p:pic>
    </p:spTree>
    <p:extLst>
      <p:ext uri="{BB962C8B-B14F-4D97-AF65-F5344CB8AC3E}">
        <p14:creationId xmlns:p14="http://schemas.microsoft.com/office/powerpoint/2010/main" val="576653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7144" y="1904999"/>
            <a:ext cx="7031864" cy="4444285"/>
          </a:xfrm>
        </p:spPr>
      </p:pic>
    </p:spTree>
    <p:extLst>
      <p:ext uri="{BB962C8B-B14F-4D97-AF65-F5344CB8AC3E}">
        <p14:creationId xmlns:p14="http://schemas.microsoft.com/office/powerpoint/2010/main" val="3041154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8628"/>
          </a:xfrm>
        </p:spPr>
        <p:txBody>
          <a:bodyPr>
            <a:normAutofit/>
          </a:bodyPr>
          <a:lstStyle/>
          <a:p>
            <a:r>
              <a:rPr lang="en-US" sz="1800" dirty="0" smtClean="0">
                <a:latin typeface="Times New Roman" panose="02020603050405020304" pitchFamily="18" charset="0"/>
                <a:cs typeface="Times New Roman" panose="02020603050405020304" pitchFamily="18" charset="0"/>
              </a:rPr>
              <a:t>Construct a 16 x 2 memory subsystem from two 8 x 2 ROM chips with:</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a. high-order interleaving and</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b. low-order interleaving</a:t>
            </a:r>
            <a:endParaRPr lang="en-US"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808" y="2204818"/>
            <a:ext cx="5782615" cy="4376285"/>
          </a:xfrm>
        </p:spPr>
      </p:pic>
    </p:spTree>
    <p:extLst>
      <p:ext uri="{BB962C8B-B14F-4D97-AF65-F5344CB8AC3E}">
        <p14:creationId xmlns:p14="http://schemas.microsoft.com/office/powerpoint/2010/main" val="2127744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96981"/>
            <a:ext cx="6280619" cy="4026168"/>
          </a:xfrm>
        </p:spPr>
      </p:pic>
    </p:spTree>
    <p:extLst>
      <p:ext uri="{BB962C8B-B14F-4D97-AF65-F5344CB8AC3E}">
        <p14:creationId xmlns:p14="http://schemas.microsoft.com/office/powerpoint/2010/main" val="637052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668330"/>
          </a:xfrm>
        </p:spPr>
        <p:txBody>
          <a:bodyPr>
            <a:normAutofit fontScale="90000"/>
          </a:bodyPr>
          <a:lstStyle/>
          <a:p>
            <a:r>
              <a:rPr lang="en-US" sz="1800" dirty="0" smtClean="0">
                <a:latin typeface="Times New Roman" panose="02020603050405020304" pitchFamily="18" charset="0"/>
                <a:cs typeface="Times New Roman" panose="02020603050405020304" pitchFamily="18" charset="0"/>
              </a:rPr>
              <a:t>Construct a 8 x 4 memory subsystem from two 8 x 2 ROM chips with control signals.</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=&gt;Assume system with 6-bit address bus</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=&gt;A</a:t>
            </a:r>
            <a:r>
              <a:rPr lang="en-US" sz="1800" baseline="-25000"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A</a:t>
            </a:r>
            <a:r>
              <a:rPr lang="en-US" sz="1800" baseline="-25000" dirty="0" smtClean="0">
                <a:latin typeface="Times New Roman" panose="02020603050405020304" pitchFamily="18" charset="0"/>
                <a:cs typeface="Times New Roman" panose="02020603050405020304" pitchFamily="18" charset="0"/>
              </a:rPr>
              <a:t>1</a:t>
            </a:r>
            <a:r>
              <a:rPr lang="en-US" sz="1800" dirty="0" smtClean="0">
                <a:latin typeface="Times New Roman" panose="02020603050405020304" pitchFamily="18" charset="0"/>
                <a:cs typeface="Times New Roman" panose="02020603050405020304" pitchFamily="18" charset="0"/>
              </a:rPr>
              <a:t>, A</a:t>
            </a:r>
            <a:r>
              <a:rPr lang="en-US" sz="1800" baseline="-25000" dirty="0" smtClean="0">
                <a:latin typeface="Times New Roman" panose="02020603050405020304" pitchFamily="18" charset="0"/>
                <a:cs typeface="Times New Roman" panose="02020603050405020304" pitchFamily="18" charset="0"/>
              </a:rPr>
              <a:t>0</a:t>
            </a:r>
            <a:r>
              <a:rPr lang="en-US" sz="1800" dirty="0" smtClean="0">
                <a:latin typeface="Times New Roman" panose="02020603050405020304" pitchFamily="18" charset="0"/>
                <a:cs typeface="Times New Roman" panose="02020603050405020304" pitchFamily="18" charset="0"/>
              </a:rPr>
              <a:t> select location within memory chips.</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=&gt;A</a:t>
            </a:r>
            <a:r>
              <a:rPr lang="en-US" sz="1800" baseline="-25000" dirty="0" smtClean="0">
                <a:latin typeface="Times New Roman" panose="02020603050405020304" pitchFamily="18" charset="0"/>
                <a:cs typeface="Times New Roman" panose="02020603050405020304" pitchFamily="18" charset="0"/>
              </a:rPr>
              <a:t>5</a:t>
            </a:r>
            <a:r>
              <a:rPr lang="en-US" sz="1800" dirty="0" smtClean="0">
                <a:latin typeface="Times New Roman" panose="02020603050405020304" pitchFamily="18" charset="0"/>
                <a:cs typeface="Times New Roman" panose="02020603050405020304" pitchFamily="18" charset="0"/>
              </a:rPr>
              <a:t>, A</a:t>
            </a:r>
            <a:r>
              <a:rPr lang="en-US" sz="1800" baseline="-25000" dirty="0" smtClean="0">
                <a:latin typeface="Times New Roman" panose="02020603050405020304" pitchFamily="18" charset="0"/>
                <a:cs typeface="Times New Roman" panose="02020603050405020304" pitchFamily="18" charset="0"/>
              </a:rPr>
              <a:t>4</a:t>
            </a:r>
            <a:r>
              <a:rPr lang="en-US" sz="1800" dirty="0" smtClean="0">
                <a:latin typeface="Times New Roman" panose="02020603050405020304" pitchFamily="18" charset="0"/>
                <a:cs typeface="Times New Roman" panose="02020603050405020304" pitchFamily="18" charset="0"/>
              </a:rPr>
              <a:t>, A</a:t>
            </a:r>
            <a:r>
              <a:rPr lang="en-US" sz="1800" baseline="-25000" dirty="0" smtClean="0">
                <a:latin typeface="Times New Roman" panose="02020603050405020304" pitchFamily="18" charset="0"/>
                <a:cs typeface="Times New Roman" panose="02020603050405020304" pitchFamily="18" charset="0"/>
              </a:rPr>
              <a:t>3</a:t>
            </a:r>
            <a:r>
              <a:rPr lang="en-US" sz="1800" dirty="0" smtClean="0">
                <a:latin typeface="Times New Roman" panose="02020603050405020304" pitchFamily="18" charset="0"/>
                <a:cs typeface="Times New Roman" panose="02020603050405020304" pitchFamily="18" charset="0"/>
              </a:rPr>
              <a:t> must be 000 for the chips to be active</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=&gt;RD or RD’ drives OE</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=&gt;IO/</a:t>
            </a:r>
            <a:r>
              <a:rPr lang="en-US" sz="1800" cap="all" dirty="0" smtClean="0">
                <a:latin typeface="Times New Roman" panose="02020603050405020304" pitchFamily="18" charset="0"/>
                <a:cs typeface="Times New Roman" panose="02020603050405020304" pitchFamily="18" charset="0"/>
              </a:rPr>
              <a:t>M</a:t>
            </a:r>
            <a:r>
              <a:rPr lang="en-US" sz="1800" dirty="0" smtClean="0">
                <a:latin typeface="Times New Roman" panose="02020603050405020304" pitchFamily="18" charset="0"/>
                <a:cs typeface="Times New Roman" panose="02020603050405020304" pitchFamily="18" charset="0"/>
              </a:rPr>
              <a:t>(bar) signal supplied by processors that use isolated I/O</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356" y="2369713"/>
            <a:ext cx="6022482" cy="4031086"/>
          </a:xfrm>
        </p:spPr>
      </p:pic>
    </p:spTree>
    <p:extLst>
      <p:ext uri="{BB962C8B-B14F-4D97-AF65-F5344CB8AC3E}">
        <p14:creationId xmlns:p14="http://schemas.microsoft.com/office/powerpoint/2010/main" val="3664740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Computer Organization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520382"/>
            <a:ext cx="6949886" cy="4264714"/>
          </a:xfrm>
        </p:spPr>
      </p:pic>
    </p:spTree>
    <p:extLst>
      <p:ext uri="{BB962C8B-B14F-4D97-AF65-F5344CB8AC3E}">
        <p14:creationId xmlns:p14="http://schemas.microsoft.com/office/powerpoint/2010/main" val="2736480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subsystem organization and Interfacing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352" y="2112135"/>
            <a:ext cx="6838065" cy="3683357"/>
          </a:xfrm>
        </p:spPr>
      </p:pic>
    </p:spTree>
    <p:extLst>
      <p:ext uri="{BB962C8B-B14F-4D97-AF65-F5344CB8AC3E}">
        <p14:creationId xmlns:p14="http://schemas.microsoft.com/office/powerpoint/2010/main" val="3469191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data from the input device goes to the </a:t>
            </a:r>
            <a:r>
              <a:rPr lang="en-US" dirty="0" err="1" smtClean="0">
                <a:latin typeface="Times New Roman" panose="02020603050405020304" pitchFamily="18" charset="0"/>
                <a:cs typeface="Times New Roman" panose="02020603050405020304" pitchFamily="18" charset="0"/>
              </a:rPr>
              <a:t>tri-state</a:t>
            </a:r>
            <a:r>
              <a:rPr lang="en-US" dirty="0" smtClean="0">
                <a:latin typeface="Times New Roman" panose="02020603050405020304" pitchFamily="18" charset="0"/>
                <a:cs typeface="Times New Roman" panose="02020603050405020304" pitchFamily="18" charset="0"/>
              </a:rPr>
              <a:t> buffer.</a:t>
            </a:r>
          </a:p>
          <a:p>
            <a:r>
              <a:rPr lang="en-US" dirty="0" smtClean="0">
                <a:latin typeface="Times New Roman" panose="02020603050405020304" pitchFamily="18" charset="0"/>
                <a:cs typeface="Times New Roman" panose="02020603050405020304" pitchFamily="18" charset="0"/>
              </a:rPr>
              <a:t>When the values on the address bus and control bus are correct, the buffers are enabled and data passes onto the data bus.</a:t>
            </a:r>
          </a:p>
          <a:p>
            <a:r>
              <a:rPr lang="en-US" dirty="0" smtClean="0">
                <a:latin typeface="Times New Roman" panose="02020603050405020304" pitchFamily="18" charset="0"/>
                <a:cs typeface="Times New Roman" panose="02020603050405020304" pitchFamily="18" charset="0"/>
              </a:rPr>
              <a:t>The CPU, then can read these data.</a:t>
            </a:r>
          </a:p>
          <a:p>
            <a:r>
              <a:rPr lang="en-US" dirty="0" smtClean="0">
                <a:latin typeface="Times New Roman" panose="02020603050405020304" pitchFamily="18" charset="0"/>
                <a:cs typeface="Times New Roman" panose="02020603050405020304" pitchFamily="18" charset="0"/>
              </a:rPr>
              <a:t>The key to this design is the enable logic.</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=&gt;For the input device, the read signal (RD) should be asserted.</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=&gt;Figure (b) shows the enable logic for an input device at </a:t>
            </a:r>
            <a:r>
              <a:rPr lang="en-US" smtClean="0">
                <a:latin typeface="Times New Roman" panose="02020603050405020304" pitchFamily="18" charset="0"/>
                <a:cs typeface="Times New Roman" panose="02020603050405020304" pitchFamily="18" charset="0"/>
              </a:rPr>
              <a:t>address 11110000 </a:t>
            </a:r>
            <a:r>
              <a:rPr lang="en-US" dirty="0" smtClean="0">
                <a:latin typeface="Times New Roman" panose="02020603050405020304" pitchFamily="18" charset="0"/>
                <a:cs typeface="Times New Roman" panose="02020603050405020304" pitchFamily="18" charset="0"/>
              </a:rPr>
              <a:t>with 8-bit address and control signals RD and IO/Memory(I0/M(bar))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281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the interface circuit for an output device, the </a:t>
            </a:r>
            <a:r>
              <a:rPr lang="en-US" dirty="0" err="1" smtClean="0">
                <a:latin typeface="Times New Roman" panose="02020603050405020304" pitchFamily="18" charset="0"/>
                <a:cs typeface="Times New Roman" panose="02020603050405020304" pitchFamily="18" charset="0"/>
              </a:rPr>
              <a:t>tri-state</a:t>
            </a:r>
            <a:r>
              <a:rPr lang="en-US" dirty="0" smtClean="0">
                <a:latin typeface="Times New Roman" panose="02020603050405020304" pitchFamily="18" charset="0"/>
                <a:cs typeface="Times New Roman" panose="02020603050405020304" pitchFamily="18" charset="0"/>
              </a:rPr>
              <a:t> buffer is replaced by a register.</a:t>
            </a:r>
          </a:p>
          <a:p>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tri-state</a:t>
            </a:r>
            <a:r>
              <a:rPr lang="en-US" dirty="0" smtClean="0">
                <a:latin typeface="Times New Roman" panose="02020603050405020304" pitchFamily="18" charset="0"/>
                <a:cs typeface="Times New Roman" panose="02020603050405020304" pitchFamily="18" charset="0"/>
              </a:rPr>
              <a:t> buffers are used in input device interface to make sure that no more than one device writes data to the bus at any time.</a:t>
            </a:r>
          </a:p>
          <a:p>
            <a:r>
              <a:rPr lang="en-US" dirty="0" smtClean="0">
                <a:latin typeface="Times New Roman" panose="02020603050405020304" pitchFamily="18" charset="0"/>
                <a:cs typeface="Times New Roman" panose="02020603050405020304" pitchFamily="18" charset="0"/>
              </a:rPr>
              <a:t>Since, the o/p devices read data from the bus, they do not need buffers so that data can be made available to all output devices.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19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6080" y="2060620"/>
            <a:ext cx="6853416" cy="3229107"/>
          </a:xfrm>
        </p:spPr>
      </p:pic>
    </p:spTree>
    <p:extLst>
      <p:ext uri="{BB962C8B-B14F-4D97-AF65-F5344CB8AC3E}">
        <p14:creationId xmlns:p14="http://schemas.microsoft.com/office/powerpoint/2010/main" val="3470829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715" y="1571223"/>
            <a:ext cx="6819544" cy="3523214"/>
          </a:xfrm>
        </p:spPr>
      </p:pic>
    </p:spTree>
    <p:extLst>
      <p:ext uri="{BB962C8B-B14F-4D97-AF65-F5344CB8AC3E}">
        <p14:creationId xmlns:p14="http://schemas.microsoft.com/office/powerpoint/2010/main" val="2340131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Times New Roman" panose="02020603050405020304" pitchFamily="18" charset="0"/>
                <a:cs typeface="Times New Roman" panose="02020603050405020304" pitchFamily="18" charset="0"/>
              </a:rPr>
              <a:t>A CPU with 8-bit data bus and 8-bit address bus uses memory mapped I/O. It has 32 byte of ROM at 00H and 32 byte of ROM at 20H. It also has an I/O device at FFH. Show the load logic and enable logic.</a:t>
            </a:r>
            <a:endParaRPr lang="en-US"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2444" y="1725769"/>
            <a:ext cx="7727325" cy="4906851"/>
          </a:xfrm>
        </p:spPr>
      </p:pic>
    </p:spTree>
    <p:extLst>
      <p:ext uri="{BB962C8B-B14F-4D97-AF65-F5344CB8AC3E}">
        <p14:creationId xmlns:p14="http://schemas.microsoft.com/office/powerpoint/2010/main" val="423359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Times New Roman" panose="02020603050405020304" pitchFamily="18" charset="0"/>
                <a:cs typeface="Times New Roman" panose="02020603050405020304" pitchFamily="18" charset="0"/>
              </a:rPr>
              <a:t>Computer with 8-bit data bus and 8-bit control bus uses isolated I/O. It has 64 bytes of ROM starting at 00H constructed using 64 x 4 chips; 128 bytes of RAM, starting at address 40H constructed using 32 x 8 chips; an input device with Ready at address 40H and output with an ready at 80H.</a:t>
            </a:r>
            <a:endParaRPr lang="en-US" sz="1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5185269" y="468557"/>
            <a:ext cx="3422736" cy="6606862"/>
          </a:xfrm>
        </p:spPr>
      </p:pic>
    </p:spTree>
    <p:extLst>
      <p:ext uri="{BB962C8B-B14F-4D97-AF65-F5344CB8AC3E}">
        <p14:creationId xmlns:p14="http://schemas.microsoft.com/office/powerpoint/2010/main" val="3061025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715" y="1429555"/>
            <a:ext cx="6568225" cy="4984124"/>
          </a:xfrm>
        </p:spPr>
      </p:pic>
    </p:spTree>
    <p:extLst>
      <p:ext uri="{BB962C8B-B14F-4D97-AF65-F5344CB8AC3E}">
        <p14:creationId xmlns:p14="http://schemas.microsoft.com/office/powerpoint/2010/main" val="2770063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Times New Roman" panose="02020603050405020304" pitchFamily="18" charset="0"/>
                <a:cs typeface="Times New Roman" panose="02020603050405020304" pitchFamily="18" charset="0"/>
              </a:rPr>
              <a:t>A computer system with an 8-bit address and an 8-bit data bus using isolated I/O. </a:t>
            </a:r>
            <a:r>
              <a:rPr lang="en-US" sz="1800" dirty="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t has 16 x 8 ROM starting at address 00H constructed using 8 x8 chips; 64 x 8 of RAM starting at address 80H constructed using 64 x 4 chips. There is an I/O device at 40H. Show the design for the system.</a:t>
            </a:r>
            <a:endParaRPr lang="en-US"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853" y="2133600"/>
            <a:ext cx="7762119" cy="3778250"/>
          </a:xfrm>
        </p:spPr>
      </p:pic>
    </p:spTree>
    <p:extLst>
      <p:ext uri="{BB962C8B-B14F-4D97-AF65-F5344CB8AC3E}">
        <p14:creationId xmlns:p14="http://schemas.microsoft.com/office/powerpoint/2010/main" val="707108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655" y="1249251"/>
            <a:ext cx="7173533" cy="5100034"/>
          </a:xfrm>
        </p:spPr>
      </p:pic>
    </p:spTree>
    <p:extLst>
      <p:ext uri="{BB962C8B-B14F-4D97-AF65-F5344CB8AC3E}">
        <p14:creationId xmlns:p14="http://schemas.microsoft.com/office/powerpoint/2010/main" val="320810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This organization has 3 sub systems: CPU, memory sub-system and I/O sub-system.</a:t>
            </a:r>
          </a:p>
          <a:p>
            <a:r>
              <a:rPr lang="en-US" dirty="0" smtClean="0">
                <a:latin typeface="Times New Roman" panose="02020603050405020304" pitchFamily="18" charset="0"/>
                <a:cs typeface="Times New Roman" panose="02020603050405020304" pitchFamily="18" charset="0"/>
              </a:rPr>
              <a:t>CPU performs various operations and controls the computer.</a:t>
            </a:r>
          </a:p>
          <a:p>
            <a:r>
              <a:rPr lang="en-US" dirty="0" smtClean="0">
                <a:latin typeface="Times New Roman" panose="02020603050405020304" pitchFamily="18" charset="0"/>
                <a:cs typeface="Times New Roman" panose="02020603050405020304" pitchFamily="18" charset="0"/>
              </a:rPr>
              <a:t>Memory sub-system is used to store programs being executed by the CPU along with the necessary data.</a:t>
            </a:r>
          </a:p>
          <a:p>
            <a:r>
              <a:rPr lang="en-US" dirty="0" smtClean="0">
                <a:latin typeface="Times New Roman" panose="02020603050405020304" pitchFamily="18" charset="0"/>
                <a:cs typeface="Times New Roman" panose="02020603050405020304" pitchFamily="18" charset="0"/>
              </a:rPr>
              <a:t>The I/O sub-system allows the CPU to interact with input and output devices such as keyboards, monitors,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75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Bus</a:t>
            </a:r>
            <a:br>
              <a:rPr lang="en-US" dirty="0" smtClean="0"/>
            </a:br>
            <a:r>
              <a:rPr lang="en-US" sz="1800" dirty="0" smtClean="0">
                <a:latin typeface="Times New Roman" panose="02020603050405020304" pitchFamily="18" charset="0"/>
                <a:cs typeface="Times New Roman" panose="02020603050405020304" pitchFamily="18" charset="0"/>
              </a:rPr>
              <a:t>A bus is basically a collection of wires, chips and slots inside the computer through which data and signals can be transmitted to and fro between the computer and peripherals.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Data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=&gt;provides path for moving data between the microprocessor and the peripherals.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=&gt;The data bus consists of number of separate lines, generally 8, 16, 32 or 64. The number of lines is referred to  as width of data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=&gt;Since, each line carries only 1 bit at a time, the number of lines determine how many bits can be transmitted at a time.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=&gt;bidirectional,</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Microprocessor</a:t>
            </a:r>
            <a:r>
              <a:rPr lang="en-US" dirty="0">
                <a:latin typeface="Times New Roman" panose="02020603050405020304" pitchFamily="18" charset="0"/>
                <a:cs typeface="Times New Roman" panose="02020603050405020304" pitchFamily="18" charset="0"/>
              </a:rPr>
              <a:t> can read data from memory or write data to the memory.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Address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=&gt;provides path for address.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=&gt;For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if the CPU requires reading a word (8, 16, 32 or 64 bits of data) from memory, it puts the address of desired word on the address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Unidirectional because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microprocessor</a:t>
            </a:r>
            <a:r>
              <a:rPr lang="en-US" dirty="0">
                <a:latin typeface="Times New Roman" panose="02020603050405020304" pitchFamily="18" charset="0"/>
                <a:cs typeface="Times New Roman" panose="02020603050405020304" pitchFamily="18" charset="0"/>
              </a:rPr>
              <a:t> is addressing a specific memory location. No outside devices can not write into </a:t>
            </a:r>
            <a:r>
              <a:rPr lang="en-US" b="1" dirty="0" smtClean="0">
                <a:latin typeface="Times New Roman" panose="02020603050405020304" pitchFamily="18" charset="0"/>
                <a:cs typeface="Times New Roman" panose="02020603050405020304" pitchFamily="18" charset="0"/>
              </a:rPr>
              <a:t>Microprocessor.</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also used to address I/O ports.</a:t>
            </a:r>
          </a:p>
        </p:txBody>
      </p:sp>
    </p:spTree>
    <p:extLst>
      <p:ext uri="{BB962C8B-B14F-4D97-AF65-F5344CB8AC3E}">
        <p14:creationId xmlns:p14="http://schemas.microsoft.com/office/powerpoint/2010/main" val="588957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Control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=&gt;used to control the access and use of data and address lines.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=&gt;carry control and synchronization signals from CPU to peripherals and also do the same from peripherals to CPU.</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=&gt;bidirectional</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Some of the control signals are: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memory read</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memory write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I/O read</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I/O write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bus request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bus grant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Interrupt request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Interrupt acknowledge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41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828" y="2403249"/>
            <a:ext cx="7840169" cy="3238952"/>
          </a:xfrm>
        </p:spPr>
      </p:pic>
    </p:spTree>
    <p:extLst>
      <p:ext uri="{BB962C8B-B14F-4D97-AF65-F5344CB8AC3E}">
        <p14:creationId xmlns:p14="http://schemas.microsoft.com/office/powerpoint/2010/main" val="4247632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2396029" y="1631324"/>
            <a:ext cx="8915400" cy="4473262"/>
          </a:xfrm>
        </p:spPr>
        <p:txBody>
          <a:bodyPr>
            <a:normAutofit/>
          </a:bodyPr>
          <a:lstStyle/>
          <a:p>
            <a:r>
              <a:rPr lang="en-US" dirty="0" smtClean="0">
                <a:latin typeface="Times New Roman" panose="02020603050405020304" pitchFamily="18" charset="0"/>
                <a:cs typeface="Times New Roman" panose="02020603050405020304" pitchFamily="18" charset="0"/>
              </a:rPr>
              <a:t>The instruction cycle is the procedure a microprocessor goes through to process an instruction.</a:t>
            </a:r>
          </a:p>
          <a:p>
            <a:r>
              <a:rPr lang="en-US" dirty="0" smtClean="0">
                <a:latin typeface="Times New Roman" panose="02020603050405020304" pitchFamily="18" charset="0"/>
                <a:cs typeface="Times New Roman" panose="02020603050405020304" pitchFamily="18" charset="0"/>
              </a:rPr>
              <a:t>First, microprocessor fetches or reads instructions from memory.</a:t>
            </a:r>
            <a:r>
              <a:rPr lang="en-US" dirty="0">
                <a:latin typeface="Times New Roman" panose="02020603050405020304" pitchFamily="18" charset="0"/>
                <a:cs typeface="Times New Roman" panose="02020603050405020304" pitchFamily="18" charset="0"/>
              </a:rPr>
              <a:t> (microprocessor outputs address of instruction on the address </a:t>
            </a:r>
            <a:r>
              <a:rPr lang="en-US" dirty="0" smtClean="0">
                <a:latin typeface="Times New Roman" panose="02020603050405020304" pitchFamily="18" charset="0"/>
                <a:cs typeface="Times New Roman" panose="02020603050405020304" pitchFamily="18" charset="0"/>
              </a:rPr>
              <a:t>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=&gt;The register PC holds the address of next instruction to be fetched. Before the CPU outputs the address onto the address bus, it retrieves the address from PC.</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=&gt;Memory sub-system inputs this address and places the corresponding instruction into system data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=&gt;The CPU, then reads the instruction code from the system data bus.</a:t>
            </a:r>
          </a:p>
          <a:p>
            <a:r>
              <a:rPr lang="en-US" dirty="0" smtClean="0">
                <a:latin typeface="Times New Roman" panose="02020603050405020304" pitchFamily="18" charset="0"/>
                <a:cs typeface="Times New Roman" panose="02020603050405020304" pitchFamily="18" charset="0"/>
              </a:rPr>
              <a:t>Then, it decodes the instruction determining which instruction it has fetched.</a:t>
            </a:r>
          </a:p>
          <a:p>
            <a:r>
              <a:rPr lang="en-US" dirty="0" smtClean="0">
                <a:latin typeface="Times New Roman" panose="02020603050405020304" pitchFamily="18" charset="0"/>
                <a:cs typeface="Times New Roman" panose="02020603050405020304" pitchFamily="18" charset="0"/>
              </a:rPr>
              <a:t>Finally, it performs the operation necessary to execute the instruction.</a:t>
            </a:r>
          </a:p>
          <a:p>
            <a:r>
              <a:rPr lang="en-US" dirty="0" smtClean="0">
                <a:latin typeface="Times New Roman" panose="02020603050405020304" pitchFamily="18" charset="0"/>
                <a:cs typeface="Times New Roman" panose="02020603050405020304" pitchFamily="18" charset="0"/>
              </a:rPr>
              <a:t>Each of these functions i.e. fetch, decode and execute consist of a sequence of one or more operations.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553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r>
              <a:rPr lang="en-US" sz="1800" dirty="0" smtClean="0"/>
              <a:t>(instruction cycle state diagram)</a:t>
            </a: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6712" y="1644202"/>
            <a:ext cx="7918164" cy="4022501"/>
          </a:xfrm>
        </p:spPr>
      </p:pic>
    </p:spTree>
    <p:extLst>
      <p:ext uri="{BB962C8B-B14F-4D97-AF65-F5344CB8AC3E}">
        <p14:creationId xmlns:p14="http://schemas.microsoft.com/office/powerpoint/2010/main" val="1075896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organization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2144" y="2155564"/>
            <a:ext cx="7249537" cy="3734321"/>
          </a:xfrm>
        </p:spPr>
      </p:pic>
    </p:spTree>
    <p:extLst>
      <p:ext uri="{BB962C8B-B14F-4D97-AF65-F5344CB8AC3E}">
        <p14:creationId xmlns:p14="http://schemas.microsoft.com/office/powerpoint/2010/main" val="3928179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365</TotalTime>
  <Words>601</Words>
  <Application>Microsoft Office PowerPoint</Application>
  <PresentationFormat>Widescreen</PresentationFormat>
  <Paragraphs>59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Times New Roman</vt:lpstr>
      <vt:lpstr>Wingdings 3</vt:lpstr>
      <vt:lpstr>Wisp</vt:lpstr>
      <vt:lpstr>CHAPTER 2</vt:lpstr>
      <vt:lpstr>Basic Computer Organization</vt:lpstr>
      <vt:lpstr>Contd..</vt:lpstr>
      <vt:lpstr>System Bus A bus is basically a collection of wires, chips and slots inside the computer through which data and signals can be transmitted to and fro between the computer and peripherals.</vt:lpstr>
      <vt:lpstr>Contd…</vt:lpstr>
      <vt:lpstr>Instruction cycle</vt:lpstr>
      <vt:lpstr>Contd..</vt:lpstr>
      <vt:lpstr>Contd…(instruction cycle state diagram)</vt:lpstr>
      <vt:lpstr>CPU organization</vt:lpstr>
      <vt:lpstr>Contd…</vt:lpstr>
      <vt:lpstr>Memory Subsystem Organization and Interfacing:</vt:lpstr>
      <vt:lpstr>Contd…</vt:lpstr>
      <vt:lpstr>Internal Chip Organization:</vt:lpstr>
      <vt:lpstr>Contd..</vt:lpstr>
      <vt:lpstr>As the number of locations increases, the size of address decoder needed, becomes extremely large. To remedy this problem, the memory chip can be designed using multiple dimension of decoding. Consider two dimensional organization of the same 8 x 2 ROM chip:</vt:lpstr>
      <vt:lpstr>Contd..</vt:lpstr>
      <vt:lpstr>Construct a 16 x 2 memory subsystem from two 8 x 2 ROM chips with: a. high-order interleaving and b. low-order interleaving</vt:lpstr>
      <vt:lpstr>Contd…</vt:lpstr>
      <vt:lpstr>Construct a 8 x 4 memory subsystem from two 8 x 2 ROM chips with control signals. =&gt;Assume system with 6-bit address bus =&gt;A2, A1, A0 select location within memory chips. =&gt;A5, A4, A3 must be 000 for the chips to be active =&gt;RD or RD’ drives OE =&gt;IO/M(bar) signal supplied by processors that use isolated I/O  </vt:lpstr>
      <vt:lpstr>I/O subsystem organization and Interfacing</vt:lpstr>
      <vt:lpstr>Contd..</vt:lpstr>
      <vt:lpstr>Contd…</vt:lpstr>
      <vt:lpstr>Contd…</vt:lpstr>
      <vt:lpstr>Contd…</vt:lpstr>
      <vt:lpstr>A CPU with 8-bit data bus and 8-bit address bus uses memory mapped I/O. It has 32 byte of ROM at 00H and 32 byte of ROM at 20H. It also has an I/O device at FFH. Show the load logic and enable logic.</vt:lpstr>
      <vt:lpstr>Computer with 8-bit data bus and 8-bit control bus uses isolated I/O. It has 64 bytes of ROM starting at 00H constructed using 64 x 4 chips; 128 bytes of RAM, starting at address 40H constructed using 32 x 8 chips; an input device with Ready at address 40H and output with an ready at 80H.</vt:lpstr>
      <vt:lpstr>Contd..</vt:lpstr>
      <vt:lpstr>A computer system with an 8-bit address and an 8-bit data bus using isolated I/O. It has 16 x 8 ROM starting at address 00H constructed using 8 x8 chips; 64 x 8 of RAM starting at address 80H constructed using 64 x 4 chips. There is an I/O device at 40H. Show the design for the system.</vt:lpstr>
      <vt:lpstr>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Bishal Trital</dc:creator>
  <cp:lastModifiedBy>Bishal Trital</cp:lastModifiedBy>
  <cp:revision>46</cp:revision>
  <dcterms:created xsi:type="dcterms:W3CDTF">2017-12-28T07:45:09Z</dcterms:created>
  <dcterms:modified xsi:type="dcterms:W3CDTF">2018-02-06T09:52:49Z</dcterms:modified>
</cp:coreProperties>
</file>