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CHAPTER-10</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176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414"/>
          </a:xfrm>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1326524"/>
            <a:ext cx="8911686" cy="5531476"/>
          </a:xfrm>
        </p:spPr>
      </p:pic>
    </p:spTree>
    <p:extLst>
      <p:ext uri="{BB962C8B-B14F-4D97-AF65-F5344CB8AC3E}">
        <p14:creationId xmlns:p14="http://schemas.microsoft.com/office/powerpoint/2010/main" val="30362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8830" y="2133600"/>
            <a:ext cx="8276166" cy="3778250"/>
          </a:xfrm>
        </p:spPr>
      </p:pic>
    </p:spTree>
    <p:extLst>
      <p:ext uri="{BB962C8B-B14F-4D97-AF65-F5344CB8AC3E}">
        <p14:creationId xmlns:p14="http://schemas.microsoft.com/office/powerpoint/2010/main" val="385665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2589212" y="2133600"/>
            <a:ext cx="8915400" cy="4099775"/>
          </a:xfrm>
        </p:spPr>
        <p:txBody>
          <a:bodyPr>
            <a:normAutofit/>
          </a:bodyPr>
          <a:lstStyle/>
          <a:p>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Shared Bus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Processor communicates each other via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Bus can handle only one data at time.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Processors directly communicate with their own local memory to limit traffic on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Easy to expand.</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Diameter = 1 and Bandwidth = 1. L</a:t>
            </a:r>
          </a:p>
          <a:p>
            <a:r>
              <a:rPr lang="en-US" dirty="0" smtClean="0">
                <a:latin typeface="Times New Roman" panose="02020603050405020304" pitchFamily="18" charset="0"/>
                <a:cs typeface="Times New Roman" panose="02020603050405020304" pitchFamily="18" charset="0"/>
              </a:rPr>
              <a:t>B.	</a:t>
            </a:r>
            <a:r>
              <a:rPr lang="en-US" b="1" dirty="0" smtClean="0">
                <a:latin typeface="Times New Roman" panose="02020603050405020304" pitchFamily="18" charset="0"/>
                <a:cs typeface="Times New Roman" panose="02020603050405020304" pitchFamily="18" charset="0"/>
              </a:rPr>
              <a:t>Ring Topology</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Uses direct dedicated connections between processors unlike shared bus.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All communication line to be active simultaneously.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Data travels through several processors to reach final destination.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Diameter = n/2(largest integer less than or equal to n/2)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Bandwidth = n . 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890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C.	</a:t>
            </a:r>
            <a:r>
              <a:rPr lang="en-US" b="1" dirty="0" smtClean="0">
                <a:latin typeface="Times New Roman" panose="02020603050405020304" pitchFamily="18" charset="0"/>
                <a:cs typeface="Times New Roman" panose="02020603050405020304" pitchFamily="18" charset="0"/>
              </a:rPr>
              <a:t>Tree Topology</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Direct connections between processors; each processor has three connections.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Primary advantage is its low diameter.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Diameter = 2(</a:t>
            </a:r>
            <a:r>
              <a:rPr lang="en-US" dirty="0" err="1" smtClean="0">
                <a:latin typeface="Times New Roman" panose="02020603050405020304" pitchFamily="18" charset="0"/>
                <a:cs typeface="Times New Roman" panose="02020603050405020304" pitchFamily="18" charset="0"/>
              </a:rPr>
              <a:t>lg</a:t>
            </a:r>
            <a:r>
              <a:rPr lang="en-US" dirty="0" smtClean="0">
                <a:latin typeface="Times New Roman" panose="02020603050405020304" pitchFamily="18" charset="0"/>
                <a:cs typeface="Times New Roman" panose="02020603050405020304" pitchFamily="18" charset="0"/>
              </a:rPr>
              <a:t> 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Bandwidth = (n - 1).L</a:t>
            </a:r>
          </a:p>
          <a:p>
            <a:r>
              <a:rPr lang="en-US" dirty="0" smtClean="0">
                <a:latin typeface="Times New Roman" panose="02020603050405020304" pitchFamily="18" charset="0"/>
                <a:cs typeface="Times New Roman" panose="02020603050405020304" pitchFamily="18" charset="0"/>
              </a:rPr>
              <a:t>D. 	</a:t>
            </a:r>
            <a:r>
              <a:rPr lang="en-US" b="1" dirty="0" smtClean="0">
                <a:latin typeface="Times New Roman" panose="02020603050405020304" pitchFamily="18" charset="0"/>
                <a:cs typeface="Times New Roman" panose="02020603050405020304" pitchFamily="18" charset="0"/>
              </a:rPr>
              <a:t>Mesh Topology</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=&gt; </a:t>
            </a: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very processor connects to the processors above and below it, and to its right and left.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Without wraparound connection: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 Diameter = 2√n and Bandwidth = (2n - </a:t>
            </a:r>
            <a:r>
              <a:rPr lang="en-US" dirty="0">
                <a:latin typeface="Times New Roman" panose="02020603050405020304" pitchFamily="18" charset="0"/>
                <a:cs typeface="Times New Roman" panose="02020603050405020304" pitchFamily="18" charset="0"/>
              </a:rPr>
              <a:t>2√n</a:t>
            </a:r>
            <a:r>
              <a:rPr lang="en-US" dirty="0" smtClean="0">
                <a:latin typeface="Times New Roman" panose="02020603050405020304" pitchFamily="18" charset="0"/>
                <a:cs typeface="Times New Roman" panose="02020603050405020304" pitchFamily="18" charset="0"/>
              </a:rPr>
              <a:t>) . L</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With wraparound condition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 Diameter = √</a:t>
            </a:r>
            <a:r>
              <a:rPr lang="en-US" dirty="0">
                <a:latin typeface="Times New Roman" panose="02020603050405020304" pitchFamily="18" charset="0"/>
                <a:cs typeface="Times New Roman" panose="02020603050405020304" pitchFamily="18" charset="0"/>
              </a:rPr>
              <a:t>n and Bandwidth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n . L</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13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	</a:t>
            </a:r>
            <a:r>
              <a:rPr lang="en-US" b="1" dirty="0" smtClean="0">
                <a:latin typeface="Times New Roman" panose="02020603050405020304" pitchFamily="18" charset="0"/>
                <a:cs typeface="Times New Roman" panose="02020603050405020304" pitchFamily="18" charset="0"/>
              </a:rPr>
              <a:t>Hypercube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Is a multidimensional mesh.</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It has n processors, each with (</a:t>
            </a:r>
            <a:r>
              <a:rPr lang="en-US" dirty="0" err="1" smtClean="0">
                <a:latin typeface="Times New Roman" panose="02020603050405020304" pitchFamily="18" charset="0"/>
                <a:cs typeface="Times New Roman" panose="02020603050405020304" pitchFamily="18" charset="0"/>
              </a:rPr>
              <a:t>lg</a:t>
            </a:r>
            <a:r>
              <a:rPr lang="en-US" dirty="0" smtClean="0">
                <a:latin typeface="Times New Roman" panose="02020603050405020304" pitchFamily="18" charset="0"/>
                <a:cs typeface="Times New Roman" panose="02020603050405020304" pitchFamily="18" charset="0"/>
              </a:rPr>
              <a:t> n) connections.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Diameter = (</a:t>
            </a:r>
            <a:r>
              <a:rPr lang="en-US" dirty="0" err="1" smtClean="0">
                <a:latin typeface="Times New Roman" panose="02020603050405020304" pitchFamily="18" charset="0"/>
                <a:cs typeface="Times New Roman" panose="02020603050405020304" pitchFamily="18" charset="0"/>
              </a:rPr>
              <a:t>lg</a:t>
            </a:r>
            <a:r>
              <a:rPr lang="en-US" dirty="0" smtClean="0">
                <a:latin typeface="Times New Roman" panose="02020603050405020304" pitchFamily="18" charset="0"/>
                <a:cs typeface="Times New Roman" panose="02020603050405020304" pitchFamily="18" charset="0"/>
              </a:rPr>
              <a:t> n) and Bandwidth = (n/2) .  (</a:t>
            </a:r>
            <a:r>
              <a:rPr lang="en-US" dirty="0" err="1" smtClean="0">
                <a:latin typeface="Times New Roman" panose="02020603050405020304" pitchFamily="18" charset="0"/>
                <a:cs typeface="Times New Roman" panose="02020603050405020304" pitchFamily="18" charset="0"/>
              </a:rPr>
              <a:t>lg</a:t>
            </a:r>
            <a:r>
              <a:rPr lang="en-US" dirty="0" smtClean="0">
                <a:latin typeface="Times New Roman" panose="02020603050405020304" pitchFamily="18" charset="0"/>
                <a:cs typeface="Times New Roman" panose="02020603050405020304" pitchFamily="18" charset="0"/>
              </a:rPr>
              <a:t> n) . L</a:t>
            </a:r>
          </a:p>
          <a:p>
            <a:r>
              <a:rPr lang="en-US" dirty="0" smtClean="0">
                <a:latin typeface="Times New Roman" panose="02020603050405020304" pitchFamily="18" charset="0"/>
                <a:cs typeface="Times New Roman" panose="02020603050405020304" pitchFamily="18" charset="0"/>
              </a:rPr>
              <a:t>F.	</a:t>
            </a:r>
            <a:r>
              <a:rPr lang="en-US" b="1" dirty="0" smtClean="0">
                <a:latin typeface="Times New Roman" panose="02020603050405020304" pitchFamily="18" charset="0"/>
                <a:cs typeface="Times New Roman" panose="02020603050405020304" pitchFamily="18" charset="0"/>
              </a:rPr>
              <a:t>Completely Connected Topology</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Each processor has (n-1) connections.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Increases the complexity of processor.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Diameter = 1 and Bandwidth = (n/2) . (n - 1) . 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427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MIMD System Architectures: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Refers to the connection of the processors w.r.t system memory.</a:t>
            </a:r>
          </a:p>
          <a:p>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Symmetric multiprocessor, </a:t>
            </a:r>
            <a:r>
              <a:rPr lang="en-US" dirty="0" smtClean="0">
                <a:latin typeface="Times New Roman" panose="02020603050405020304" pitchFamily="18" charset="0"/>
                <a:cs typeface="Times New Roman" panose="02020603050405020304" pitchFamily="18" charset="0"/>
              </a:rPr>
              <a:t>or </a:t>
            </a:r>
            <a:r>
              <a:rPr lang="en-US" b="1" dirty="0" smtClean="0">
                <a:latin typeface="Times New Roman" panose="02020603050405020304" pitchFamily="18" charset="0"/>
                <a:cs typeface="Times New Roman" panose="02020603050405020304" pitchFamily="18" charset="0"/>
              </a:rPr>
              <a:t>SMP, </a:t>
            </a:r>
            <a:r>
              <a:rPr lang="en-US" dirty="0" smtClean="0">
                <a:latin typeface="Times New Roman" panose="02020603050405020304" pitchFamily="18" charset="0"/>
                <a:cs typeface="Times New Roman" panose="02020603050405020304" pitchFamily="18" charset="0"/>
              </a:rPr>
              <a:t>is a computer system that has two or more processors with comparable capabilities(do not have to be identical).</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All processors must be capable of performing the same functions; this is the symmetry of SMPs.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The processors all have access to the same I/O devices and memory modules.</a:t>
            </a:r>
          </a:p>
          <a:p>
            <a:r>
              <a:rPr lang="en-US" dirty="0" smtClean="0">
                <a:latin typeface="Times New Roman" panose="02020603050405020304" pitchFamily="18" charset="0"/>
                <a:cs typeface="Times New Roman" panose="02020603050405020304" pitchFamily="18" charset="0"/>
              </a:rPr>
              <a:t>One type of SMP is the  </a:t>
            </a:r>
            <a:r>
              <a:rPr lang="en-US" b="1" dirty="0" smtClean="0">
                <a:latin typeface="Times New Roman" panose="02020603050405020304" pitchFamily="18" charset="0"/>
                <a:cs typeface="Times New Roman" panose="02020603050405020304" pitchFamily="18" charset="0"/>
              </a:rPr>
              <a:t>Uniform Memory Access(UMA)</a:t>
            </a:r>
            <a:r>
              <a:rPr lang="en-US" dirty="0" smtClean="0">
                <a:latin typeface="Times New Roman" panose="02020603050405020304" pitchFamily="18" charset="0"/>
                <a:cs typeface="Times New Roman" panose="02020603050405020304" pitchFamily="18" charset="0"/>
              </a:rPr>
              <a:t> architecture.</a:t>
            </a:r>
          </a:p>
          <a:p>
            <a:r>
              <a:rPr lang="en-US" dirty="0" smtClean="0">
                <a:latin typeface="Times New Roman" panose="02020603050405020304" pitchFamily="18" charset="0"/>
                <a:cs typeface="Times New Roman" panose="02020603050405020304" pitchFamily="18" charset="0"/>
              </a:rPr>
              <a:t>UMA gives all CPUs equal(uniform) access to all locations in shared memory.</a:t>
            </a:r>
          </a:p>
          <a:p>
            <a:r>
              <a:rPr lang="en-US" dirty="0" smtClean="0">
                <a:latin typeface="Times New Roman" panose="02020603050405020304" pitchFamily="18" charset="0"/>
                <a:cs typeface="Times New Roman" panose="02020603050405020304" pitchFamily="18" charset="0"/>
              </a:rPr>
              <a:t>They interact with shared memory via some communication mechanism.</a:t>
            </a:r>
          </a:p>
          <a:p>
            <a:r>
              <a:rPr lang="en-US" dirty="0" smtClean="0">
                <a:latin typeface="Times New Roman" panose="02020603050405020304" pitchFamily="18" charset="0"/>
                <a:cs typeface="Times New Roman" panose="02020603050405020304" pitchFamily="18" charset="0"/>
              </a:rPr>
              <a:t>Each processor may have its own cache memory, not directly accessible by the other processors.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9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732" y="1585956"/>
            <a:ext cx="5065422" cy="32569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822" y="1704427"/>
            <a:ext cx="5080796" cy="3138477"/>
          </a:xfrm>
          <a:prstGeom prst="rect">
            <a:avLst/>
          </a:prstGeom>
        </p:spPr>
      </p:pic>
    </p:spTree>
    <p:extLst>
      <p:ext uri="{BB962C8B-B14F-4D97-AF65-F5344CB8AC3E}">
        <p14:creationId xmlns:p14="http://schemas.microsoft.com/office/powerpoint/2010/main" val="15642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Non-uniform Memory Access(NUMA) </a:t>
            </a:r>
            <a:r>
              <a:rPr lang="en-US" dirty="0" smtClean="0">
                <a:latin typeface="Times New Roman" panose="02020603050405020304" pitchFamily="18" charset="0"/>
                <a:cs typeface="Times New Roman" panose="02020603050405020304" pitchFamily="18" charset="0"/>
              </a:rPr>
              <a:t>do not allow uniform access to all shared memory locations.</a:t>
            </a:r>
          </a:p>
          <a:p>
            <a:r>
              <a:rPr lang="en-US" dirty="0" smtClean="0">
                <a:latin typeface="Times New Roman" panose="02020603050405020304" pitchFamily="18" charset="0"/>
                <a:cs typeface="Times New Roman" panose="02020603050405020304" pitchFamily="18" charset="0"/>
              </a:rPr>
              <a:t>The architecture still allows all processors to access all shared memory locations.</a:t>
            </a:r>
          </a:p>
          <a:p>
            <a:r>
              <a:rPr lang="en-US" dirty="0" smtClean="0">
                <a:latin typeface="Times New Roman" panose="02020603050405020304" pitchFamily="18" charset="0"/>
                <a:cs typeface="Times New Roman" panose="02020603050405020304" pitchFamily="18" charset="0"/>
              </a:rPr>
              <a:t>However, each processor can access the memory module closest to it, its local shared memory, more quickly than the other modules; hence, the memory access times are non-uniform.</a:t>
            </a:r>
          </a:p>
          <a:p>
            <a:r>
              <a:rPr lang="en-US" dirty="0" smtClean="0">
                <a:latin typeface="Times New Roman" panose="02020603050405020304" pitchFamily="18" charset="0"/>
                <a:cs typeface="Times New Roman" panose="02020603050405020304" pitchFamily="18" charset="0"/>
              </a:rPr>
              <a:t>Unlike UMA machines, NUMA computers may not be SMP.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483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cache coherence NUMA </a:t>
            </a:r>
            <a:r>
              <a:rPr lang="en-US" dirty="0" smtClean="0">
                <a:latin typeface="Times New Roman" panose="02020603050405020304" pitchFamily="18" charset="0"/>
                <a:cs typeface="Times New Roman" panose="02020603050405020304" pitchFamily="18" charset="0"/>
              </a:rPr>
              <a:t>architecture</a:t>
            </a:r>
            <a:r>
              <a:rPr lang="en-US" b="1" dirty="0" smtClean="0">
                <a:latin typeface="Times New Roman" panose="02020603050405020304" pitchFamily="18" charset="0"/>
                <a:cs typeface="Times New Roman" panose="02020603050405020304" pitchFamily="18" charset="0"/>
              </a:rPr>
              <a:t>, CC-NUMA, </a:t>
            </a:r>
            <a:r>
              <a:rPr lang="en-US" dirty="0" smtClean="0">
                <a:latin typeface="Times New Roman" panose="02020603050405020304" pitchFamily="18" charset="0"/>
                <a:cs typeface="Times New Roman" panose="02020603050405020304" pitchFamily="18" charset="0"/>
              </a:rPr>
              <a:t>is similar to the NUMA architecture , except each processor includes cache memory.</a:t>
            </a:r>
          </a:p>
          <a:p>
            <a:r>
              <a:rPr lang="en-US" dirty="0" smtClean="0">
                <a:latin typeface="Times New Roman" panose="02020603050405020304" pitchFamily="18" charset="0"/>
                <a:cs typeface="Times New Roman" panose="02020603050405020304" pitchFamily="18" charset="0"/>
              </a:rPr>
              <a:t>The cache can buffer data from memory modules that are not local to the processor, thus reducing the access time of the most lengthy memory transfers.</a:t>
            </a:r>
          </a:p>
          <a:p>
            <a:r>
              <a:rPr lang="en-US" dirty="0" smtClean="0">
                <a:latin typeface="Times New Roman" panose="02020603050405020304" pitchFamily="18" charset="0"/>
                <a:cs typeface="Times New Roman" panose="02020603050405020304" pitchFamily="18" charset="0"/>
              </a:rPr>
              <a:t>However, this introduces a problem when two or more caches hold the same piece of data.</a:t>
            </a:r>
          </a:p>
          <a:p>
            <a:r>
              <a:rPr lang="en-US" dirty="0" smtClean="0">
                <a:latin typeface="Times New Roman" panose="02020603050405020304" pitchFamily="18" charset="0"/>
                <a:cs typeface="Times New Roman" panose="02020603050405020304" pitchFamily="18" charset="0"/>
              </a:rPr>
              <a:t>When one processor changes the value of this data, the other caches’ values are invalid.</a:t>
            </a:r>
          </a:p>
          <a:p>
            <a:r>
              <a:rPr lang="en-US" dirty="0" smtClean="0">
                <a:latin typeface="Times New Roman" panose="02020603050405020304" pitchFamily="18" charset="0"/>
                <a:cs typeface="Times New Roman" panose="02020603050405020304" pitchFamily="18" charset="0"/>
              </a:rPr>
              <a:t>There are several methods to maintain consistency, </a:t>
            </a:r>
            <a:r>
              <a:rPr lang="en-US" smtClean="0">
                <a:latin typeface="Times New Roman" panose="02020603050405020304" pitchFamily="18" charset="0"/>
                <a:cs typeface="Times New Roman" panose="02020603050405020304" pitchFamily="18" charset="0"/>
              </a:rPr>
              <a:t>or</a:t>
            </a:r>
            <a:r>
              <a:rPr lang="en-US" b="1" smtClean="0">
                <a:latin typeface="Times New Roman" panose="02020603050405020304" pitchFamily="18" charset="0"/>
                <a:cs typeface="Times New Roman" panose="02020603050405020304" pitchFamily="18" charset="0"/>
              </a:rPr>
              <a:t>  coherence.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466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in Multiprocessor  Systems: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Even the fastest processors cannot achieve high levels of efficiency if they spend too much of their time waiting to send and receive data.</a:t>
            </a:r>
          </a:p>
          <a:p>
            <a:r>
              <a:rPr lang="en-US" dirty="0" smtClean="0">
                <a:latin typeface="Times New Roman" panose="02020603050405020304" pitchFamily="18" charset="0"/>
                <a:cs typeface="Times New Roman" panose="02020603050405020304" pitchFamily="18" charset="0"/>
              </a:rPr>
              <a:t>For this reason, multiprocessor systems use hardwired connections, rather than the data packets for communicating within the computer.</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	Fixed connections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	Reconfigurable connections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98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in Uniprocessor System</a:t>
            </a:r>
            <a:endParaRPr lang="en-US" dirty="0"/>
          </a:p>
        </p:txBody>
      </p:sp>
      <p:sp>
        <p:nvSpPr>
          <p:cNvPr id="3" name="Content Placeholder 2"/>
          <p:cNvSpPr>
            <a:spLocks noGrp="1"/>
          </p:cNvSpPr>
          <p:nvPr>
            <p:ph idx="1"/>
          </p:nvPr>
        </p:nvSpPr>
        <p:spPr>
          <a:xfrm>
            <a:off x="2589212" y="2133600"/>
            <a:ext cx="8915400" cy="4022501"/>
          </a:xfrm>
        </p:spPr>
        <p:txBody>
          <a:bodyPr/>
          <a:lstStyle/>
          <a:p>
            <a:r>
              <a:rPr lang="en-US" dirty="0" smtClean="0">
                <a:latin typeface="Times New Roman" panose="02020603050405020304" pitchFamily="18" charset="0"/>
                <a:cs typeface="Times New Roman" panose="02020603050405020304" pitchFamily="18" charset="0"/>
              </a:rPr>
              <a:t>A system that processes two different instructions simultaneously could be considered to perform parallel processing.</a:t>
            </a:r>
          </a:p>
          <a:p>
            <a:r>
              <a:rPr lang="en-US" dirty="0" smtClean="0">
                <a:latin typeface="Times New Roman" panose="02020603050405020304" pitchFamily="18" charset="0"/>
                <a:cs typeface="Times New Roman" panose="02020603050405020304" pitchFamily="18" charset="0"/>
              </a:rPr>
              <a:t>A system that performs different operations on the same instruction usually would not.</a:t>
            </a:r>
          </a:p>
          <a:p>
            <a:r>
              <a:rPr lang="en-US" dirty="0" smtClean="0">
                <a:latin typeface="Times New Roman" panose="02020603050405020304" pitchFamily="18" charset="0"/>
                <a:cs typeface="Times New Roman" panose="02020603050405020304" pitchFamily="18" charset="0"/>
              </a:rPr>
              <a:t>Example: consider the FETCH routine: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FETCH2 : DR←M, PC←PC + 1</a:t>
            </a:r>
          </a:p>
          <a:p>
            <a:r>
              <a:rPr lang="en-US" dirty="0" smtClean="0">
                <a:latin typeface="Times New Roman" panose="02020603050405020304" pitchFamily="18" charset="0"/>
                <a:cs typeface="Times New Roman" panose="02020603050405020304" pitchFamily="18" charset="0"/>
              </a:rPr>
              <a:t>Although two micro-operations occur during this state, both are used to process same instruction. This is not considered parallel processing.</a:t>
            </a:r>
          </a:p>
          <a:p>
            <a:r>
              <a:rPr lang="en-US" dirty="0" smtClean="0">
                <a:latin typeface="Times New Roman" panose="02020603050405020304" pitchFamily="18" charset="0"/>
                <a:cs typeface="Times New Roman" panose="02020603050405020304" pitchFamily="18" charset="0"/>
              </a:rPr>
              <a:t>Examples of parallelism in uniprocessor systems include: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arithmetic pipeline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instruction pipeline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I/O processor</a:t>
            </a:r>
          </a:p>
        </p:txBody>
      </p:sp>
    </p:spTree>
    <p:extLst>
      <p:ext uri="{BB962C8B-B14F-4D97-AF65-F5344CB8AC3E}">
        <p14:creationId xmlns:p14="http://schemas.microsoft.com/office/powerpoint/2010/main" val="2364848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472" y="1549220"/>
            <a:ext cx="4361763"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001" y="3438345"/>
            <a:ext cx="5206825" cy="3117129"/>
          </a:xfrm>
          <a:prstGeom prst="rect">
            <a:avLst/>
          </a:prstGeom>
        </p:spPr>
      </p:pic>
    </p:spTree>
    <p:extLst>
      <p:ext uri="{BB962C8B-B14F-4D97-AF65-F5344CB8AC3E}">
        <p14:creationId xmlns:p14="http://schemas.microsoft.com/office/powerpoint/2010/main" val="358135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Connection:</a:t>
            </a:r>
            <a:endParaRPr lang="en-US" dirty="0"/>
          </a:p>
        </p:txBody>
      </p:sp>
      <p:sp>
        <p:nvSpPr>
          <p:cNvPr id="3" name="Content Placeholder 2"/>
          <p:cNvSpPr>
            <a:spLocks noGrp="1"/>
          </p:cNvSpPr>
          <p:nvPr>
            <p:ph idx="1"/>
          </p:nvPr>
        </p:nvSpPr>
        <p:spPr>
          <a:xfrm>
            <a:off x="2589212" y="2133600"/>
            <a:ext cx="8915400" cy="3442952"/>
          </a:xfrm>
        </p:spPr>
        <p:txBody>
          <a:bodyPr>
            <a:normAutofit/>
          </a:bodyPr>
          <a:lstStyle/>
          <a:p>
            <a:r>
              <a:rPr lang="en-US" dirty="0" smtClean="0">
                <a:latin typeface="Times New Roman" panose="02020603050405020304" pitchFamily="18" charset="0"/>
                <a:cs typeface="Times New Roman" panose="02020603050405020304" pitchFamily="18" charset="0"/>
              </a:rPr>
              <a:t>Inflexible system and is less costly than reconfigurable communications mechanism.</a:t>
            </a:r>
          </a:p>
          <a:p>
            <a:r>
              <a:rPr lang="en-US" dirty="0" smtClean="0">
                <a:latin typeface="Times New Roman" panose="02020603050405020304" pitchFamily="18" charset="0"/>
                <a:cs typeface="Times New Roman" panose="02020603050405020304" pitchFamily="18" charset="0"/>
              </a:rPr>
              <a:t>A 16 processor multiprocessor system is divided into 4 clusters, each with 4 processors.</a:t>
            </a:r>
          </a:p>
          <a:p>
            <a:r>
              <a:rPr lang="en-US" dirty="0" smtClean="0">
                <a:latin typeface="Times New Roman" panose="02020603050405020304" pitchFamily="18" charset="0"/>
                <a:cs typeface="Times New Roman" panose="02020603050405020304" pitchFamily="18" charset="0"/>
              </a:rPr>
              <a:t>Processors in each cluster are connected via their own shared bus, called the cluster bus.</a:t>
            </a:r>
          </a:p>
          <a:p>
            <a:r>
              <a:rPr lang="en-US" dirty="0" smtClean="0">
                <a:latin typeface="Times New Roman" panose="02020603050405020304" pitchFamily="18" charset="0"/>
                <a:cs typeface="Times New Roman" panose="02020603050405020304" pitchFamily="18" charset="0"/>
              </a:rPr>
              <a:t>Two processors in the same cluster communicate via their cluster bus, leaving the intercluster communication mechanism and other cluster buses free for other communication.</a:t>
            </a:r>
          </a:p>
          <a:p>
            <a:r>
              <a:rPr lang="en-US" dirty="0" smtClean="0">
                <a:latin typeface="Times New Roman" panose="02020603050405020304" pitchFamily="18" charset="0"/>
                <a:cs typeface="Times New Roman" panose="02020603050405020304" pitchFamily="18" charset="0"/>
              </a:rPr>
              <a:t>All cluster buses could transmit data within their clusters simultaneously, thus maximizing dataflow and minimizing processor delay.</a:t>
            </a:r>
          </a:p>
        </p:txBody>
      </p:sp>
    </p:spTree>
    <p:extLst>
      <p:ext uri="{BB962C8B-B14F-4D97-AF65-F5344CB8AC3E}">
        <p14:creationId xmlns:p14="http://schemas.microsoft.com/office/powerpoint/2010/main" val="2872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Each cluster includes intercluster gateway, which handles data transfers between clusters.</a:t>
            </a:r>
          </a:p>
          <a:p>
            <a:r>
              <a:rPr lang="en-US" dirty="0">
                <a:latin typeface="Times New Roman" panose="02020603050405020304" pitchFamily="18" charset="0"/>
                <a:cs typeface="Times New Roman" panose="02020603050405020304" pitchFamily="18" charset="0"/>
              </a:rPr>
              <a:t>These gateways are connected by an intercluster communication mechanism.</a:t>
            </a:r>
          </a:p>
          <a:p>
            <a:r>
              <a:rPr lang="en-US" dirty="0">
                <a:latin typeface="Times New Roman" panose="02020603050405020304" pitchFamily="18" charset="0"/>
                <a:cs typeface="Times New Roman" panose="02020603050405020304" pitchFamily="18" charset="0"/>
              </a:rPr>
              <a:t>If a processor in one cluster must send data to a processor in a different cluster, it sends the data and destination processor information to its intercluster gateway.</a:t>
            </a:r>
          </a:p>
          <a:p>
            <a:r>
              <a:rPr lang="en-US" dirty="0">
                <a:latin typeface="Times New Roman" panose="02020603050405020304" pitchFamily="18" charset="0"/>
                <a:cs typeface="Times New Roman" panose="02020603050405020304" pitchFamily="18" charset="0"/>
              </a:rPr>
              <a:t>The gateway examines </a:t>
            </a:r>
            <a:r>
              <a:rPr lang="en-US" dirty="0" smtClean="0">
                <a:latin typeface="Times New Roman" panose="02020603050405020304" pitchFamily="18" charset="0"/>
                <a:cs typeface="Times New Roman" panose="02020603050405020304" pitchFamily="18" charset="0"/>
              </a:rPr>
              <a:t>the destination processor information to determine its cluster.</a:t>
            </a:r>
          </a:p>
          <a:p>
            <a:r>
              <a:rPr lang="en-US" dirty="0" smtClean="0">
                <a:latin typeface="Times New Roman" panose="02020603050405020304" pitchFamily="18" charset="0"/>
                <a:cs typeface="Times New Roman" panose="02020603050405020304" pitchFamily="18" charset="0"/>
              </a:rPr>
              <a:t>It then sends the data and destination through the intercluster communication mechanism, to the intercluster gateway of the destination processor’s cluster.</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50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Reconfigurable connections:</a:t>
            </a:r>
            <a:br>
              <a:rPr lang="en-US" dirty="0" smtClean="0"/>
            </a:br>
            <a:r>
              <a:rPr lang="en-US" dirty="0" smtClean="0"/>
              <a:t>(crossbar switch)</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 crossbar switch has n inputs and m outputs; size = n x m</a:t>
            </a:r>
          </a:p>
          <a:p>
            <a:r>
              <a:rPr lang="en-US" dirty="0" smtClean="0">
                <a:latin typeface="Times New Roman" panose="02020603050405020304" pitchFamily="18" charset="0"/>
                <a:cs typeface="Times New Roman" panose="02020603050405020304" pitchFamily="18" charset="0"/>
              </a:rPr>
              <a:t>In practice, n and m usually have the same value.</a:t>
            </a:r>
          </a:p>
          <a:p>
            <a:r>
              <a:rPr lang="en-US" dirty="0" smtClean="0">
                <a:latin typeface="Times New Roman" panose="02020603050405020304" pitchFamily="18" charset="0"/>
                <a:cs typeface="Times New Roman" panose="02020603050405020304" pitchFamily="18" charset="0"/>
              </a:rPr>
              <a:t>Each crosspoint within the switch is a connection point that can be closed to connect the input and output, or open to break the connection.</a:t>
            </a:r>
          </a:p>
          <a:p>
            <a:r>
              <a:rPr lang="en-US" dirty="0" smtClean="0">
                <a:latin typeface="Times New Roman" panose="02020603050405020304" pitchFamily="18" charset="0"/>
                <a:cs typeface="Times New Roman" panose="02020603050405020304" pitchFamily="18" charset="0"/>
              </a:rPr>
              <a:t>There is one crosspoint for every possible input-output combination.</a:t>
            </a:r>
          </a:p>
          <a:p>
            <a:r>
              <a:rPr lang="en-US" dirty="0" smtClean="0">
                <a:latin typeface="Times New Roman" panose="02020603050405020304" pitchFamily="18" charset="0"/>
                <a:cs typeface="Times New Roman" panose="02020603050405020304" pitchFamily="18" charset="0"/>
              </a:rPr>
              <a:t>In a  multiprocessor system, the inputs are connected to the processors, and the outputs are connected to the memory modules or the I/O devices, or back to processors for interprocess communication.</a:t>
            </a:r>
          </a:p>
          <a:p>
            <a:r>
              <a:rPr lang="en-US" dirty="0" smtClean="0">
                <a:latin typeface="Times New Roman" panose="02020603050405020304" pitchFamily="18" charset="0"/>
                <a:cs typeface="Times New Roman" panose="02020603050405020304" pitchFamily="18" charset="0"/>
              </a:rPr>
              <a:t>As the number of inputs and outputs increases, the size and hardware complexity of the crossbar switches increase rapidly.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917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Organization in Multiprocessor Systems:</a:t>
            </a:r>
            <a:endParaRPr lang="en-US" dirty="0"/>
          </a:p>
        </p:txBody>
      </p:sp>
      <p:sp>
        <p:nvSpPr>
          <p:cNvPr id="3" name="Content Placeholder 2"/>
          <p:cNvSpPr>
            <a:spLocks noGrp="1"/>
          </p:cNvSpPr>
          <p:nvPr>
            <p:ph idx="1"/>
          </p:nvPr>
        </p:nvSpPr>
        <p:spPr>
          <a:xfrm>
            <a:off x="2705121" y="1905000"/>
            <a:ext cx="8915400" cy="3777622"/>
          </a:xfrm>
        </p:spPr>
        <p:txBody>
          <a:bodyPr/>
          <a:lstStyle/>
          <a:p>
            <a:r>
              <a:rPr lang="en-US" b="1" dirty="0" smtClean="0">
                <a:latin typeface="Times New Roman" panose="02020603050405020304" pitchFamily="18" charset="0"/>
                <a:cs typeface="Times New Roman" panose="02020603050405020304" pitchFamily="18" charset="0"/>
              </a:rPr>
              <a:t>SHARED MEMORY:</a:t>
            </a:r>
          </a:p>
          <a:p>
            <a:r>
              <a:rPr lang="en-US" dirty="0" smtClean="0">
                <a:latin typeface="Times New Roman" panose="02020603050405020304" pitchFamily="18" charset="0"/>
                <a:cs typeface="Times New Roman" panose="02020603050405020304" pitchFamily="18" charset="0"/>
              </a:rPr>
              <a:t>The UMA and NUMA architecture both use shared memory.</a:t>
            </a:r>
          </a:p>
          <a:p>
            <a:r>
              <a:rPr lang="en-US" dirty="0" smtClean="0">
                <a:latin typeface="Times New Roman" panose="02020603050405020304" pitchFamily="18" charset="0"/>
                <a:cs typeface="Times New Roman" panose="02020603050405020304" pitchFamily="18" charset="0"/>
              </a:rPr>
              <a:t>Through shared memory, the processors can access shared programs and data.</a:t>
            </a:r>
          </a:p>
          <a:p>
            <a:r>
              <a:rPr lang="en-US" dirty="0" smtClean="0">
                <a:latin typeface="Times New Roman" panose="02020603050405020304" pitchFamily="18" charset="0"/>
                <a:cs typeface="Times New Roman" panose="02020603050405020304" pitchFamily="18" charset="0"/>
              </a:rPr>
              <a:t>They can also use the shared memory to communicate with each other via message passing.</a:t>
            </a:r>
          </a:p>
          <a:p>
            <a:r>
              <a:rPr lang="en-US" dirty="0" smtClean="0">
                <a:latin typeface="Times New Roman" panose="02020603050405020304" pitchFamily="18" charset="0"/>
                <a:cs typeface="Times New Roman" panose="02020603050405020304" pitchFamily="18" charset="0"/>
              </a:rPr>
              <a:t>In direct message passing, without the use of shared memory, one processor sends a message directly to another processor, usually in a data packet.</a:t>
            </a:r>
          </a:p>
          <a:p>
            <a:r>
              <a:rPr lang="en-US" dirty="0" smtClean="0">
                <a:latin typeface="Times New Roman" panose="02020603050405020304" pitchFamily="18" charset="0"/>
                <a:cs typeface="Times New Roman" panose="02020603050405020304" pitchFamily="18" charset="0"/>
              </a:rPr>
              <a:t>This requires some synchronization between the two processors, or some sort of buffer between the two.</a:t>
            </a:r>
          </a:p>
          <a:p>
            <a:r>
              <a:rPr lang="en-US" dirty="0" smtClean="0">
                <a:latin typeface="Times New Roman" panose="02020603050405020304" pitchFamily="18" charset="0"/>
                <a:cs typeface="Times New Roman" panose="02020603050405020304" pitchFamily="18" charset="0"/>
              </a:rPr>
              <a:t>Instead of a separate buffer, a multiprocessor system can use shared memory</a:t>
            </a:r>
          </a:p>
          <a:p>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895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The first processor writes its message to the shared memory and signals the second processor that it has a waiting message.</a:t>
            </a:r>
          </a:p>
          <a:p>
            <a:r>
              <a:rPr lang="en-US" dirty="0" smtClean="0">
                <a:latin typeface="Times New Roman" panose="02020603050405020304" pitchFamily="18" charset="0"/>
                <a:cs typeface="Times New Roman" panose="02020603050405020304" pitchFamily="18" charset="0"/>
              </a:rPr>
              <a:t>When the second processor is ready, it reads the message from shared memory.</a:t>
            </a:r>
          </a:p>
          <a:p>
            <a:r>
              <a:rPr lang="en-US" dirty="0" smtClean="0">
                <a:latin typeface="Times New Roman" panose="02020603050405020304" pitchFamily="18" charset="0"/>
                <a:cs typeface="Times New Roman" panose="02020603050405020304" pitchFamily="18" charset="0"/>
              </a:rPr>
              <a:t>The location of the message in shared memory is either known beforehand or sent with the message waiting signal.</a:t>
            </a:r>
          </a:p>
          <a:p>
            <a:r>
              <a:rPr lang="en-US" dirty="0" smtClean="0">
                <a:latin typeface="Times New Roman" panose="02020603050405020304" pitchFamily="18" charset="0"/>
                <a:cs typeface="Times New Roman" panose="02020603050405020304" pitchFamily="18" charset="0"/>
              </a:rPr>
              <a:t>In addition to message passing, the OS uses shared memory to store information about its current states.</a:t>
            </a:r>
          </a:p>
          <a:p>
            <a:r>
              <a:rPr lang="en-US" dirty="0" smtClean="0">
                <a:latin typeface="Times New Roman" panose="02020603050405020304" pitchFamily="18" charset="0"/>
                <a:cs typeface="Times New Roman" panose="02020603050405020304" pitchFamily="18" charset="0"/>
              </a:rPr>
              <a:t>In UMA architecture of the following figure, it might first appear that all processors must try to access a single shared memory module, and that only one can be successful at any given time.</a:t>
            </a:r>
          </a:p>
          <a:p>
            <a:r>
              <a:rPr lang="en-US" dirty="0" smtClean="0">
                <a:latin typeface="Times New Roman" panose="02020603050405020304" pitchFamily="18" charset="0"/>
                <a:cs typeface="Times New Roman" panose="02020603050405020304" pitchFamily="18" charset="0"/>
              </a:rPr>
              <a:t>In practice, the shared memory is partitioned into several modules, all of which can be accesses simultaneously.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067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6147" y="2056327"/>
            <a:ext cx="6698614" cy="3778250"/>
          </a:xfrm>
        </p:spPr>
      </p:pic>
    </p:spTree>
    <p:extLst>
      <p:ext uri="{BB962C8B-B14F-4D97-AF65-F5344CB8AC3E}">
        <p14:creationId xmlns:p14="http://schemas.microsoft.com/office/powerpoint/2010/main" val="166170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br>
              <a:rPr lang="en-US" dirty="0" smtClean="0"/>
            </a:br>
            <a:r>
              <a:rPr lang="en-US" sz="1800" dirty="0" smtClean="0"/>
              <a:t>(most significant problem in multiprocessor memory system design)</a:t>
            </a:r>
            <a:endParaRPr lang="en-US" sz="1800"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Unlike uniprocessor systems, however, multiprocessors have individual caches for each processor.</a:t>
            </a:r>
          </a:p>
          <a:p>
            <a:r>
              <a:rPr lang="en-US" dirty="0" smtClean="0">
                <a:latin typeface="Times New Roman" panose="02020603050405020304" pitchFamily="18" charset="0"/>
                <a:cs typeface="Times New Roman" panose="02020603050405020304" pitchFamily="18" charset="0"/>
              </a:rPr>
              <a:t>This can lead to problems when two or more caches hold the value of the same memory location simultaneously.</a:t>
            </a:r>
          </a:p>
          <a:p>
            <a:r>
              <a:rPr lang="en-US" dirty="0" smtClean="0">
                <a:latin typeface="Times New Roman" panose="02020603050405020304" pitchFamily="18" charset="0"/>
                <a:cs typeface="Times New Roman" panose="02020603050405020304" pitchFamily="18" charset="0"/>
              </a:rPr>
              <a:t>As one processor stores a value to that location in its cache, the other cache will have an invalid value in its location.</a:t>
            </a:r>
          </a:p>
          <a:p>
            <a:r>
              <a:rPr lang="en-US" dirty="0" smtClean="0">
                <a:latin typeface="Times New Roman" panose="02020603050405020304" pitchFamily="18" charset="0"/>
                <a:cs typeface="Times New Roman" panose="02020603050405020304" pitchFamily="18" charset="0"/>
              </a:rPr>
              <a:t>Using a write-through cache will not resolve this problem, since it would update main memory but not the other caches.</a:t>
            </a:r>
          </a:p>
          <a:p>
            <a:r>
              <a:rPr lang="en-US" dirty="0" smtClean="0">
                <a:latin typeface="Times New Roman" panose="02020603050405020304" pitchFamily="18" charset="0"/>
                <a:cs typeface="Times New Roman" panose="02020603050405020304" pitchFamily="18" charset="0"/>
              </a:rPr>
              <a:t>In addition, the extra writes to main memory would decrease system performance.</a:t>
            </a:r>
          </a:p>
          <a:p>
            <a:r>
              <a:rPr lang="en-US" dirty="0" smtClean="0">
                <a:latin typeface="Times New Roman" panose="02020603050405020304" pitchFamily="18" charset="0"/>
                <a:cs typeface="Times New Roman" panose="02020603050405020304" pitchFamily="18" charset="0"/>
              </a:rPr>
              <a:t>This is the </a:t>
            </a:r>
            <a:r>
              <a:rPr lang="en-US" b="1" dirty="0" smtClean="0">
                <a:latin typeface="Times New Roman" panose="02020603050405020304" pitchFamily="18" charset="0"/>
                <a:cs typeface="Times New Roman" panose="02020603050405020304" pitchFamily="18" charset="0"/>
              </a:rPr>
              <a:t>cache coherence</a:t>
            </a:r>
            <a:r>
              <a:rPr lang="en-US" dirty="0" smtClean="0">
                <a:latin typeface="Times New Roman" panose="02020603050405020304" pitchFamily="18" charset="0"/>
                <a:cs typeface="Times New Roman" panose="02020603050405020304" pitchFamily="18" charset="0"/>
              </a:rPr>
              <a:t> problem.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20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 illustrate this cache coherence problem, consider a multiprocessor system with four processors, each of which has a write-back cache.</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712" y="3166794"/>
            <a:ext cx="10058400" cy="2851001"/>
          </a:xfrm>
          <a:prstGeom prst="rect">
            <a:avLst/>
          </a:prstGeom>
        </p:spPr>
      </p:pic>
    </p:spTree>
    <p:extLst>
      <p:ext uri="{BB962C8B-B14F-4D97-AF65-F5344CB8AC3E}">
        <p14:creationId xmlns:p14="http://schemas.microsoft.com/office/powerpoint/2010/main" val="2379094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It is possible to resolve the cache coherence problem during program compilation.</a:t>
            </a:r>
          </a:p>
          <a:p>
            <a:r>
              <a:rPr lang="en-US" dirty="0" smtClean="0">
                <a:latin typeface="Times New Roman" panose="02020603050405020304" pitchFamily="18" charset="0"/>
                <a:cs typeface="Times New Roman" panose="02020603050405020304" pitchFamily="18" charset="0"/>
              </a:rPr>
              <a:t>The compiler can mark all shared data as </a:t>
            </a:r>
            <a:r>
              <a:rPr lang="en-US" b="1" dirty="0" smtClean="0">
                <a:latin typeface="Times New Roman" panose="02020603050405020304" pitchFamily="18" charset="0"/>
                <a:cs typeface="Times New Roman" panose="02020603050405020304" pitchFamily="18" charset="0"/>
              </a:rPr>
              <a:t>non-cacheable</a:t>
            </a:r>
            <a:r>
              <a:rPr lang="en-US" dirty="0" smtClean="0">
                <a:latin typeface="Times New Roman" panose="02020603050405020304" pitchFamily="18" charset="0"/>
                <a:cs typeface="Times New Roman" panose="02020603050405020304" pitchFamily="18" charset="0"/>
              </a:rPr>
              <a:t>, thus forcing all accesses to this data to be from shared memory.</a:t>
            </a:r>
          </a:p>
          <a:p>
            <a:r>
              <a:rPr lang="en-US" dirty="0" smtClean="0">
                <a:latin typeface="Times New Roman" panose="02020603050405020304" pitchFamily="18" charset="0"/>
                <a:cs typeface="Times New Roman" panose="02020603050405020304" pitchFamily="18" charset="0"/>
              </a:rPr>
              <a:t>Although, this resolves the problem, it lowers the cache hit ratio and reduces overall system performance.</a:t>
            </a:r>
          </a:p>
          <a:p>
            <a:r>
              <a:rPr lang="en-US" dirty="0" smtClean="0">
                <a:latin typeface="Times New Roman" panose="02020603050405020304" pitchFamily="18" charset="0"/>
                <a:cs typeface="Times New Roman" panose="02020603050405020304" pitchFamily="18" charset="0"/>
              </a:rPr>
              <a:t>To reduce these effects and improve the hit ratio, a compiler may mark data as non-cacheable only at specified, critical parts of code.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08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2589212" y="2133600"/>
            <a:ext cx="8915400" cy="4241442"/>
          </a:xfrm>
        </p:spPr>
        <p:txBody>
          <a:bodyPr>
            <a:normAutofit/>
          </a:bodyPr>
          <a:lstStyle/>
          <a:p>
            <a:r>
              <a:rPr lang="en-US" dirty="0">
                <a:latin typeface="Times New Roman" panose="02020603050405020304" pitchFamily="18" charset="0"/>
                <a:cs typeface="Times New Roman" panose="02020603050405020304" pitchFamily="18" charset="0"/>
              </a:rPr>
              <a:t>Consider a pipeline set to realize the function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]←B[</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D[</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During the first clock cycle, the first stage receives the data inputs and calculates B[</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Then in the second clock cycle, along with the value of D[</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sent to stage 3, which performs the addition, generating the desired result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Although arithmetic pipelines can perform many iterations of the same operation in parallel, they cannot perform different operations simultaneously.</a:t>
            </a:r>
          </a:p>
          <a:p>
            <a:r>
              <a:rPr lang="en-US" dirty="0" smtClean="0">
                <a:latin typeface="Times New Roman" panose="02020603050405020304" pitchFamily="18" charset="0"/>
                <a:cs typeface="Times New Roman" panose="02020603050405020304" pitchFamily="18" charset="0"/>
              </a:rPr>
              <a:t>Vectored arithmetic unit performs different arithmetic operations in parallel.</a:t>
            </a:r>
          </a:p>
          <a:p>
            <a:r>
              <a:rPr lang="en-US" dirty="0" smtClean="0">
                <a:latin typeface="Times New Roman" panose="02020603050405020304" pitchFamily="18" charset="0"/>
                <a:cs typeface="Times New Roman" panose="02020603050405020304" pitchFamily="18" charset="0"/>
              </a:rPr>
              <a:t>As shown in figure, vectored arithmetic unit contains multiple functional units; some perform addition, others subtraction, and other different function.</a:t>
            </a:r>
          </a:p>
          <a:p>
            <a:r>
              <a:rPr lang="en-US" dirty="0" smtClean="0">
                <a:latin typeface="Times New Roman" panose="02020603050405020304" pitchFamily="18" charset="0"/>
                <a:cs typeface="Times New Roman" panose="02020603050405020304" pitchFamily="18" charset="0"/>
              </a:rPr>
              <a:t>Addition unit can input two numbers for addition and at the same time subtraction unit can input two numbers for subtraction, thus allowing CPU to execute both instructions simultaneously.</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33904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Hardware solution scheme is the </a:t>
            </a:r>
            <a:r>
              <a:rPr lang="en-US" b="1" dirty="0" smtClean="0">
                <a:latin typeface="Times New Roman" panose="02020603050405020304" pitchFamily="18" charset="0"/>
                <a:cs typeface="Times New Roman" panose="02020603050405020304" pitchFamily="18" charset="0"/>
              </a:rPr>
              <a:t>cache directory.</a:t>
            </a:r>
          </a:p>
          <a:p>
            <a:r>
              <a:rPr lang="en-US" dirty="0" smtClean="0">
                <a:latin typeface="Times New Roman" panose="02020603050405020304" pitchFamily="18" charset="0"/>
                <a:cs typeface="Times New Roman" panose="02020603050405020304" pitchFamily="18" charset="0"/>
              </a:rPr>
              <a:t>A directory controller is integrated with the main memory; it maintains a cache directory in main memory, which contains information on the contents of local caches.</a:t>
            </a:r>
          </a:p>
          <a:p>
            <a:r>
              <a:rPr lang="en-US" dirty="0" smtClean="0">
                <a:latin typeface="Times New Roman" panose="02020603050405020304" pitchFamily="18" charset="0"/>
                <a:cs typeface="Times New Roman" panose="02020603050405020304" pitchFamily="18" charset="0"/>
              </a:rPr>
              <a:t>All cache writes are also sent to the directory controller so that it can update the cache directory.</a:t>
            </a:r>
          </a:p>
          <a:p>
            <a:r>
              <a:rPr lang="en-US" dirty="0" smtClean="0">
                <a:latin typeface="Times New Roman" panose="02020603050405020304" pitchFamily="18" charset="0"/>
                <a:cs typeface="Times New Roman" panose="02020603050405020304" pitchFamily="18" charset="0"/>
              </a:rPr>
              <a:t>When the processor writes data to its cache, the directory controller checks to see which other caches also have that data.</a:t>
            </a:r>
          </a:p>
          <a:p>
            <a:r>
              <a:rPr lang="en-US" dirty="0" smtClean="0">
                <a:latin typeface="Times New Roman" panose="02020603050405020304" pitchFamily="18" charset="0"/>
                <a:cs typeface="Times New Roman" panose="02020603050405020304" pitchFamily="18" charset="0"/>
              </a:rPr>
              <a:t>It invalidates that data in those caches by marking its locations as empty.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264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2589212" y="2133600"/>
            <a:ext cx="8915400" cy="4724400"/>
          </a:xfrm>
        </p:spPr>
        <p:txBody>
          <a:bodyPr>
            <a:normAutofit/>
          </a:bodyPr>
          <a:lstStyle/>
          <a:p>
            <a:r>
              <a:rPr lang="en-US" dirty="0" smtClean="0">
                <a:latin typeface="Times New Roman" panose="02020603050405020304" pitchFamily="18" charset="0"/>
                <a:cs typeface="Times New Roman" panose="02020603050405020304" pitchFamily="18" charset="0"/>
              </a:rPr>
              <a:t>One popular solution to the cache coherence problem is called </a:t>
            </a:r>
            <a:r>
              <a:rPr lang="en-US" b="1" dirty="0" smtClean="0">
                <a:latin typeface="Times New Roman" panose="02020603050405020304" pitchFamily="18" charset="0"/>
                <a:cs typeface="Times New Roman" panose="02020603050405020304" pitchFamily="18" charset="0"/>
              </a:rPr>
              <a:t>snooping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In snooping, each cache(sometimes called snoopy cache) monitors memory activity on the system bus.</a:t>
            </a:r>
          </a:p>
          <a:p>
            <a:r>
              <a:rPr lang="en-US" dirty="0" smtClean="0">
                <a:latin typeface="Times New Roman" panose="02020603050405020304" pitchFamily="18" charset="0"/>
                <a:cs typeface="Times New Roman" panose="02020603050405020304" pitchFamily="18" charset="0"/>
              </a:rPr>
              <a:t>Whenever it encounters a memory access(by another processor) to a location that it currently holds, it takes appropriate action.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If the request is memory read, and the contents in its cache are the same as those in main memory, it simply notes that another cache also contains this data.</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If the request is memory read, and the contents in its cache are different than those in main memory, the processor must have written data to the cache that has not yet been written back to main memory.</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The cache intercepts the memory read request, sending its data to both main memory and the cache which requested the data.</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=&gt; If the request is the memory write, it simply marks its own data as invalid, essentially removing it from the cache.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52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Input and output switches are needed to route the proper data to the correct arithmetic unit and to send the correct outputs to their proper destination.</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994" y="2871989"/>
            <a:ext cx="6014434" cy="3709116"/>
          </a:xfrm>
          <a:prstGeom prst="rect">
            <a:avLst/>
          </a:prstGeom>
        </p:spPr>
      </p:pic>
    </p:spTree>
    <p:extLst>
      <p:ext uri="{BB962C8B-B14F-4D97-AF65-F5344CB8AC3E}">
        <p14:creationId xmlns:p14="http://schemas.microsoft.com/office/powerpoint/2010/main" val="372864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4082"/>
          </a:xfrm>
        </p:spPr>
        <p:txBody>
          <a:bodyPr/>
          <a:lstStyle/>
          <a:p>
            <a:r>
              <a:rPr lang="en-US" dirty="0" smtClean="0"/>
              <a:t>Organization of Multi-Processor System: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Flynn’s Taxonomy</a:t>
            </a:r>
          </a:p>
          <a:p>
            <a:r>
              <a:rPr lang="en-US" dirty="0" smtClean="0">
                <a:latin typeface="Times New Roman" panose="02020603050405020304" pitchFamily="18" charset="0"/>
                <a:cs typeface="Times New Roman" panose="02020603050405020304" pitchFamily="18" charset="0"/>
              </a:rPr>
              <a:t>System Topologies</a:t>
            </a:r>
          </a:p>
          <a:p>
            <a:r>
              <a:rPr lang="en-US" dirty="0" smtClean="0">
                <a:latin typeface="Times New Roman" panose="02020603050405020304" pitchFamily="18" charset="0"/>
                <a:cs typeface="Times New Roman" panose="02020603050405020304" pitchFamily="18" charset="0"/>
              </a:rPr>
              <a:t>MIMD System Architecture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47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Flynn’s Taxonomy:</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Based on instruction and data processing.</a:t>
            </a:r>
          </a:p>
          <a:p>
            <a:r>
              <a:rPr lang="en-US" dirty="0" smtClean="0">
                <a:latin typeface="Times New Roman" panose="02020603050405020304" pitchFamily="18" charset="0"/>
                <a:cs typeface="Times New Roman" panose="02020603050405020304" pitchFamily="18" charset="0"/>
              </a:rPr>
              <a:t>Computer is classified by whether it processes a single instruction at a time or multiple instructions simultaneously, whether it operates on one or multiple data sets.</a:t>
            </a:r>
          </a:p>
          <a:p>
            <a:r>
              <a:rPr lang="en-US" dirty="0" smtClean="0">
                <a:latin typeface="Times New Roman" panose="02020603050405020304" pitchFamily="18" charset="0"/>
                <a:cs typeface="Times New Roman" panose="02020603050405020304" pitchFamily="18" charset="0"/>
              </a:rPr>
              <a:t>Classified into four categories: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SISD:	 	Single Instruction Single Data</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SIMD:	Single Instruction Multiple Data</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MISD:	Multiple Instruction Single Data</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=&gt; MIMD:	Multiple Instruction Multiple Data</a:t>
            </a:r>
          </a:p>
          <a:p>
            <a:r>
              <a:rPr lang="en-US" dirty="0" smtClean="0">
                <a:latin typeface="Times New Roman" panose="02020603050405020304" pitchFamily="18" charset="0"/>
                <a:cs typeface="Times New Roman" panose="02020603050405020304" pitchFamily="18" charset="0"/>
              </a:rPr>
              <a:t>SISD machine consists of a single CPU executing individual instructions on individual data values.</a:t>
            </a:r>
          </a:p>
          <a:p>
            <a:r>
              <a:rPr lang="en-US" dirty="0" smtClean="0">
                <a:latin typeface="Times New Roman" panose="02020603050405020304" pitchFamily="18" charset="0"/>
                <a:cs typeface="Times New Roman" panose="02020603050405020304" pitchFamily="18" charset="0"/>
              </a:rPr>
              <a:t>MISD is not practical to implement. No significant MISD computers have even been built.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82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6656"/>
          </a:xfrm>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504" y="1300766"/>
            <a:ext cx="7695865" cy="2807595"/>
          </a:xfrm>
        </p:spPr>
      </p:pic>
      <p:sp>
        <p:nvSpPr>
          <p:cNvPr id="5" name="TextBox 4"/>
          <p:cNvSpPr txBox="1"/>
          <p:nvPr/>
        </p:nvSpPr>
        <p:spPr>
          <a:xfrm>
            <a:off x="2014805" y="4198513"/>
            <a:ext cx="993249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SIMD executes a single instruction on multiple data values simultaneously using many processors.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only one instruction is processed at any given time, it is not necessary for each processor to fetch and decode the instruction. Instead, a single control unit handles this task for all processors within the SIMD computer.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processors may have local memory, but not mandatory.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also a communication network that the processors use to communicate with each other.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Although every processor receives the same control signals, they do not necessarily all execute the instruction; SIMD machine generally includes the capability to </a:t>
            </a:r>
            <a:r>
              <a:rPr lang="en-US" b="1" dirty="0">
                <a:latin typeface="Times New Roman" panose="02020603050405020304" pitchFamily="18" charset="0"/>
                <a:cs typeface="Times New Roman" panose="02020603050405020304" pitchFamily="18" charset="0"/>
              </a:rPr>
              <a:t>mask</a:t>
            </a:r>
            <a:r>
              <a:rPr lang="en-US" dirty="0">
                <a:latin typeface="Times New Roman" panose="02020603050405020304" pitchFamily="18" charset="0"/>
                <a:cs typeface="Times New Roman" panose="02020603050405020304" pitchFamily="18" charset="0"/>
              </a:rPr>
              <a:t>, or disable, individual processors</a:t>
            </a:r>
            <a:endParaRPr lang="en-US" dirty="0"/>
          </a:p>
        </p:txBody>
      </p:sp>
    </p:spTree>
    <p:extLst>
      <p:ext uri="{BB962C8B-B14F-4D97-AF65-F5344CB8AC3E}">
        <p14:creationId xmlns:p14="http://schemas.microsoft.com/office/powerpoint/2010/main" val="324116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Systems referred to as </a:t>
            </a:r>
            <a:r>
              <a:rPr lang="en-US" b="1" dirty="0" smtClean="0">
                <a:latin typeface="Times New Roman" panose="02020603050405020304" pitchFamily="18" charset="0"/>
                <a:cs typeface="Times New Roman" panose="02020603050405020304" pitchFamily="18" charset="0"/>
              </a:rPr>
              <a:t>multiprocessors or multicomputer </a:t>
            </a:r>
            <a:r>
              <a:rPr lang="en-US" dirty="0" smtClean="0">
                <a:latin typeface="Times New Roman" panose="02020603050405020304" pitchFamily="18" charset="0"/>
                <a:cs typeface="Times New Roman" panose="02020603050405020304" pitchFamily="18" charset="0"/>
              </a:rPr>
              <a:t>are usually </a:t>
            </a:r>
            <a:r>
              <a:rPr lang="en-US" b="1" dirty="0" smtClean="0">
                <a:latin typeface="Times New Roman" panose="02020603050405020304" pitchFamily="18" charset="0"/>
                <a:cs typeface="Times New Roman" panose="02020603050405020304" pitchFamily="18" charset="0"/>
              </a:rPr>
              <a:t>MIMD</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Unlike SIMD machines, processors may execute different(i.e. multiple) instructions simultaneously.</a:t>
            </a:r>
            <a:r>
              <a:rPr lang="en-US" b="1"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Therefore, each processor must include its own control unit.</a:t>
            </a:r>
          </a:p>
          <a:p>
            <a:r>
              <a:rPr lang="en-US" dirty="0" smtClean="0">
                <a:latin typeface="Times New Roman" panose="02020603050405020304" pitchFamily="18" charset="0"/>
                <a:cs typeface="Times New Roman" panose="02020603050405020304" pitchFamily="18" charset="0"/>
              </a:rPr>
              <a:t>MIMD machines are well suited for general purpose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56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Topologies/Interconnection Structures: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Pattern of connections between the processors in a multiprocessor system.</a:t>
            </a:r>
          </a:p>
          <a:p>
            <a:r>
              <a:rPr lang="en-US" b="1" dirty="0" smtClean="0">
                <a:latin typeface="Times New Roman" panose="02020603050405020304" pitchFamily="18" charset="0"/>
                <a:cs typeface="Times New Roman" panose="02020603050405020304" pitchFamily="18" charset="0"/>
              </a:rPr>
              <a:t>Diameter- </a:t>
            </a:r>
            <a:r>
              <a:rPr lang="en-US" dirty="0" smtClean="0">
                <a:latin typeface="Times New Roman" panose="02020603050405020304" pitchFamily="18" charset="0"/>
                <a:cs typeface="Times New Roman" panose="02020603050405020304" pitchFamily="18" charset="0"/>
              </a:rPr>
              <a:t>maximum distance between 2 processors in the system.</a:t>
            </a:r>
          </a:p>
          <a:p>
            <a:r>
              <a:rPr lang="en-US" b="1" dirty="0" smtClean="0">
                <a:latin typeface="Times New Roman" panose="02020603050405020304" pitchFamily="18" charset="0"/>
                <a:cs typeface="Times New Roman" panose="02020603050405020304" pitchFamily="18" charset="0"/>
              </a:rPr>
              <a:t>Bandwidth- </a:t>
            </a:r>
            <a:r>
              <a:rPr lang="en-US" dirty="0" smtClean="0">
                <a:latin typeface="Times New Roman" panose="02020603050405020304" pitchFamily="18" charset="0"/>
                <a:cs typeface="Times New Roman" panose="02020603050405020304" pitchFamily="18" charset="0"/>
              </a:rPr>
              <a:t>capacity of communication link multiplied by the number of such links in the system.</a:t>
            </a:r>
          </a:p>
          <a:p>
            <a:r>
              <a:rPr lang="en-US" dirty="0" smtClean="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hared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us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B.	Ring Topology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	Tree Topology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	Mesh Topology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E.	Hypercube Topology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F.	Completely connected Topology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0790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299</TotalTime>
  <Words>1686</Words>
  <Application>Microsoft Office PowerPoint</Application>
  <PresentationFormat>Widescreen</PresentationFormat>
  <Paragraphs>137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Century Gothic</vt:lpstr>
      <vt:lpstr>Times New Roman</vt:lpstr>
      <vt:lpstr>Wingdings 3</vt:lpstr>
      <vt:lpstr>Wisp</vt:lpstr>
      <vt:lpstr>CHAPTER-10</vt:lpstr>
      <vt:lpstr>Parallelism in Uniprocessor System</vt:lpstr>
      <vt:lpstr>Contd…</vt:lpstr>
      <vt:lpstr>Contd…</vt:lpstr>
      <vt:lpstr>Organization of Multi-Processor System:</vt:lpstr>
      <vt:lpstr>Flynn’s Taxonomy:</vt:lpstr>
      <vt:lpstr>Contd…</vt:lpstr>
      <vt:lpstr>Contd…</vt:lpstr>
      <vt:lpstr>System Topologies/Interconnection Structures:</vt:lpstr>
      <vt:lpstr>Contd…</vt:lpstr>
      <vt:lpstr>Contd…</vt:lpstr>
      <vt:lpstr>Contd…</vt:lpstr>
      <vt:lpstr>Contd…</vt:lpstr>
      <vt:lpstr>Contd…</vt:lpstr>
      <vt:lpstr>MIMD System Architectures:</vt:lpstr>
      <vt:lpstr>Contd…</vt:lpstr>
      <vt:lpstr>Contd…</vt:lpstr>
      <vt:lpstr>Contd…</vt:lpstr>
      <vt:lpstr>Communication in Multiprocessor  Systems:</vt:lpstr>
      <vt:lpstr>Contd…</vt:lpstr>
      <vt:lpstr>Fixed Connection:</vt:lpstr>
      <vt:lpstr>Contd…</vt:lpstr>
      <vt:lpstr>Reconfigurable connections: (crossbar switch)</vt:lpstr>
      <vt:lpstr>Memory Organization in Multiprocessor Systems:</vt:lpstr>
      <vt:lpstr>Contd…</vt:lpstr>
      <vt:lpstr>Contd…</vt:lpstr>
      <vt:lpstr>Contd… (most significant problem in multiprocessor memory system design)</vt:lpstr>
      <vt:lpstr>Contd…</vt:lpstr>
      <vt:lpstr>Contd…</vt:lpstr>
      <vt:lpstr>Contd…</vt:lpstr>
      <vt:lpstr>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CHAPTER-10</dc:title>
  <dc:creator>Bishal Trital</dc:creator>
  <cp:lastModifiedBy>Bishal Trital</cp:lastModifiedBy>
  <cp:revision>58</cp:revision>
  <dcterms:created xsi:type="dcterms:W3CDTF">2018-01-11T10:37:57Z</dcterms:created>
  <dcterms:modified xsi:type="dcterms:W3CDTF">2018-01-23T03:23:19Z</dcterms:modified>
</cp:coreProperties>
</file>