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DB99C-B976-4AD6-9F71-40D4B347FD22}" type="datetimeFigureOut">
              <a:rPr lang="en-US" smtClean="0"/>
              <a:t>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B700-1159-438C-9E62-7B04D286EAB8}" type="slidenum">
              <a:rPr lang="en-US" smtClean="0"/>
              <a:t>‹#›</a:t>
            </a:fld>
            <a:endParaRPr lang="en-US"/>
          </a:p>
        </p:txBody>
      </p:sp>
    </p:spTree>
    <p:extLst>
      <p:ext uri="{BB962C8B-B14F-4D97-AF65-F5344CB8AC3E}">
        <p14:creationId xmlns:p14="http://schemas.microsoft.com/office/powerpoint/2010/main" val="71521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smtClean="0"/>
              <a:t>: For AC &lt;-</a:t>
            </a:r>
            <a:r>
              <a:rPr lang="en-US" baseline="0" smtClean="0"/>
              <a:t> AC’ + 1 (NEG)</a:t>
            </a:r>
            <a:br>
              <a:rPr lang="en-US" baseline="0" smtClean="0"/>
            </a:br>
            <a:r>
              <a:rPr lang="en-US" baseline="0" smtClean="0"/>
              <a:t>NEG1: AC &lt;- AC’</a:t>
            </a:r>
            <a:br>
              <a:rPr lang="en-US" baseline="0" smtClean="0"/>
            </a:br>
            <a:r>
              <a:rPr lang="en-US" baseline="0" smtClean="0"/>
              <a:t>NEG2: AC&lt;- AC + 1</a:t>
            </a:r>
            <a:br>
              <a:rPr lang="en-US" baseline="0" smtClean="0"/>
            </a:br>
            <a:endParaRPr lang="en-US" dirty="0"/>
          </a:p>
        </p:txBody>
      </p:sp>
      <p:sp>
        <p:nvSpPr>
          <p:cNvPr id="4" name="Slide Number Placeholder 3"/>
          <p:cNvSpPr>
            <a:spLocks noGrp="1"/>
          </p:cNvSpPr>
          <p:nvPr>
            <p:ph type="sldNum" sz="quarter" idx="10"/>
          </p:nvPr>
        </p:nvSpPr>
        <p:spPr/>
        <p:txBody>
          <a:bodyPr/>
          <a:lstStyle/>
          <a:p>
            <a:fld id="{3487B700-1159-438C-9E62-7B04D286EAB8}" type="slidenum">
              <a:rPr lang="en-US" smtClean="0"/>
              <a:t>23</a:t>
            </a:fld>
            <a:endParaRPr lang="en-US"/>
          </a:p>
        </p:txBody>
      </p:sp>
    </p:spTree>
    <p:extLst>
      <p:ext uri="{BB962C8B-B14F-4D97-AF65-F5344CB8AC3E}">
        <p14:creationId xmlns:p14="http://schemas.microsoft.com/office/powerpoint/2010/main" val="348844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CHAPTER-4</a:t>
            </a:r>
            <a:endParaRPr lang="en-US" dirty="0"/>
          </a:p>
        </p:txBody>
      </p:sp>
      <p:sp>
        <p:nvSpPr>
          <p:cNvPr id="3" name="Subtitle 2"/>
          <p:cNvSpPr>
            <a:spLocks noGrp="1"/>
          </p:cNvSpPr>
          <p:nvPr>
            <p:ph type="subTitle" idx="1"/>
          </p:nvPr>
        </p:nvSpPr>
        <p:spPr/>
        <p:txBody>
          <a:bodyPr>
            <a:noAutofit/>
          </a:bodyPr>
          <a:lstStyle/>
          <a:p>
            <a:pPr algn="ctr"/>
            <a:r>
              <a:rPr lang="en-US" sz="9600" dirty="0" smtClean="0"/>
              <a:t>CPU Design</a:t>
            </a:r>
            <a:endParaRPr lang="en-US" sz="9600" dirty="0"/>
          </a:p>
        </p:txBody>
      </p:sp>
    </p:spTree>
    <p:extLst>
      <p:ext uri="{BB962C8B-B14F-4D97-AF65-F5344CB8AC3E}">
        <p14:creationId xmlns:p14="http://schemas.microsoft.com/office/powerpoint/2010/main" val="43533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Hardwired Control Unit:</a:t>
            </a:r>
            <a:br>
              <a:rPr lang="en-US" dirty="0" smtClean="0"/>
            </a:br>
            <a:r>
              <a:rPr lang="en-US" sz="1800" dirty="0" smtClean="0"/>
              <a:t>(This very simple CPU requires only a ordinary control unit which has three components: counter, decoder and some combinational logic)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496" y="2320119"/>
            <a:ext cx="6905684" cy="3207224"/>
          </a:xfrm>
        </p:spPr>
      </p:pic>
    </p:spTree>
    <p:extLst>
      <p:ext uri="{BB962C8B-B14F-4D97-AF65-F5344CB8AC3E}">
        <p14:creationId xmlns:p14="http://schemas.microsoft.com/office/powerpoint/2010/main" val="63717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dirty="0" smtClean="0"/>
              <a:t>(For this CPU, there are total number of 9 states and therefore a 4-bit counter and 4-to-16-bit decoder is needed)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133600"/>
            <a:ext cx="7533564" cy="4403678"/>
          </a:xfrm>
        </p:spPr>
      </p:pic>
    </p:spTree>
    <p:extLst>
      <p:ext uri="{BB962C8B-B14F-4D97-AF65-F5344CB8AC3E}">
        <p14:creationId xmlns:p14="http://schemas.microsoft.com/office/powerpoint/2010/main" val="167523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While working on the actual transfer, we note that AR only supplies its data to memory, but not to other components. Therefore, it is not necessary to connect its output to other internal bus.</a:t>
            </a:r>
          </a:p>
          <a:p>
            <a:r>
              <a:rPr lang="en-US" dirty="0" smtClean="0"/>
              <a:t>IR does not supply data to any other components through the internal bus. So, its output connection can be removed.</a:t>
            </a:r>
          </a:p>
          <a:p>
            <a:r>
              <a:rPr lang="en-US" dirty="0" smtClean="0"/>
              <a:t>AC actually does not supply data to any components. Therefore, its connection to the internal bus can be removed.</a:t>
            </a:r>
          </a:p>
          <a:p>
            <a:r>
              <a:rPr lang="en-US" dirty="0" smtClean="0"/>
              <a:t>AC must be able to load the sum of AC and DR as well as logical AND of AC and DR. Therefore, the CPU needs to include ALU that can generate these results.</a:t>
            </a:r>
            <a:endParaRPr lang="en-US" dirty="0"/>
          </a:p>
        </p:txBody>
      </p:sp>
    </p:spTree>
    <p:extLst>
      <p:ext uri="{BB962C8B-B14F-4D97-AF65-F5344CB8AC3E}">
        <p14:creationId xmlns:p14="http://schemas.microsoft.com/office/powerpoint/2010/main" val="83840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561" y="206716"/>
            <a:ext cx="8911687" cy="653093"/>
          </a:xfrm>
        </p:spPr>
        <p:txBody>
          <a:bodyPr/>
          <a:lstStyle/>
          <a:p>
            <a:r>
              <a:rPr lang="en-US" dirty="0" err="1" smtClean="0"/>
              <a:t>Contd</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321" y="859809"/>
            <a:ext cx="8407021" cy="5998191"/>
          </a:xfrm>
        </p:spPr>
      </p:pic>
    </p:spTree>
    <p:extLst>
      <p:ext uri="{BB962C8B-B14F-4D97-AF65-F5344CB8AC3E}">
        <p14:creationId xmlns:p14="http://schemas.microsoft.com/office/powerpoint/2010/main" val="18530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 generation for very simple CPU</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72" y="2133599"/>
            <a:ext cx="8761862" cy="4553803"/>
          </a:xfrm>
        </p:spPr>
      </p:pic>
    </p:spTree>
    <p:extLst>
      <p:ext uri="{BB962C8B-B14F-4D97-AF65-F5344CB8AC3E}">
        <p14:creationId xmlns:p14="http://schemas.microsoft.com/office/powerpoint/2010/main" val="319807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815" y="2674961"/>
            <a:ext cx="5976154" cy="2320120"/>
          </a:xfrm>
        </p:spPr>
      </p:pic>
    </p:spTree>
    <p:extLst>
      <p:ext uri="{BB962C8B-B14F-4D97-AF65-F5344CB8AC3E}">
        <p14:creationId xmlns:p14="http://schemas.microsoft.com/office/powerpoint/2010/main" val="228503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7475" y="1637731"/>
            <a:ext cx="5905137" cy="4572000"/>
          </a:xfrm>
        </p:spPr>
      </p:pic>
    </p:spTree>
    <p:extLst>
      <p:ext uri="{BB962C8B-B14F-4D97-AF65-F5344CB8AC3E}">
        <p14:creationId xmlns:p14="http://schemas.microsoft.com/office/powerpoint/2010/main" val="197116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914400" lvl="2" indent="0">
              <a:buNone/>
            </a:pPr>
            <a:r>
              <a:rPr lang="en-US" sz="1800" dirty="0" smtClean="0">
                <a:latin typeface="Times New Roman" panose="02020603050405020304" pitchFamily="18" charset="0"/>
                <a:cs typeface="Times New Roman" panose="02020603050405020304" pitchFamily="18" charset="0"/>
              </a:rPr>
              <a:t>	Fetch </a:t>
            </a:r>
            <a:r>
              <a:rPr lang="en-US" sz="1800" dirty="0">
                <a:latin typeface="Times New Roman" panose="02020603050405020304" pitchFamily="18" charset="0"/>
                <a:cs typeface="Times New Roman" panose="02020603050405020304" pitchFamily="18" charset="0"/>
              </a:rPr>
              <a:t>1: AR &lt;- PC</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Fetch 2: DR &lt;- M, PC &lt;- PC + 1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Fetch 3: IR &lt;- DR[7,6], AR &lt;- DR[5….0]</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JMP11: PC &lt;- AR</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JMP12: PC &lt;- PC +1</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INC21: AC &lt;- AC +1</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INC22: </a:t>
            </a:r>
            <a:r>
              <a:rPr lang="en-US" sz="1800" dirty="0">
                <a:latin typeface="Times New Roman" panose="02020603050405020304" pitchFamily="18" charset="0"/>
                <a:cs typeface="Times New Roman" panose="02020603050405020304" pitchFamily="18" charset="0"/>
              </a:rPr>
              <a:t>AC &lt;- AC +</a:t>
            </a:r>
            <a:r>
              <a:rPr lang="en-US" sz="1800" dirty="0" smtClean="0">
                <a:latin typeface="Times New Roman" panose="02020603050405020304" pitchFamily="18" charset="0"/>
                <a:cs typeface="Times New Roman" panose="02020603050405020304" pitchFamily="18" charset="0"/>
              </a:rPr>
              <a:t>1</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ADD11: DR &lt;- M, AC &lt;-AC + 1</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ADD12: AC &lt;- AC + DR</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SKIP1: PC &lt;- PC +1</a:t>
            </a:r>
            <a:endParaRPr lang="en-US" sz="1800" dirty="0"/>
          </a:p>
        </p:txBody>
      </p:sp>
    </p:spTree>
    <p:extLst>
      <p:ext uri="{BB962C8B-B14F-4D97-AF65-F5344CB8AC3E}">
        <p14:creationId xmlns:p14="http://schemas.microsoft.com/office/powerpoint/2010/main" val="349008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6216" y="1528549"/>
            <a:ext cx="5895832" cy="4899547"/>
          </a:xfrm>
        </p:spPr>
      </p:pic>
    </p:spTree>
    <p:extLst>
      <p:ext uri="{BB962C8B-B14F-4D97-AF65-F5344CB8AC3E}">
        <p14:creationId xmlns:p14="http://schemas.microsoft.com/office/powerpoint/2010/main" val="211875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972" y="1542197"/>
            <a:ext cx="8161361" cy="5145205"/>
          </a:xfrm>
        </p:spPr>
      </p:pic>
    </p:spTree>
    <p:extLst>
      <p:ext uri="{BB962C8B-B14F-4D97-AF65-F5344CB8AC3E}">
        <p14:creationId xmlns:p14="http://schemas.microsoft.com/office/powerpoint/2010/main" val="178558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Times New Roman" panose="02020603050405020304" pitchFamily="18" charset="0"/>
                <a:cs typeface="Times New Roman" panose="02020603050405020304" pitchFamily="18" charset="0"/>
              </a:rPr>
              <a:t>=&gt;In order to illustrate CPU design process, consider small and somewhat impractical CPU.</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=&gt;This CPU will have only one programmable accessible register called accumulator(AC).</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=&gt;It has only 4 instruction in its instruction set as shown in table:</a:t>
            </a: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797" y="2498502"/>
            <a:ext cx="7084962" cy="2343488"/>
          </a:xfrm>
        </p:spPr>
      </p:pic>
    </p:spTree>
    <p:extLst>
      <p:ext uri="{BB962C8B-B14F-4D97-AF65-F5344CB8AC3E}">
        <p14:creationId xmlns:p14="http://schemas.microsoft.com/office/powerpoint/2010/main" val="377631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609" y="2142699"/>
            <a:ext cx="6673202" cy="3903259"/>
          </a:xfrm>
        </p:spPr>
      </p:pic>
    </p:spTree>
    <p:extLst>
      <p:ext uri="{BB962C8B-B14F-4D97-AF65-F5344CB8AC3E}">
        <p14:creationId xmlns:p14="http://schemas.microsoft.com/office/powerpoint/2010/main" val="380257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630" y="1678675"/>
            <a:ext cx="7824513" cy="4954137"/>
          </a:xfrm>
        </p:spPr>
      </p:pic>
    </p:spTree>
    <p:extLst>
      <p:ext uri="{BB962C8B-B14F-4D97-AF65-F5344CB8AC3E}">
        <p14:creationId xmlns:p14="http://schemas.microsoft.com/office/powerpoint/2010/main" val="70424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597" y="1624084"/>
            <a:ext cx="7138609" cy="4790364"/>
          </a:xfrm>
        </p:spPr>
      </p:pic>
    </p:spTree>
    <p:extLst>
      <p:ext uri="{BB962C8B-B14F-4D97-AF65-F5344CB8AC3E}">
        <p14:creationId xmlns:p14="http://schemas.microsoft.com/office/powerpoint/2010/main" val="30543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4269" y="2019869"/>
            <a:ext cx="6970543" cy="4299043"/>
          </a:xfrm>
        </p:spPr>
      </p:pic>
    </p:spTree>
    <p:extLst>
      <p:ext uri="{BB962C8B-B14F-4D97-AF65-F5344CB8AC3E}">
        <p14:creationId xmlns:p14="http://schemas.microsoft.com/office/powerpoint/2010/main" val="20718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86" y="2081342"/>
            <a:ext cx="6770152" cy="3017858"/>
          </a:xfrm>
        </p:spPr>
      </p:pic>
    </p:spTree>
    <p:extLst>
      <p:ext uri="{BB962C8B-B14F-4D97-AF65-F5344CB8AC3E}">
        <p14:creationId xmlns:p14="http://schemas.microsoft.com/office/powerpoint/2010/main" val="32418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instruction from memory</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address of instruction to be fetched is stored in the PC. Since, address register(AR) supplies an address to memory through A[5……0] pins, firstly copy the content of PC to AR.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Fetch 1: AR &lt;- PC </a:t>
            </a:r>
          </a:p>
          <a:p>
            <a:r>
              <a:rPr lang="en-US" dirty="0" smtClean="0">
                <a:latin typeface="Times New Roman" panose="02020603050405020304" pitchFamily="18" charset="0"/>
                <a:cs typeface="Times New Roman" panose="02020603050405020304" pitchFamily="18" charset="0"/>
              </a:rPr>
              <a:t>The CPU must read the instructions from the memory and store in DR.</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etch 2: DR &lt;- M, PC &lt;- PC + 1</a:t>
            </a:r>
          </a:p>
          <a:p>
            <a:r>
              <a:rPr lang="en-US" dirty="0" smtClean="0">
                <a:latin typeface="Times New Roman" panose="02020603050405020304" pitchFamily="18" charset="0"/>
                <a:cs typeface="Times New Roman" panose="02020603050405020304" pitchFamily="18" charset="0"/>
              </a:rPr>
              <a:t>Finally, two higher order bits of DR are copied into IR; these two bit indicate which instruction is to be executed</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and the CPU copies the lower order 6-bit of DR into AR.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Fetch 3: IR &lt;- DR[7,6], AR &lt;- DR[5….0]</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01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Decoding instructions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CPU must determine which instruction it has fetched so as to invoke the current routine.</a:t>
            </a:r>
          </a:p>
          <a:p>
            <a:r>
              <a:rPr lang="en-US" dirty="0" smtClean="0">
                <a:latin typeface="Times New Roman" panose="02020603050405020304" pitchFamily="18" charset="0"/>
                <a:cs typeface="Times New Roman" panose="02020603050405020304" pitchFamily="18" charset="0"/>
              </a:rPr>
              <a:t>The value of IR i.e. 00, 01, 10 and 11 determine which routine is to be invoked.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0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instructions: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ADD instruction: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First it must fetch one operand from the memory.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Then, it must add this operand  to the current content of accumulator and store the result back into the accumulator.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ADD1: DR &lt;- 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ADD2: AC &lt;- AC + DR</a:t>
            </a:r>
          </a:p>
          <a:p>
            <a:r>
              <a:rPr lang="en-US" dirty="0" smtClean="0">
                <a:latin typeface="Times New Roman" panose="02020603050405020304" pitchFamily="18" charset="0"/>
                <a:cs typeface="Times New Roman" panose="02020603050405020304" pitchFamily="18" charset="0"/>
              </a:rPr>
              <a:t>AND instruction: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AND1: DR &lt;- 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AND2: AC &lt;- AC ^ DR</a:t>
            </a:r>
          </a:p>
          <a:p>
            <a:r>
              <a:rPr lang="en-US" dirty="0" smtClean="0">
                <a:latin typeface="Times New Roman" panose="02020603050405020304" pitchFamily="18" charset="0"/>
                <a:cs typeface="Times New Roman" panose="02020603050405020304" pitchFamily="18" charset="0"/>
              </a:rPr>
              <a:t>JMP instruction: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The address to which the CPU must jump is copied into the PC.</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Since, the result is already stored in DR[5…0], we simply copy this value to PC.</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JMP1: PC &lt;- DR[5…0]</a:t>
            </a:r>
          </a:p>
          <a:p>
            <a:r>
              <a:rPr lang="en-US" dirty="0" smtClean="0">
                <a:latin typeface="Times New Roman" panose="02020603050405020304" pitchFamily="18" charset="0"/>
                <a:cs typeface="Times New Roman" panose="02020603050405020304" pitchFamily="18" charset="0"/>
              </a:rPr>
              <a:t>INC instruction: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INC1: AC &lt;- AC + 1</a:t>
            </a:r>
          </a:p>
        </p:txBody>
      </p:sp>
    </p:spTree>
    <p:extLst>
      <p:ext uri="{BB962C8B-B14F-4D97-AF65-F5344CB8AC3E}">
        <p14:creationId xmlns:p14="http://schemas.microsoft.com/office/powerpoint/2010/main" val="358098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state diagram for very simple CPU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564" y="1905000"/>
            <a:ext cx="6736039" cy="4686869"/>
          </a:xfrm>
        </p:spPr>
      </p:pic>
    </p:spTree>
    <p:extLst>
      <p:ext uri="{BB962C8B-B14F-4D97-AF65-F5344CB8AC3E}">
        <p14:creationId xmlns:p14="http://schemas.microsoft.com/office/powerpoint/2010/main" val="175862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3496"/>
          </a:xfrm>
        </p:spPr>
        <p:txBody>
          <a:bodyPr/>
          <a:lstStyle/>
          <a:p>
            <a:r>
              <a:rPr lang="en-US" dirty="0" smtClean="0"/>
              <a:t>Establishing required data path</a:t>
            </a:r>
            <a:endParaRPr lang="en-US" dirty="0"/>
          </a:p>
        </p:txBody>
      </p:sp>
      <p:sp>
        <p:nvSpPr>
          <p:cNvPr id="3" name="Content Placeholder 2"/>
          <p:cNvSpPr>
            <a:spLocks noGrp="1"/>
          </p:cNvSpPr>
          <p:nvPr>
            <p:ph idx="1"/>
          </p:nvPr>
        </p:nvSpPr>
        <p:spPr>
          <a:xfrm>
            <a:off x="2316257" y="2019869"/>
            <a:ext cx="8915400" cy="3986888"/>
          </a:xfrm>
        </p:spPr>
        <p:txBody>
          <a:bodyPr>
            <a:normAutofit fontScale="85000" lnSpcReduction="20000"/>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Fetch 1: AR &lt;- PC</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Fetch 2: DR &lt;- M, PC &lt;- PC + 1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Fetch 3: IR &lt;- DR[7,6], AR &lt;- DR[5….0]</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ADD1: DR &lt;- M</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ADD2</a:t>
            </a:r>
            <a:r>
              <a:rPr lang="en-US" sz="2400" dirty="0">
                <a:latin typeface="Times New Roman" panose="02020603050405020304" pitchFamily="18" charset="0"/>
                <a:cs typeface="Times New Roman" panose="02020603050405020304" pitchFamily="18" charset="0"/>
              </a:rPr>
              <a:t>: AC &lt;- AC + </a:t>
            </a:r>
            <a:r>
              <a:rPr lang="en-US" sz="2400" dirty="0" smtClean="0">
                <a:latin typeface="Times New Roman" panose="02020603050405020304" pitchFamily="18" charset="0"/>
                <a:cs typeface="Times New Roman" panose="02020603050405020304" pitchFamily="18" charset="0"/>
              </a:rPr>
              <a:t>DR</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AND1: DR &lt;- M</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AND2</a:t>
            </a:r>
            <a:r>
              <a:rPr lang="en-US" sz="2400" dirty="0">
                <a:latin typeface="Times New Roman" panose="02020603050405020304" pitchFamily="18" charset="0"/>
                <a:cs typeface="Times New Roman" panose="02020603050405020304" pitchFamily="18" charset="0"/>
              </a:rPr>
              <a:t>: AC &lt;- AC ^ </a:t>
            </a:r>
            <a:r>
              <a:rPr lang="en-US" sz="2400" dirty="0" smtClean="0">
                <a:latin typeface="Times New Roman" panose="02020603050405020304" pitchFamily="18" charset="0"/>
                <a:cs typeface="Times New Roman" panose="02020603050405020304" pitchFamily="18" charset="0"/>
              </a:rPr>
              <a:t>DR</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JMP1: PC &lt;- DR[5…0</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INC1: AC &lt;- AC + 1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33871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very simple ALU</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651379"/>
            <a:ext cx="8502554" cy="4862015"/>
          </a:xfrm>
        </p:spPr>
      </p:pic>
    </p:spTree>
    <p:extLst>
      <p:ext uri="{BB962C8B-B14F-4D97-AF65-F5344CB8AC3E}">
        <p14:creationId xmlns:p14="http://schemas.microsoft.com/office/powerpoint/2010/main" val="4316380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240</TotalTime>
  <Words>294</Words>
  <Application>Microsoft Office PowerPoint</Application>
  <PresentationFormat>Widescreen</PresentationFormat>
  <Paragraphs>45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Wisp</vt:lpstr>
      <vt:lpstr>CHAPTER-4</vt:lpstr>
      <vt:lpstr>=&gt;In order to illustrate CPU design process, consider small and somewhat impractical CPU. =&gt;This CPU will have only one programmable accessible register called accumulator(AC). =&gt;It has only 4 instruction in its instruction set as shown in table:</vt:lpstr>
      <vt:lpstr>Contd..</vt:lpstr>
      <vt:lpstr>Fetching instruction from memory</vt:lpstr>
      <vt:lpstr>Decoding instructions</vt:lpstr>
      <vt:lpstr>Executing instructions:</vt:lpstr>
      <vt:lpstr>Complete state diagram for very simple CPU</vt:lpstr>
      <vt:lpstr>Establishing required data path</vt:lpstr>
      <vt:lpstr>Design of very simple ALU</vt:lpstr>
      <vt:lpstr>Designing Hardwired Control Unit: (This very simple CPU requires only a ordinary control unit which has three components: counter, decoder and some combinational logic)</vt:lpstr>
      <vt:lpstr>Contd.. (For this CPU, there are total number of 9 states and therefore a 4-bit counter and 4-to-16-bit decoder is needed)</vt:lpstr>
      <vt:lpstr>Contd..</vt:lpstr>
      <vt:lpstr>Contd…</vt:lpstr>
      <vt:lpstr>Control signal generation for very simple CPU</vt:lpstr>
      <vt:lpstr>Example:</vt:lpstr>
      <vt:lpstr>Contd…</vt:lpstr>
      <vt:lpstr>Contd…</vt:lpstr>
      <vt:lpstr>Contd..</vt:lpstr>
      <vt:lpstr>Contd…</vt:lpstr>
      <vt:lpstr>Example</vt:lpstr>
      <vt:lpstr>Contd…</vt:lpstr>
      <vt:lpstr>Contd..</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dc:title>
  <dc:creator>Bishal Trital</dc:creator>
  <cp:lastModifiedBy>Bishal Trital</cp:lastModifiedBy>
  <cp:revision>41</cp:revision>
  <dcterms:created xsi:type="dcterms:W3CDTF">2017-12-30T09:14:21Z</dcterms:created>
  <dcterms:modified xsi:type="dcterms:W3CDTF">2018-02-06T09:59:10Z</dcterms:modified>
</cp:coreProperties>
</file>