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CHAPTER-5</a:t>
            </a:r>
            <a:endParaRPr lang="en-US" dirty="0"/>
          </a:p>
        </p:txBody>
      </p:sp>
      <p:sp>
        <p:nvSpPr>
          <p:cNvPr id="3" name="Subtitle 2"/>
          <p:cNvSpPr>
            <a:spLocks noGrp="1"/>
          </p:cNvSpPr>
          <p:nvPr>
            <p:ph type="subTitle" idx="1"/>
          </p:nvPr>
        </p:nvSpPr>
        <p:spPr/>
        <p:txBody>
          <a:bodyPr>
            <a:noAutofit/>
          </a:bodyPr>
          <a:lstStyle/>
          <a:p>
            <a:pPr algn="ctr"/>
            <a:r>
              <a:rPr lang="en-US" sz="7200" dirty="0" smtClean="0"/>
              <a:t>Control Unit Design</a:t>
            </a:r>
            <a:endParaRPr lang="en-US" sz="7200" dirty="0"/>
          </a:p>
        </p:txBody>
      </p:sp>
    </p:spTree>
    <p:extLst>
      <p:ext uri="{BB962C8B-B14F-4D97-AF65-F5344CB8AC3E}">
        <p14:creationId xmlns:p14="http://schemas.microsoft.com/office/powerpoint/2010/main" val="329579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br>
              <a:rPr lang="en-US" dirty="0" smtClean="0"/>
            </a:br>
            <a:r>
              <a:rPr lang="en-US" sz="1800" dirty="0" smtClean="0">
                <a:latin typeface="Times New Roman" panose="02020603050405020304" pitchFamily="18" charset="0"/>
                <a:cs typeface="Times New Roman" panose="02020603050405020304" pitchFamily="18" charset="0"/>
              </a:rPr>
              <a:t>(Preliminary horizontal microcode for the very simple microsequencer)</a:t>
            </a:r>
            <a:endParaRPr 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2891" y="1905000"/>
            <a:ext cx="9291848" cy="4614930"/>
          </a:xfrm>
        </p:spPr>
      </p:pic>
    </p:spTree>
    <p:extLst>
      <p:ext uri="{BB962C8B-B14F-4D97-AF65-F5344CB8AC3E}">
        <p14:creationId xmlns:p14="http://schemas.microsoft.com/office/powerpoint/2010/main" val="156126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br>
              <a:rPr lang="en-US" dirty="0" smtClean="0"/>
            </a:br>
            <a:r>
              <a:rPr lang="en-US" sz="1800" dirty="0" smtClean="0">
                <a:latin typeface="Times New Roman" panose="02020603050405020304" pitchFamily="18" charset="0"/>
                <a:cs typeface="Times New Roman" panose="02020603050405020304" pitchFamily="18" charset="0"/>
              </a:rPr>
              <a:t>(optimize)</a:t>
            </a:r>
            <a:endParaRPr lang="en-US" dirty="0"/>
          </a:p>
        </p:txBody>
      </p:sp>
      <p:pic>
        <p:nvPicPr>
          <p:cNvPr id="4" name="Content Placeholder 3"/>
          <p:cNvPicPr>
            <a:picLocks noGrp="1" noChangeAspect="1"/>
          </p:cNvPicPr>
          <p:nvPr>
            <p:ph idx="1"/>
          </p:nvPr>
        </p:nvPicPr>
        <p:blipFill>
          <a:blip r:embed="rId2"/>
          <a:stretch>
            <a:fillRect/>
          </a:stretch>
        </p:blipFill>
        <p:spPr>
          <a:xfrm>
            <a:off x="2794715" y="1904999"/>
            <a:ext cx="6723935" cy="3169277"/>
          </a:xfrm>
          <a:prstGeom prst="rect">
            <a:avLst/>
          </a:prstGeom>
        </p:spPr>
      </p:pic>
    </p:spTree>
    <p:extLst>
      <p:ext uri="{BB962C8B-B14F-4D97-AF65-F5344CB8AC3E}">
        <p14:creationId xmlns:p14="http://schemas.microsoft.com/office/powerpoint/2010/main" val="3693847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br>
              <a:rPr lang="en-US" dirty="0" smtClean="0"/>
            </a:br>
            <a:r>
              <a:rPr lang="en-US" sz="1800" dirty="0" smtClean="0">
                <a:latin typeface="Times New Roman" panose="02020603050405020304" pitchFamily="18" charset="0"/>
                <a:cs typeface="Times New Roman" panose="02020603050405020304" pitchFamily="18" charset="0"/>
              </a:rPr>
              <a:t>(optimized horizontal microcode for the very simple microsequencer)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046" y="2133600"/>
            <a:ext cx="8680360" cy="4563414"/>
          </a:xfrm>
        </p:spPr>
      </p:pic>
    </p:spTree>
    <p:extLst>
      <p:ext uri="{BB962C8B-B14F-4D97-AF65-F5344CB8AC3E}">
        <p14:creationId xmlns:p14="http://schemas.microsoft.com/office/powerpoint/2010/main" val="2955360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Generation of micro operation using vertical microcode</a:t>
            </a:r>
            <a:br>
              <a:rPr lang="en-US" dirty="0" smtClean="0"/>
            </a:br>
            <a:r>
              <a:rPr lang="en-US" sz="1800" dirty="0" smtClean="0">
                <a:latin typeface="Times New Roman" panose="02020603050405020304" pitchFamily="18" charset="0"/>
                <a:cs typeface="Times New Roman" panose="02020603050405020304" pitchFamily="18" charset="0"/>
              </a:rPr>
              <a:t>(vertical microcode offers a way to reduce a number of bits)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07" y="2331617"/>
            <a:ext cx="6838682" cy="3528269"/>
          </a:xfrm>
        </p:spPr>
      </p:pic>
    </p:spTree>
    <p:extLst>
      <p:ext uri="{BB962C8B-B14F-4D97-AF65-F5344CB8AC3E}">
        <p14:creationId xmlns:p14="http://schemas.microsoft.com/office/powerpoint/2010/main" val="246079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br>
              <a:rPr lang="en-US" dirty="0" smtClean="0"/>
            </a:br>
            <a:r>
              <a:rPr lang="en-US" sz="1800" dirty="0" smtClean="0">
                <a:latin typeface="Times New Roman" panose="02020603050405020304" pitchFamily="18" charset="0"/>
                <a:cs typeface="Times New Roman" panose="02020603050405020304" pitchFamily="18" charset="0"/>
              </a:rPr>
              <a:t>(guidelines to design microsequencer using vertical microcode)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4" y="2034861"/>
            <a:ext cx="6898805" cy="3876541"/>
          </a:xfrm>
        </p:spPr>
      </p:pic>
    </p:spTree>
    <p:extLst>
      <p:ext uri="{BB962C8B-B14F-4D97-AF65-F5344CB8AC3E}">
        <p14:creationId xmlns:p14="http://schemas.microsoft.com/office/powerpoint/2010/main" val="4040449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4715" y="1596980"/>
            <a:ext cx="7559899" cy="4301544"/>
          </a:xfrm>
        </p:spPr>
      </p:pic>
    </p:spTree>
    <p:extLst>
      <p:ext uri="{BB962C8B-B14F-4D97-AF65-F5344CB8AC3E}">
        <p14:creationId xmlns:p14="http://schemas.microsoft.com/office/powerpoint/2010/main" val="3722968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6" name="Content Placeholder 5"/>
          <p:cNvSpPr>
            <a:spLocks noGrp="1"/>
          </p:cNvSpPr>
          <p:nvPr>
            <p:ph idx="1"/>
          </p:nvPr>
        </p:nvSpPr>
        <p:spPr>
          <a:xfrm>
            <a:off x="2589212" y="2133600"/>
            <a:ext cx="8915400" cy="4724400"/>
          </a:xfrm>
        </p:spPr>
        <p:txBody>
          <a:bodyPr>
            <a:normAutofit/>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optimize, it is best to maximize to a power of two, so is possible, put eight micro operations in M1 and two in M2.</a:t>
            </a:r>
          </a:p>
          <a:p>
            <a:r>
              <a:rPr lang="en-US" dirty="0" smtClean="0">
                <a:latin typeface="Times New Roman" panose="02020603050405020304" pitchFamily="18" charset="0"/>
                <a:cs typeface="Times New Roman" panose="02020603050405020304" pitchFamily="18" charset="0"/>
              </a:rPr>
              <a:t>M1 requires 3 bits, M2 only one bit, for total of 4 bits.</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212" y="1264555"/>
            <a:ext cx="10058400" cy="3935771"/>
          </a:xfrm>
          <a:prstGeom prst="rect">
            <a:avLst/>
          </a:prstGeom>
        </p:spPr>
      </p:pic>
    </p:spTree>
    <p:extLst>
      <p:ext uri="{BB962C8B-B14F-4D97-AF65-F5344CB8AC3E}">
        <p14:creationId xmlns:p14="http://schemas.microsoft.com/office/powerpoint/2010/main" val="2709996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br>
              <a:rPr lang="en-US" dirty="0" smtClean="0"/>
            </a:br>
            <a:r>
              <a:rPr lang="en-US" sz="1800" dirty="0" smtClean="0">
                <a:latin typeface="Times New Roman" panose="02020603050405020304" pitchFamily="18" charset="0"/>
                <a:cs typeface="Times New Roman" panose="02020603050405020304" pitchFamily="18" charset="0"/>
              </a:rPr>
              <a:t>(vertical microcode for the very simple microsequencer)</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4984" y="2043447"/>
            <a:ext cx="8813574" cy="4460383"/>
          </a:xfrm>
        </p:spPr>
      </p:pic>
    </p:spTree>
    <p:extLst>
      <p:ext uri="{BB962C8B-B14F-4D97-AF65-F5344CB8AC3E}">
        <p14:creationId xmlns:p14="http://schemas.microsoft.com/office/powerpoint/2010/main" val="2006460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br>
              <a:rPr lang="en-US" dirty="0" smtClean="0"/>
            </a:br>
            <a:r>
              <a:rPr lang="en-US" sz="1800" dirty="0" smtClean="0">
                <a:latin typeface="Times New Roman" panose="02020603050405020304" pitchFamily="18" charset="0"/>
                <a:cs typeface="Times New Roman" panose="02020603050405020304" pitchFamily="18" charset="0"/>
              </a:rPr>
              <a:t>(generating micro operations for vertical microcode for the very simple CPU)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2287" y="1905000"/>
            <a:ext cx="8332631" cy="4611710"/>
          </a:xfrm>
        </p:spPr>
      </p:pic>
    </p:spTree>
    <p:extLst>
      <p:ext uri="{BB962C8B-B14F-4D97-AF65-F5344CB8AC3E}">
        <p14:creationId xmlns:p14="http://schemas.microsoft.com/office/powerpoint/2010/main" val="2621520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signal values for the very simple CPU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6231" y="1905001"/>
            <a:ext cx="7972023" cy="4740498"/>
          </a:xfrm>
        </p:spPr>
      </p:pic>
    </p:spTree>
    <p:extLst>
      <p:ext uri="{BB962C8B-B14F-4D97-AF65-F5344CB8AC3E}">
        <p14:creationId xmlns:p14="http://schemas.microsoft.com/office/powerpoint/2010/main" val="219703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micro-sequence design and operation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5318" y="1905001"/>
            <a:ext cx="9066727" cy="4663224"/>
          </a:xfrm>
        </p:spPr>
      </p:pic>
    </p:spTree>
    <p:extLst>
      <p:ext uri="{BB962C8B-B14F-4D97-AF65-F5344CB8AC3E}">
        <p14:creationId xmlns:p14="http://schemas.microsoft.com/office/powerpoint/2010/main" val="1018429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Directly generating control signals from the microcode</a:t>
            </a:r>
            <a:br>
              <a:rPr lang="en-US" dirty="0" smtClean="0"/>
            </a:br>
            <a:r>
              <a:rPr lang="en-US" sz="1800" dirty="0" smtClean="0">
                <a:latin typeface="Times New Roman" panose="02020603050405020304" pitchFamily="18" charset="0"/>
                <a:cs typeface="Times New Roman" panose="02020603050405020304" pitchFamily="18" charset="0"/>
              </a:rPr>
              <a:t>(Instead of outputting micro operation from the microcode memory and generating control signals from these micro operations, we could output the control signals directly)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626" y="2479459"/>
            <a:ext cx="7675808" cy="3753916"/>
          </a:xfrm>
        </p:spPr>
      </p:pic>
    </p:spTree>
    <p:extLst>
      <p:ext uri="{BB962C8B-B14F-4D97-AF65-F5344CB8AC3E}">
        <p14:creationId xmlns:p14="http://schemas.microsoft.com/office/powerpoint/2010/main" val="602745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br>
              <a:rPr lang="en-US" dirty="0" smtClean="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528" y="1905000"/>
            <a:ext cx="9753084" cy="4817771"/>
          </a:xfrm>
        </p:spPr>
      </p:pic>
    </p:spTree>
    <p:extLst>
      <p:ext uri="{BB962C8B-B14F-4D97-AF65-F5344CB8AC3E}">
        <p14:creationId xmlns:p14="http://schemas.microsoft.com/office/powerpoint/2010/main" val="3958278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r>
              <a:rPr lang="en-US" dirty="0" smtClean="0"/>
              <a: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0469" y="1738648"/>
            <a:ext cx="8950816" cy="5119352"/>
          </a:xfrm>
        </p:spPr>
      </p:pic>
    </p:spTree>
    <p:extLst>
      <p:ext uri="{BB962C8B-B14F-4D97-AF65-F5344CB8AC3E}">
        <p14:creationId xmlns:p14="http://schemas.microsoft.com/office/powerpoint/2010/main" val="1668633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to directly generating control signals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041008"/>
            <a:ext cx="7967751" cy="2852963"/>
          </a:xfrm>
        </p:spPr>
      </p:pic>
    </p:spTree>
    <p:extLst>
      <p:ext uri="{BB962C8B-B14F-4D97-AF65-F5344CB8AC3E}">
        <p14:creationId xmlns:p14="http://schemas.microsoft.com/office/powerpoint/2010/main" val="1114404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Microprogrammed Vs Hardwired control unit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0773" y="1687134"/>
            <a:ext cx="8130330" cy="4056844"/>
          </a:xfrm>
        </p:spPr>
      </p:pic>
      <p:sp>
        <p:nvSpPr>
          <p:cNvPr id="5" name="TextBox 4"/>
          <p:cNvSpPr txBox="1"/>
          <p:nvPr/>
        </p:nvSpPr>
        <p:spPr>
          <a:xfrm>
            <a:off x="2094700" y="5743978"/>
            <a:ext cx="813033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latin typeface="Times New Roman" panose="02020603050405020304" pitchFamily="18" charset="0"/>
                <a:cs typeface="Times New Roman" panose="02020603050405020304" pitchFamily="18" charset="0"/>
              </a:rPr>
              <a:t>As the number of instruction increases, the complexity of hardwire to generate control signals also increases. Therefore, for fewer number of instruction set, hardwire control unit is better, but for higher number of instruction set, microprogram may be suitable.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78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2589212" y="2133599"/>
            <a:ext cx="8915400" cy="4486141"/>
          </a:xfrm>
        </p:spPr>
        <p:txBody>
          <a:bodyPr>
            <a:normAutofit lnSpcReduction="10000"/>
          </a:bodyPr>
          <a:lstStyle/>
          <a:p>
            <a:r>
              <a:rPr lang="en-US" u="sng" dirty="0" smtClean="0">
                <a:latin typeface="Times New Roman" panose="02020603050405020304" pitchFamily="18" charset="0"/>
                <a:cs typeface="Times New Roman" panose="02020603050405020304" pitchFamily="18" charset="0"/>
              </a:rPr>
              <a:t>REGISTER</a:t>
            </a:r>
            <a:r>
              <a:rPr lang="en-US" dirty="0" smtClean="0">
                <a:latin typeface="Times New Roman" panose="02020603050405020304" pitchFamily="18" charset="0"/>
                <a:cs typeface="Times New Roman" panose="02020603050405020304" pitchFamily="18" charset="0"/>
              </a:rPr>
              <a:t> stores a value that corresponds to 1-state in the CPU state diagram. It serves as the address i.e. input to the micro-code memory.</a:t>
            </a:r>
          </a:p>
          <a:p>
            <a:r>
              <a:rPr lang="en-US" u="sng" dirty="0" smtClean="0">
                <a:latin typeface="Times New Roman" panose="02020603050405020304" pitchFamily="18" charset="0"/>
                <a:cs typeface="Times New Roman" panose="02020603050405020304" pitchFamily="18" charset="0"/>
              </a:rPr>
              <a:t>MICRO-CODE</a:t>
            </a:r>
            <a:r>
              <a:rPr lang="en-US" dirty="0" smtClean="0">
                <a:latin typeface="Times New Roman" panose="02020603050405020304" pitchFamily="18" charset="0"/>
                <a:cs typeface="Times New Roman" panose="02020603050405020304" pitchFamily="18" charset="0"/>
              </a:rPr>
              <a:t> memory outputs a micro-instruction and the content of memory location for this address.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a:t>
            </a:r>
            <a:r>
              <a:rPr lang="en-US" u="sng" dirty="0" smtClean="0">
                <a:latin typeface="Times New Roman" panose="02020603050405020304" pitchFamily="18" charset="0"/>
                <a:cs typeface="Times New Roman" panose="02020603050405020304" pitchFamily="18" charset="0"/>
              </a:rPr>
              <a:t>MICRO-INSTRUCTION</a:t>
            </a:r>
            <a:r>
              <a:rPr lang="en-US" dirty="0" smtClean="0">
                <a:latin typeface="Times New Roman" panose="02020603050405020304" pitchFamily="18" charset="0"/>
                <a:cs typeface="Times New Roman" panose="02020603050405020304" pitchFamily="18" charset="0"/>
              </a:rPr>
              <a:t> consists of several bit of fields which can be broadly classified into two groups.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	 </a:t>
            </a:r>
            <a:r>
              <a:rPr lang="en-US" u="sng" dirty="0" smtClean="0">
                <a:latin typeface="Times New Roman" panose="02020603050405020304" pitchFamily="18" charset="0"/>
                <a:cs typeface="Times New Roman" panose="02020603050405020304" pitchFamily="18" charset="0"/>
              </a:rPr>
              <a:t>micro-operation</a:t>
            </a:r>
            <a:r>
              <a:rPr lang="en-US" dirty="0" smtClean="0">
                <a:latin typeface="Times New Roman" panose="02020603050405020304" pitchFamily="18" charset="0"/>
                <a:cs typeface="Times New Roman" panose="02020603050405020304" pitchFamily="18" charset="0"/>
              </a:rPr>
              <a:t> that generates the control signal.</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B. 	</a:t>
            </a:r>
            <a:r>
              <a:rPr lang="en-US" u="sng" dirty="0" smtClean="0">
                <a:latin typeface="Times New Roman" panose="02020603050405020304" pitchFamily="18" charset="0"/>
                <a:cs typeface="Times New Roman" panose="02020603050405020304" pitchFamily="18" charset="0"/>
              </a:rPr>
              <a:t>generate next address </a:t>
            </a:r>
            <a:r>
              <a:rPr lang="en-US" dirty="0" smtClean="0">
                <a:latin typeface="Times New Roman" panose="02020603050405020304" pitchFamily="18" charset="0"/>
                <a:cs typeface="Times New Roman" panose="02020603050405020304" pitchFamily="18" charset="0"/>
              </a:rPr>
              <a:t>to be stored in the register. These bits, along with the 				instruction opcode and flag values are input to the combinational logic that 				generates  the address of next micro-instruction.</a:t>
            </a:r>
          </a:p>
          <a:p>
            <a:r>
              <a:rPr lang="en-US" dirty="0" smtClean="0">
                <a:latin typeface="Times New Roman" panose="02020603050405020304" pitchFamily="18" charset="0"/>
                <a:cs typeface="Times New Roman" panose="02020603050405020304" pitchFamily="18" charset="0"/>
              </a:rPr>
              <a:t>The </a:t>
            </a:r>
            <a:r>
              <a:rPr lang="en-US" u="sng" dirty="0" smtClean="0">
                <a:latin typeface="Times New Roman" panose="02020603050405020304" pitchFamily="18" charset="0"/>
                <a:cs typeface="Times New Roman" panose="02020603050405020304" pitchFamily="18" charset="0"/>
              </a:rPr>
              <a:t>‘Generate Next Address’</a:t>
            </a:r>
            <a:r>
              <a:rPr lang="en-US" dirty="0" smtClean="0">
                <a:latin typeface="Times New Roman" panose="02020603050405020304" pitchFamily="18" charset="0"/>
                <a:cs typeface="Times New Roman" panose="02020603050405020304" pitchFamily="18" charset="0"/>
              </a:rPr>
              <a:t> block of micro-sequencer typically generate all possible next address and then select correct next address to pass to the register.</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=&gt;One possible value of the next address is the current address + 1.</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=&gt;Another possible address is an absolute address supplied by the micro-code. For example, at the end of every execute routine, the micro-sequencer must jump back to the beginning of fetch routine.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34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Microinstruction format</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SELECT field: determines source of address of next microinstruction. It doesn’t specify the actual address, but only the source of the address.</a:t>
            </a:r>
          </a:p>
          <a:p>
            <a:r>
              <a:rPr lang="en-US" dirty="0" smtClean="0">
                <a:latin typeface="Times New Roman" panose="02020603050405020304" pitchFamily="18" charset="0"/>
                <a:cs typeface="Times New Roman" panose="02020603050405020304" pitchFamily="18" charset="0"/>
              </a:rPr>
              <a:t>ADDR field: specifies an absolute address. Used when performing absolute jump.</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Microinstructions that specify another source for the next address, such as mapping address do not use bits of this field.</a:t>
            </a:r>
          </a:p>
          <a:p>
            <a:r>
              <a:rPr lang="en-US" dirty="0" smtClean="0">
                <a:latin typeface="Times New Roman" panose="02020603050405020304" pitchFamily="18" charset="0"/>
                <a:cs typeface="Times New Roman" panose="02020603050405020304" pitchFamily="18" charset="0"/>
              </a:rPr>
              <a:t>MICRO-OPERATIONS field: three primary methods.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horizontal microcode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vertical microcode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Direct generation of control signals</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6118" y="4949953"/>
            <a:ext cx="3771358" cy="409632"/>
          </a:xfrm>
          <a:prstGeom prst="rect">
            <a:avLst/>
          </a:prstGeom>
        </p:spPr>
      </p:pic>
    </p:spTree>
    <p:extLst>
      <p:ext uri="{BB962C8B-B14F-4D97-AF65-F5344CB8AC3E}">
        <p14:creationId xmlns:p14="http://schemas.microsoft.com/office/powerpoint/2010/main" val="327094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12454"/>
            <a:ext cx="8911687" cy="1280890"/>
          </a:xfrm>
        </p:spPr>
        <p:txBody>
          <a:bodyPr/>
          <a:lstStyle/>
          <a:p>
            <a:r>
              <a:rPr lang="en-US" dirty="0" smtClean="0"/>
              <a:t>Design and implementation of a very simple microsequencer:</a:t>
            </a:r>
            <a:endParaRPr lang="en-US" dirty="0"/>
          </a:p>
        </p:txBody>
      </p:sp>
      <p:sp>
        <p:nvSpPr>
          <p:cNvPr id="3" name="Content Placeholder 2"/>
          <p:cNvSpPr>
            <a:spLocks noGrp="1"/>
          </p:cNvSpPr>
          <p:nvPr>
            <p:ph idx="1"/>
          </p:nvPr>
        </p:nvSpPr>
        <p:spPr>
          <a:xfrm>
            <a:off x="2215725" y="1734355"/>
            <a:ext cx="8915400" cy="3777622"/>
          </a:xfrm>
        </p:spPr>
        <p:txBody>
          <a:bodyPr/>
          <a:lstStyle/>
          <a:p>
            <a:r>
              <a:rPr lang="en-US" dirty="0" smtClean="0">
                <a:latin typeface="Times New Roman" panose="02020603050405020304" pitchFamily="18" charset="0"/>
                <a:cs typeface="Times New Roman" panose="02020603050405020304" pitchFamily="18" charset="0"/>
              </a:rPr>
              <a:t>Consider the state diagram in the CPU design.</a:t>
            </a:r>
          </a:p>
          <a:p>
            <a:r>
              <a:rPr lang="en-US" dirty="0" smtClean="0">
                <a:latin typeface="Times New Roman" panose="02020603050405020304" pitchFamily="18" charset="0"/>
                <a:cs typeface="Times New Roman" panose="02020603050405020304" pitchFamily="18" charset="0"/>
              </a:rPr>
              <a:t>In this only two possible  next addresses are used; the opcode mapping and an absolute jump.</a:t>
            </a:r>
          </a:p>
          <a:p>
            <a:r>
              <a:rPr lang="en-US" dirty="0" smtClean="0">
                <a:latin typeface="Times New Roman" panose="02020603050405020304" pitchFamily="18" charset="0"/>
                <a:cs typeface="Times New Roman" panose="02020603050405020304" pitchFamily="18" charset="0"/>
              </a:rPr>
              <a:t>Fetch3 goes to one of the four execute routines; implemented via the mapping input.</a:t>
            </a:r>
          </a:p>
          <a:p>
            <a:r>
              <a:rPr lang="en-US" dirty="0" smtClean="0">
                <a:latin typeface="Times New Roman" panose="02020603050405020304" pitchFamily="18" charset="0"/>
                <a:cs typeface="Times New Roman" panose="02020603050405020304" pitchFamily="18" charset="0"/>
              </a:rPr>
              <a:t>Remaining states must go to next specific address; implemented via absolute jump.</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358" y="3661622"/>
            <a:ext cx="4906850" cy="2972256"/>
          </a:xfrm>
          <a:prstGeom prst="rect">
            <a:avLst/>
          </a:prstGeom>
        </p:spPr>
      </p:pic>
    </p:spTree>
    <p:extLst>
      <p:ext uri="{BB962C8B-B14F-4D97-AF65-F5344CB8AC3E}">
        <p14:creationId xmlns:p14="http://schemas.microsoft.com/office/powerpoint/2010/main" val="394680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MUX is used to select one of the two possible address.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Select bit generated by microsequencer is used to choose correct next address.</a:t>
            </a:r>
          </a:p>
          <a:p>
            <a:r>
              <a:rPr lang="en-US" dirty="0" smtClean="0">
                <a:latin typeface="Times New Roman" panose="02020603050405020304" pitchFamily="18" charset="0"/>
                <a:cs typeface="Times New Roman" panose="02020603050405020304" pitchFamily="18" charset="0"/>
              </a:rPr>
              <a:t>A total of 9 states in the state diagram, and hence 4-bits needed to represent them.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373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sequence generation and mapping logic</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microsequencer uses the mapping function namely 1IR[1..0]0 which provides the address of 1000,1010, 1100, 1110 for ADD1, AND1, JMP1 and INC1 respectively.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240" y="3062818"/>
            <a:ext cx="6272012" cy="3795182"/>
          </a:xfrm>
          <a:prstGeom prst="rect">
            <a:avLst/>
          </a:prstGeom>
        </p:spPr>
      </p:pic>
    </p:spTree>
    <p:extLst>
      <p:ext uri="{BB962C8B-B14F-4D97-AF65-F5344CB8AC3E}">
        <p14:creationId xmlns:p14="http://schemas.microsoft.com/office/powerpoint/2010/main" val="308072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2589212" y="1596980"/>
            <a:ext cx="8915400" cy="4314242"/>
          </a:xfrm>
        </p:spPr>
        <p:txBody>
          <a:bodyPr>
            <a:normAutofit fontScale="92500"/>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to go from Fetch1 to Fetch2, the microsequencer will specify SEL=0 and ADDR = 0001</a:t>
            </a: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89212" y="1699047"/>
            <a:ext cx="7134896" cy="3581291"/>
          </a:xfrm>
          <a:prstGeom prst="rect">
            <a:avLst/>
          </a:prstGeom>
        </p:spPr>
      </p:pic>
    </p:spTree>
    <p:extLst>
      <p:ext uri="{BB962C8B-B14F-4D97-AF65-F5344CB8AC3E}">
        <p14:creationId xmlns:p14="http://schemas.microsoft.com/office/powerpoint/2010/main" val="172844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Generation of micro operation using horizontal microcode</a:t>
            </a:r>
            <a:br>
              <a:rPr lang="en-US" dirty="0" smtClean="0"/>
            </a:br>
            <a:r>
              <a:rPr lang="en-US" sz="1800" dirty="0" smtClean="0">
                <a:latin typeface="Times New Roman" panose="02020603050405020304" pitchFamily="18" charset="0"/>
                <a:cs typeface="Times New Roman" panose="02020603050405020304" pitchFamily="18" charset="0"/>
              </a:rPr>
              <a:t>(micro operations and their mnemonics for the very simple microsequencer)</a:t>
            </a: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485622"/>
            <a:ext cx="7070502" cy="4056845"/>
          </a:xfrm>
        </p:spPr>
      </p:pic>
    </p:spTree>
    <p:extLst>
      <p:ext uri="{BB962C8B-B14F-4D97-AF65-F5344CB8AC3E}">
        <p14:creationId xmlns:p14="http://schemas.microsoft.com/office/powerpoint/2010/main" val="41955302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413</TotalTime>
  <Words>414</Words>
  <Application>Microsoft Office PowerPoint</Application>
  <PresentationFormat>Widescreen</PresentationFormat>
  <Paragraphs>61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Times New Roman</vt:lpstr>
      <vt:lpstr>Wingdings 3</vt:lpstr>
      <vt:lpstr>Wisp</vt:lpstr>
      <vt:lpstr>CHAPTER-5</vt:lpstr>
      <vt:lpstr>Basic micro-sequence design and operation</vt:lpstr>
      <vt:lpstr>Contd…</vt:lpstr>
      <vt:lpstr>Microinstruction format</vt:lpstr>
      <vt:lpstr>Design and implementation of a very simple microsequencer:</vt:lpstr>
      <vt:lpstr>Contd…</vt:lpstr>
      <vt:lpstr>Control sequence generation and mapping logic</vt:lpstr>
      <vt:lpstr>Contd…</vt:lpstr>
      <vt:lpstr>Generation of micro operation using horizontal microcode (micro operations and their mnemonics for the very simple microsequencer) </vt:lpstr>
      <vt:lpstr>Contd… (Preliminary horizontal microcode for the very simple microsequencer)</vt:lpstr>
      <vt:lpstr>Contd.. (optimize)</vt:lpstr>
      <vt:lpstr>Contd… (optimized horizontal microcode for the very simple microsequencer)</vt:lpstr>
      <vt:lpstr>Generation of micro operation using vertical microcode (vertical microcode offers a way to reduce a number of bits)</vt:lpstr>
      <vt:lpstr>Contd.. (guidelines to design microsequencer using vertical microcode)</vt:lpstr>
      <vt:lpstr>Contd…</vt:lpstr>
      <vt:lpstr>Contd…</vt:lpstr>
      <vt:lpstr>Contd… (vertical microcode for the very simple microsequencer)</vt:lpstr>
      <vt:lpstr>Contd.. (generating micro operations for vertical microcode for the very simple CPU)</vt:lpstr>
      <vt:lpstr>Control signal values for the very simple CPU</vt:lpstr>
      <vt:lpstr>Directly generating control signals from the microcode (Instead of outputting micro operation from the microcode memory and generating control signals from these micro operations, we could output the control signals directly)</vt:lpstr>
      <vt:lpstr>Contd… </vt:lpstr>
      <vt:lpstr>Contd…</vt:lpstr>
      <vt:lpstr>Advantage to directly generating control signals</vt:lpstr>
      <vt:lpstr>Microprogrammed Vs Hardwired control unit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CHAPTER-5</dc:title>
  <dc:creator>Bishal Trital</dc:creator>
  <cp:lastModifiedBy>Bishal Trital</cp:lastModifiedBy>
  <cp:revision>51</cp:revision>
  <dcterms:created xsi:type="dcterms:W3CDTF">2017-12-31T09:33:30Z</dcterms:created>
  <dcterms:modified xsi:type="dcterms:W3CDTF">2018-02-06T10:31:10Z</dcterms:modified>
</cp:coreProperties>
</file>