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CHAPTER-7</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186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mapping/ Fully associative mapping: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527" y="2047742"/>
            <a:ext cx="4765183" cy="35932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682" y="2047742"/>
            <a:ext cx="4665930" cy="3181082"/>
          </a:xfrm>
          <a:prstGeom prst="rect">
            <a:avLst/>
          </a:prstGeom>
        </p:spPr>
      </p:pic>
    </p:spTree>
    <p:extLst>
      <p:ext uri="{BB962C8B-B14F-4D97-AF65-F5344CB8AC3E}">
        <p14:creationId xmlns:p14="http://schemas.microsoft.com/office/powerpoint/2010/main" val="30362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Flexible mapping method, in which main memory block can be placed into any cache block position.</a:t>
            </a:r>
          </a:p>
          <a:p>
            <a:r>
              <a:rPr lang="en-US" dirty="0" smtClean="0">
                <a:latin typeface="Times New Roman" panose="02020603050405020304" pitchFamily="18" charset="0"/>
                <a:cs typeface="Times New Roman" panose="02020603050405020304" pitchFamily="18" charset="0"/>
              </a:rPr>
              <a:t>In this, 12 tag bits are required to identify a memory block when it is resident in the cache.</a:t>
            </a:r>
          </a:p>
          <a:p>
            <a:r>
              <a:rPr lang="en-US" dirty="0" smtClean="0">
                <a:latin typeface="Times New Roman" panose="02020603050405020304" pitchFamily="18" charset="0"/>
                <a:cs typeface="Times New Roman" panose="02020603050405020304" pitchFamily="18" charset="0"/>
              </a:rPr>
              <a:t>CAM contains so many blocks with their respective cache location. It takes 12-bit tag(fig) from the memory address to find whether a particular block is in memory.</a:t>
            </a:r>
          </a:p>
          <a:p>
            <a:r>
              <a:rPr lang="en-US" dirty="0" smtClean="0">
                <a:latin typeface="Times New Roman" panose="02020603050405020304" pitchFamily="18" charset="0"/>
                <a:cs typeface="Times New Roman" panose="02020603050405020304" pitchFamily="18" charset="0"/>
              </a:rPr>
              <a:t>The searching is done in all blocks within CAM and in parallel.</a:t>
            </a:r>
          </a:p>
          <a:p>
            <a:r>
              <a:rPr lang="en-US" dirty="0" smtClean="0">
                <a:latin typeface="Times New Roman" panose="02020603050405020304" pitchFamily="18" charset="0"/>
                <a:cs typeface="Times New Roman" panose="02020603050405020304" pitchFamily="18" charset="0"/>
              </a:rPr>
              <a:t>Cost of associated mapped cache is higher than the cost of direct mapped because of the need to search all 128 tag pattern to determine whether a block is in cache. This is known as associative search.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75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associative mapping:</a:t>
            </a:r>
            <a:br>
              <a:rPr lang="en-US" dirty="0" smtClean="0"/>
            </a:br>
            <a:r>
              <a:rPr lang="en-US" sz="1800" dirty="0" smtClean="0">
                <a:latin typeface="Times New Roman" panose="02020603050405020304" pitchFamily="18" charset="0"/>
                <a:cs typeface="Times New Roman" panose="02020603050405020304" pitchFamily="18" charset="0"/>
              </a:rPr>
              <a:t>=&gt; It is the combination of direct and associative mapping technique.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741" y="1905000"/>
            <a:ext cx="7933386" cy="4740499"/>
          </a:xfrm>
        </p:spPr>
      </p:pic>
    </p:spTree>
    <p:extLst>
      <p:ext uri="{BB962C8B-B14F-4D97-AF65-F5344CB8AC3E}">
        <p14:creationId xmlns:p14="http://schemas.microsoft.com/office/powerpoint/2010/main" val="301567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21984"/>
            <a:ext cx="8431390" cy="4662152"/>
          </a:xfrm>
        </p:spPr>
      </p:pic>
    </p:spTree>
    <p:extLst>
      <p:ext uri="{BB962C8B-B14F-4D97-AF65-F5344CB8AC3E}">
        <p14:creationId xmlns:p14="http://schemas.microsoft.com/office/powerpoint/2010/main" val="426371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946" y="1339403"/>
            <a:ext cx="10959921" cy="5518597"/>
          </a:xfrm>
        </p:spPr>
      </p:pic>
    </p:spTree>
    <p:extLst>
      <p:ext uri="{BB962C8B-B14F-4D97-AF65-F5344CB8AC3E}">
        <p14:creationId xmlns:p14="http://schemas.microsoft.com/office/powerpoint/2010/main" val="269896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00" y="263501"/>
            <a:ext cx="8911687" cy="1719845"/>
          </a:xfrm>
        </p:spPr>
        <p:txBody>
          <a:bodyPr>
            <a:normAutofit fontScale="90000"/>
          </a:bodyPr>
          <a:lstStyle/>
          <a:p>
            <a:r>
              <a:rPr lang="en-US" sz="1800" dirty="0" smtClean="0">
                <a:latin typeface="Times New Roman" panose="02020603050405020304" pitchFamily="18" charset="0"/>
                <a:cs typeface="Times New Roman" panose="02020603050405020304" pitchFamily="18" charset="0"/>
              </a:rPr>
              <a:t>Q. Show the layout of the cache for a CPU that can address 1M x 16 of memory; the cache holds 8K x 16 of data and has the following mapping strategies. Given the number of bits per location and total number of locations as well.</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Fully Associative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ii. 	Direct Mapped</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iii	Two-way associative.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iv. 	Four-way associative.</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254" y="2949670"/>
            <a:ext cx="6058746" cy="1876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233" y="1983347"/>
            <a:ext cx="3735566" cy="4874654"/>
          </a:xfrm>
          <a:prstGeom prst="rect">
            <a:avLst/>
          </a:prstGeom>
        </p:spPr>
      </p:pic>
    </p:spTree>
    <p:extLst>
      <p:ext uri="{BB962C8B-B14F-4D97-AF65-F5344CB8AC3E}">
        <p14:creationId xmlns:p14="http://schemas.microsoft.com/office/powerpoint/2010/main" val="392006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data in the cache:</a:t>
            </a:r>
            <a:endParaRPr lang="en-US" dirty="0"/>
          </a:p>
        </p:txBody>
      </p:sp>
      <p:sp>
        <p:nvSpPr>
          <p:cNvPr id="3" name="Content Placeholder 2"/>
          <p:cNvSpPr>
            <a:spLocks noGrp="1"/>
          </p:cNvSpPr>
          <p:nvPr>
            <p:ph idx="1"/>
          </p:nvPr>
        </p:nvSpPr>
        <p:spPr>
          <a:xfrm>
            <a:off x="2589212" y="2133600"/>
            <a:ext cx="8915400" cy="47244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When a computer begins to execute program, it fetches instructions and data from memory, it loads these values into cache.(when particular data is not in cache)</a:t>
            </a:r>
          </a:p>
          <a:p>
            <a:r>
              <a:rPr lang="en-US" dirty="0" smtClean="0">
                <a:latin typeface="Times New Roman" panose="02020603050405020304" pitchFamily="18" charset="0"/>
                <a:cs typeface="Times New Roman" panose="02020603050405020304" pitchFamily="18" charset="0"/>
              </a:rPr>
              <a:t>If the computer needs to move data into cache locations that are already occupied, problem becomes deciding which data to move out of cache and how to preserve that data in physical memory.</a:t>
            </a:r>
          </a:p>
          <a:p>
            <a:r>
              <a:rPr lang="en-US" dirty="0" smtClean="0">
                <a:latin typeface="Times New Roman" panose="02020603050405020304" pitchFamily="18" charset="0"/>
                <a:cs typeface="Times New Roman" panose="02020603050405020304" pitchFamily="18" charset="0"/>
              </a:rPr>
              <a:t>Direct mapping offers easiest solution to these problem. Since each address in physical memory maps to one specific location in cache, there is no choice to be made about which value will be replaced.</a:t>
            </a:r>
          </a:p>
          <a:p>
            <a:r>
              <a:rPr lang="en-US" dirty="0" smtClean="0">
                <a:latin typeface="Times New Roman" panose="02020603050405020304" pitchFamily="18" charset="0"/>
                <a:cs typeface="Times New Roman" panose="02020603050405020304" pitchFamily="18" charset="0"/>
              </a:rPr>
              <a:t>The associative cache allows any location in physical memory to be mapped to any location in the cache. Some replacement policies to select are: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FIFO</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LRU</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Random</a:t>
            </a:r>
          </a:p>
          <a:p>
            <a:r>
              <a:rPr lang="en-US" dirty="0" smtClean="0">
                <a:latin typeface="Times New Roman" panose="02020603050405020304" pitchFamily="18" charset="0"/>
                <a:cs typeface="Times New Roman" panose="02020603050405020304" pitchFamily="18" charset="0"/>
              </a:rPr>
              <a:t>In set-associative cache, each location in physical memory is mapped to one specific location of cache; however, a replacement strategy is needed to determine which way within the location to use.</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16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the cache</a:t>
            </a:r>
            <a:br>
              <a:rPr lang="en-US" dirty="0" smtClean="0"/>
            </a:br>
            <a:r>
              <a:rPr lang="en-US" sz="1800" dirty="0" smtClean="0">
                <a:latin typeface="Times New Roman" panose="02020603050405020304" pitchFamily="18" charset="0"/>
                <a:cs typeface="Times New Roman" panose="02020603050405020304" pitchFamily="18" charset="0"/>
              </a:rPr>
              <a:t>Two methodologies can be used to write data to the cache.</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Write-through,</a:t>
            </a:r>
            <a:r>
              <a:rPr lang="en-US" dirty="0" smtClean="0">
                <a:latin typeface="Times New Roman" panose="02020603050405020304" pitchFamily="18" charset="0"/>
                <a:cs typeface="Times New Roman" panose="02020603050405020304" pitchFamily="18" charset="0"/>
              </a:rPr>
              <a:t> every time value is written from the CPU into a location in the cache, it is also written to the corresponding location  in physical memory.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This guarantees that physical memory always contains the correct value, but it requires additional time for the writes to physical memory.</a:t>
            </a:r>
          </a:p>
          <a:p>
            <a:r>
              <a:rPr lang="en-US" dirty="0"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 Write-back, </a:t>
            </a:r>
            <a:r>
              <a:rPr lang="en-US" dirty="0" smtClean="0">
                <a:latin typeface="Times New Roman" panose="02020603050405020304" pitchFamily="18" charset="0"/>
                <a:cs typeface="Times New Roman" panose="02020603050405020304" pitchFamily="18" charset="0"/>
              </a:rPr>
              <a:t>the value written to cache is not always written to physical memory. The value is written to physical memory only once, when data is removed from cache.</a:t>
            </a:r>
          </a:p>
          <a:p>
            <a:r>
              <a:rPr lang="en-US" dirty="0" smtClean="0">
                <a:latin typeface="Times New Roman" panose="02020603050405020304" pitchFamily="18" charset="0"/>
                <a:cs typeface="Times New Roman" panose="02020603050405020304" pitchFamily="18" charset="0"/>
              </a:rPr>
              <a:t>Another situation that must be addressed is how to write data to locations not currently loaded into the cache, a </a:t>
            </a:r>
            <a:r>
              <a:rPr lang="en-US" b="1" dirty="0" smtClean="0">
                <a:latin typeface="Times New Roman" panose="02020603050405020304" pitchFamily="18" charset="0"/>
                <a:cs typeface="Times New Roman" panose="02020603050405020304" pitchFamily="18" charset="0"/>
              </a:rPr>
              <a:t>write miss.</a:t>
            </a:r>
          </a:p>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ne possibility is to load the location into cache and then write the new value to cache using either write-back or write-through. This is a </a:t>
            </a:r>
            <a:r>
              <a:rPr lang="en-US" b="1" dirty="0" smtClean="0">
                <a:latin typeface="Times New Roman" panose="02020603050405020304" pitchFamily="18" charset="0"/>
                <a:cs typeface="Times New Roman" panose="02020603050405020304" pitchFamily="18" charset="0"/>
              </a:rPr>
              <a:t>write-allocate policy.</a:t>
            </a:r>
          </a:p>
          <a:p>
            <a:r>
              <a:rPr lang="en-US" dirty="0" smtClean="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 write-no allocate policy, </a:t>
            </a:r>
            <a:r>
              <a:rPr lang="en-US" dirty="0" smtClean="0">
                <a:latin typeface="Times New Roman" panose="02020603050405020304" pitchFamily="18" charset="0"/>
                <a:cs typeface="Times New Roman" panose="02020603050405020304" pitchFamily="18" charset="0"/>
              </a:rPr>
              <a:t>updates the value in physical memory without loading it into the cache.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1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performances:</a:t>
            </a:r>
            <a:br>
              <a:rPr lang="en-US" dirty="0" smtClean="0"/>
            </a:br>
            <a:r>
              <a:rPr lang="en-US" sz="1800" dirty="0" smtClean="0">
                <a:latin typeface="Times New Roman" panose="02020603050405020304" pitchFamily="18" charset="0"/>
                <a:cs typeface="Times New Roman" panose="02020603050405020304" pitchFamily="18" charset="0"/>
              </a:rPr>
              <a:t>-primary components of cache performances are cache hits and cache misses.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Every time the CPU accesses memory, it checks the cache. If the requested data is in the cache, it accesses data from cache rather than physical memory, this is a </a:t>
            </a:r>
            <a:r>
              <a:rPr lang="en-US" b="1" dirty="0" smtClean="0">
                <a:latin typeface="Times New Roman" panose="02020603050405020304" pitchFamily="18" charset="0"/>
                <a:cs typeface="Times New Roman" panose="02020603050405020304" pitchFamily="18" charset="0"/>
              </a:rPr>
              <a:t>cache hit.</a:t>
            </a:r>
          </a:p>
          <a:p>
            <a:r>
              <a:rPr lang="en-US" dirty="0" smtClean="0">
                <a:latin typeface="Times New Roman" panose="02020603050405020304" pitchFamily="18" charset="0"/>
                <a:cs typeface="Times New Roman" panose="02020603050405020304" pitchFamily="18" charset="0"/>
              </a:rPr>
              <a:t>If the data is not in the cache, the CPU accesses the data from main memory (and usually writes the data into the cache as well). This is a </a:t>
            </a:r>
            <a:r>
              <a:rPr lang="en-US" b="1" dirty="0" smtClean="0">
                <a:latin typeface="Times New Roman" panose="02020603050405020304" pitchFamily="18" charset="0"/>
                <a:cs typeface="Times New Roman" panose="02020603050405020304" pitchFamily="18" charset="0"/>
              </a:rPr>
              <a:t>cache miss.</a:t>
            </a:r>
          </a:p>
          <a:p>
            <a:r>
              <a:rPr lang="en-US" b="1" dirty="0" smtClean="0">
                <a:latin typeface="Times New Roman" panose="02020603050405020304" pitchFamily="18" charset="0"/>
                <a:cs typeface="Times New Roman" panose="02020603050405020304" pitchFamily="18" charset="0"/>
              </a:rPr>
              <a:t>Hit ratio </a:t>
            </a:r>
            <a:r>
              <a:rPr lang="en-US" dirty="0" smtClean="0">
                <a:latin typeface="Times New Roman" panose="02020603050405020304" pitchFamily="18" charset="0"/>
                <a:cs typeface="Times New Roman" panose="02020603050405020304" pitchFamily="18" charset="0"/>
              </a:rPr>
              <a:t>is the ratio of total number of hits to the total number of CPU references.</a:t>
            </a:r>
          </a:p>
          <a:p>
            <a:r>
              <a:rPr lang="en-US" b="1" dirty="0" smtClean="0">
                <a:latin typeface="Times New Roman" panose="02020603050405020304" pitchFamily="18" charset="0"/>
                <a:cs typeface="Times New Roman" panose="02020603050405020304" pitchFamily="18" charset="0"/>
              </a:rPr>
              <a:t>Hit latency </a:t>
            </a:r>
            <a:r>
              <a:rPr lang="en-US" dirty="0" smtClean="0">
                <a:latin typeface="Times New Roman" panose="02020603050405020304" pitchFamily="18" charset="0"/>
                <a:cs typeface="Times New Roman" panose="02020603050405020304" pitchFamily="18" charset="0"/>
              </a:rPr>
              <a:t>is the time taken to find whether required element is in cache or not.</a:t>
            </a:r>
          </a:p>
          <a:p>
            <a:r>
              <a:rPr lang="en-US" dirty="0" smtClean="0">
                <a:latin typeface="Times New Roman" panose="02020603050405020304" pitchFamily="18" charset="0"/>
                <a:cs typeface="Times New Roman" panose="02020603050405020304" pitchFamily="18" charset="0"/>
              </a:rPr>
              <a:t>The</a:t>
            </a:r>
            <a:r>
              <a:rPr lang="en-US" b="1" dirty="0" smtClean="0">
                <a:latin typeface="Times New Roman" panose="02020603050405020304" pitchFamily="18" charset="0"/>
                <a:cs typeface="Times New Roman" panose="02020603050405020304" pitchFamily="18" charset="0"/>
              </a:rPr>
              <a:t> average memory access time, </a:t>
            </a:r>
            <a:r>
              <a:rPr lang="en-US" dirty="0" smtClean="0">
                <a:latin typeface="Times New Roman" panose="02020603050405020304" pitchFamily="18" charset="0"/>
                <a:cs typeface="Times New Roman" panose="02020603050405020304" pitchFamily="18" charset="0"/>
              </a:rPr>
              <a:t>T</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hT</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 (1-h)</a:t>
            </a:r>
            <a:r>
              <a:rPr lang="en-US" dirty="0" err="1" smtClean="0">
                <a:latin typeface="Times New Roman" panose="02020603050405020304" pitchFamily="18" charset="0"/>
                <a:cs typeface="Times New Roman" panose="02020603050405020304" pitchFamily="18" charset="0"/>
              </a:rPr>
              <a:t>T</a:t>
            </a:r>
            <a:r>
              <a:rPr lang="en-US" baseline="-25000" dirty="0" err="1" smtClean="0">
                <a:latin typeface="Times New Roman" panose="02020603050405020304" pitchFamily="18" charset="0"/>
                <a:cs typeface="Times New Roman" panose="02020603050405020304" pitchFamily="18" charset="0"/>
              </a:rPr>
              <a:t>p</a:t>
            </a:r>
            <a:r>
              <a:rPr lang="en-US" baseline="-25000" dirty="0" smtClean="0">
                <a:latin typeface="Times New Roman" panose="02020603050405020304" pitchFamily="18" charset="0"/>
                <a:cs typeface="Times New Roman" panose="02020603050405020304" pitchFamily="18" charset="0"/>
              </a:rPr>
              <a:t/>
            </a:r>
            <a:br>
              <a:rPr lang="en-US" baseline="-250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where, h = hit ratio</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cache access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t>
            </a:r>
            <a:r>
              <a:rPr lang="en-US" baseline="-25000" dirty="0" err="1"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 physical access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63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t>
            </a:r>
            <a:br>
              <a:rPr lang="en-US" dirty="0" smtClean="0"/>
            </a:br>
            <a:r>
              <a:rPr lang="en-US" sz="1600" dirty="0" smtClean="0">
                <a:latin typeface="Times New Roman" panose="02020603050405020304" pitchFamily="18" charset="0"/>
                <a:cs typeface="Times New Roman" panose="02020603050405020304" pitchFamily="18" charset="0"/>
              </a:rPr>
              <a:t>(Avoids external fragmentation, any free frames can be allocated to a process that needs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15284"/>
            <a:ext cx="7620021" cy="27991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414" y="4417376"/>
            <a:ext cx="7173532" cy="2344032"/>
          </a:xfrm>
          <a:prstGeom prst="rect">
            <a:avLst/>
          </a:prstGeom>
        </p:spPr>
      </p:pic>
    </p:spTree>
    <p:extLst>
      <p:ext uri="{BB962C8B-B14F-4D97-AF65-F5344CB8AC3E}">
        <p14:creationId xmlns:p14="http://schemas.microsoft.com/office/powerpoint/2010/main" val="191117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smtClean="0"/>
              <a:t>Hierarchical memory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570" y="1721035"/>
            <a:ext cx="6313644" cy="4718402"/>
          </a:xfrm>
        </p:spPr>
      </p:pic>
    </p:spTree>
    <p:extLst>
      <p:ext uri="{BB962C8B-B14F-4D97-AF65-F5344CB8AC3E}">
        <p14:creationId xmlns:p14="http://schemas.microsoft.com/office/powerpoint/2010/main" val="397745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Physical memory is broken into blocks of the same size of pages, called memory frames.</a:t>
            </a:r>
          </a:p>
          <a:p>
            <a:r>
              <a:rPr lang="en-US" dirty="0" smtClean="0">
                <a:latin typeface="Times New Roman" panose="02020603050405020304" pitchFamily="18" charset="0"/>
                <a:cs typeface="Times New Roman" panose="02020603050405020304" pitchFamily="18" charset="0"/>
              </a:rPr>
              <a:t>When a process is to be executed, its pages are loaded into any available memory frames.</a:t>
            </a:r>
          </a:p>
          <a:p>
            <a:r>
              <a:rPr lang="en-US" dirty="0" smtClean="0">
                <a:latin typeface="Times New Roman" panose="02020603050405020304" pitchFamily="18" charset="0"/>
                <a:cs typeface="Times New Roman" panose="02020603050405020304" pitchFamily="18" charset="0"/>
              </a:rPr>
              <a:t>Every logical address generated by CPU is divided into any two parts: page number(p) and offset(d).</a:t>
            </a:r>
          </a:p>
          <a:p>
            <a:r>
              <a:rPr lang="en-US" dirty="0" smtClean="0">
                <a:latin typeface="Times New Roman" panose="02020603050405020304" pitchFamily="18" charset="0"/>
                <a:cs typeface="Times New Roman" panose="02020603050405020304" pitchFamily="18" charset="0"/>
              </a:rPr>
              <a:t>The page number is used as an index for page table, that contains base address. The base address is combined with offset address to define physical address.</a:t>
            </a:r>
          </a:p>
          <a:p>
            <a:r>
              <a:rPr lang="en-US" dirty="0" smtClean="0">
                <a:latin typeface="Times New Roman" panose="02020603050405020304" pitchFamily="18" charset="0"/>
                <a:cs typeface="Times New Roman" panose="02020603050405020304" pitchFamily="18" charset="0"/>
              </a:rPr>
              <a:t>If there are n pages in process, there must be at least n available frames to allocate the arriving process.</a:t>
            </a:r>
          </a:p>
          <a:p>
            <a:r>
              <a:rPr lang="en-US" dirty="0" smtClean="0">
                <a:latin typeface="Times New Roman" panose="02020603050405020304" pitchFamily="18" charset="0"/>
                <a:cs typeface="Times New Roman" panose="02020603050405020304" pitchFamily="18" charset="0"/>
              </a:rPr>
              <a:t>The first page is loaded into one of the memory frame and the corresponding frame number is put into the page table. This process is repeated for all the pages.</a:t>
            </a:r>
          </a:p>
        </p:txBody>
      </p:sp>
    </p:spTree>
    <p:extLst>
      <p:ext uri="{BB962C8B-B14F-4D97-AF65-F5344CB8AC3E}">
        <p14:creationId xmlns:p14="http://schemas.microsoft.com/office/powerpoint/2010/main" val="96507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460" y="1545466"/>
            <a:ext cx="7322573" cy="4172754"/>
          </a:xfrm>
        </p:spPr>
      </p:pic>
    </p:spTree>
    <p:extLst>
      <p:ext uri="{BB962C8B-B14F-4D97-AF65-F5344CB8AC3E}">
        <p14:creationId xmlns:p14="http://schemas.microsoft.com/office/powerpoint/2010/main" val="328220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501" y="1262130"/>
            <a:ext cx="7549206" cy="5499278"/>
          </a:xfrm>
        </p:spPr>
      </p:pic>
    </p:spTree>
    <p:extLst>
      <p:ext uri="{BB962C8B-B14F-4D97-AF65-F5344CB8AC3E}">
        <p14:creationId xmlns:p14="http://schemas.microsoft.com/office/powerpoint/2010/main" val="3514908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2133600"/>
            <a:ext cx="8915400" cy="4724400"/>
          </a:xfrm>
        </p:spPr>
        <p:txBody>
          <a:bodyPr/>
          <a:lstStyle/>
          <a:p>
            <a:r>
              <a:rPr lang="en-US" dirty="0" smtClean="0">
                <a:latin typeface="Times New Roman" panose="02020603050405020304" pitchFamily="18" charset="0"/>
                <a:cs typeface="Times New Roman" panose="02020603050405020304" pitchFamily="18" charset="0"/>
              </a:rPr>
              <a:t>In segmentation, program and its associated data are divided into number of segments such as: main program, procedure, function, local variables, global variables, stack, arrays, etc.</a:t>
            </a:r>
          </a:p>
          <a:p>
            <a:r>
              <a:rPr lang="en-US" dirty="0" smtClean="0">
                <a:latin typeface="Times New Roman" panose="02020603050405020304" pitchFamily="18" charset="0"/>
                <a:cs typeface="Times New Roman" panose="02020603050405020304" pitchFamily="18" charset="0"/>
              </a:rPr>
              <a:t>The segments of program are of variable length.</a:t>
            </a:r>
          </a:p>
          <a:p>
            <a:r>
              <a:rPr lang="en-US" dirty="0" smtClean="0">
                <a:latin typeface="Times New Roman" panose="02020603050405020304" pitchFamily="18" charset="0"/>
                <a:cs typeface="Times New Roman" panose="02020603050405020304" pitchFamily="18" charset="0"/>
              </a:rPr>
              <a:t>The logical address generated by CPU using segmentation consists of two parts, segment number and offset.</a:t>
            </a:r>
          </a:p>
          <a:p>
            <a:r>
              <a:rPr lang="en-US" dirty="0" smtClean="0">
                <a:latin typeface="Times New Roman" panose="02020603050405020304" pitchFamily="18" charset="0"/>
                <a:cs typeface="Times New Roman" panose="02020603050405020304" pitchFamily="18" charset="0"/>
              </a:rPr>
              <a:t>Eliminates internal fragmentation, but like dynamic partitioning, suffers from external fragmentation.</a:t>
            </a:r>
          </a:p>
          <a:p>
            <a:r>
              <a:rPr lang="en-US" dirty="0" smtClean="0">
                <a:latin typeface="Times New Roman" panose="02020603050405020304" pitchFamily="18" charset="0"/>
                <a:cs typeface="Times New Roman" panose="02020603050405020304" pitchFamily="18" charset="0"/>
              </a:rPr>
              <a:t>Segmentation contains the segment table containing starting address of segment. It also contains length of segment to assure that invalid addresses are not used.</a:t>
            </a:r>
          </a:p>
          <a:p>
            <a:r>
              <a:rPr lang="en-US" dirty="0" smtClean="0">
                <a:latin typeface="Times New Roman" panose="02020603050405020304" pitchFamily="18" charset="0"/>
                <a:cs typeface="Times New Roman" panose="02020603050405020304" pitchFamily="18" charset="0"/>
              </a:rPr>
              <a:t>When the process enters the running state, the address of the segment table is loaded into memory.</a:t>
            </a:r>
          </a:p>
          <a:p>
            <a:r>
              <a:rPr lang="en-US" dirty="0" smtClean="0">
                <a:latin typeface="Times New Roman" panose="02020603050405020304" pitchFamily="18" charset="0"/>
                <a:cs typeface="Times New Roman" panose="02020603050405020304" pitchFamily="18" charset="0"/>
              </a:rPr>
              <a:t>If segment number(s) &lt; segment table length register(STLR), physical address is obtained, else addressing error.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62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Is a technique that allows execution of process that may not be completely in memory.</a:t>
            </a:r>
          </a:p>
          <a:p>
            <a:r>
              <a:rPr lang="en-US" dirty="0" smtClean="0">
                <a:latin typeface="Times New Roman" panose="02020603050405020304" pitchFamily="18" charset="0"/>
                <a:cs typeface="Times New Roman" panose="02020603050405020304" pitchFamily="18" charset="0"/>
              </a:rPr>
              <a:t>Main advantage of this scheme is that program can be larger than physical memory.</a:t>
            </a:r>
          </a:p>
          <a:p>
            <a:r>
              <a:rPr lang="en-US" dirty="0" smtClean="0">
                <a:latin typeface="Times New Roman" panose="02020603050405020304" pitchFamily="18" charset="0"/>
                <a:cs typeface="Times New Roman" panose="02020603050405020304" pitchFamily="18" charset="0"/>
              </a:rPr>
              <a:t>In virtual memory, program need not be fully loaded into main memory, only those portion execution of program is loaded.</a:t>
            </a:r>
          </a:p>
          <a:p>
            <a:r>
              <a:rPr lang="en-US" dirty="0" smtClean="0">
                <a:latin typeface="Times New Roman" panose="02020603050405020304" pitchFamily="18" charset="0"/>
                <a:cs typeface="Times New Roman" panose="02020603050405020304" pitchFamily="18" charset="0"/>
              </a:rPr>
              <a:t>Example: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error handling routines are used only when error occurs in the data or computation.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certain feature of program is used rarely.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=&gt;small portion of table is loaded instead of whole table.</a:t>
            </a:r>
          </a:p>
          <a:p>
            <a:r>
              <a:rPr lang="en-US" dirty="0" smtClean="0">
                <a:latin typeface="Times New Roman" panose="02020603050405020304" pitchFamily="18" charset="0"/>
                <a:cs typeface="Times New Roman" panose="02020603050405020304" pitchFamily="18" charset="0"/>
              </a:rPr>
              <a:t>Advantages: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less number of I/O would be required to load or swap program into memory.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program would no longer be constrained by the amount of physical memory available.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takes less physical memory, so many program can be run at the same time.</a:t>
            </a:r>
          </a:p>
        </p:txBody>
      </p:sp>
    </p:spTree>
    <p:extLst>
      <p:ext uri="{BB962C8B-B14F-4D97-AF65-F5344CB8AC3E}">
        <p14:creationId xmlns:p14="http://schemas.microsoft.com/office/powerpoint/2010/main" val="203869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normAutofit fontScale="90000"/>
          </a:bodyPr>
          <a:lstStyle/>
          <a:p>
            <a:r>
              <a:rPr lang="en-US" dirty="0" smtClean="0"/>
              <a:t>Demand paging:</a:t>
            </a:r>
            <a:br>
              <a:rPr lang="en-US" dirty="0" smtClean="0"/>
            </a:br>
            <a:r>
              <a:rPr lang="en-US" sz="1600" dirty="0" smtClean="0">
                <a:latin typeface="Times New Roman" panose="02020603050405020304" pitchFamily="18" charset="0"/>
                <a:cs typeface="Times New Roman" panose="02020603050405020304" pitchFamily="18" charset="0"/>
              </a:rPr>
              <a:t>- similar to paging system with swapping.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963" y="1442433"/>
            <a:ext cx="5666705" cy="4468969"/>
          </a:xfrm>
        </p:spPr>
      </p:pic>
    </p:spTree>
    <p:extLst>
      <p:ext uri="{BB962C8B-B14F-4D97-AF65-F5344CB8AC3E}">
        <p14:creationId xmlns:p14="http://schemas.microsoft.com/office/powerpoint/2010/main" val="3788297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When we want to execute a process, we swap it into memory. Rather than swapping entire process, we only swap a page needed for execution. This is done by </a:t>
            </a:r>
            <a:r>
              <a:rPr lang="en-US" u="sng" dirty="0" smtClean="0">
                <a:latin typeface="Times New Roman" panose="02020603050405020304" pitchFamily="18" charset="0"/>
                <a:cs typeface="Times New Roman" panose="02020603050405020304" pitchFamily="18" charset="0"/>
              </a:rPr>
              <a:t>lazy swapper.</a:t>
            </a:r>
          </a:p>
          <a:p>
            <a:r>
              <a:rPr lang="en-US" dirty="0" smtClean="0">
                <a:latin typeface="Times New Roman" panose="02020603050405020304" pitchFamily="18" charset="0"/>
                <a:cs typeface="Times New Roman" panose="02020603050405020304" pitchFamily="18" charset="0"/>
              </a:rPr>
              <a:t>Thus, some pages of process will be in memory and the other pages in the disk.</a:t>
            </a:r>
          </a:p>
          <a:p>
            <a:r>
              <a:rPr lang="en-US" dirty="0" smtClean="0">
                <a:latin typeface="Times New Roman" panose="02020603050405020304" pitchFamily="18" charset="0"/>
                <a:cs typeface="Times New Roman" panose="02020603050405020304" pitchFamily="18" charset="0"/>
              </a:rPr>
              <a:t>Hence, a hardware support is required to distinguish between those pages that are on disk and on memory. This is done by using valid bit-invalid bit scheme.</a:t>
            </a:r>
          </a:p>
          <a:p>
            <a:r>
              <a:rPr lang="en-US" dirty="0" smtClean="0">
                <a:latin typeface="Times New Roman" panose="02020603050405020304" pitchFamily="18" charset="0"/>
                <a:cs typeface="Times New Roman" panose="02020603050405020304" pitchFamily="18" charset="0"/>
              </a:rPr>
              <a:t>When the process tries to use the pages that is in memory, execution proceeds normally and when it tries to use the page that was not brought in memory, it results page fault trap.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73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64555"/>
            <a:ext cx="7413960" cy="13241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4" y="2588715"/>
            <a:ext cx="7413961" cy="2972215"/>
          </a:xfrm>
          <a:prstGeom prst="rect">
            <a:avLst/>
          </a:prstGeom>
        </p:spPr>
      </p:pic>
      <p:cxnSp>
        <p:nvCxnSpPr>
          <p:cNvPr id="7" name="Straight Connector 6"/>
          <p:cNvCxnSpPr/>
          <p:nvPr/>
        </p:nvCxnSpPr>
        <p:spPr>
          <a:xfrm>
            <a:off x="5937161" y="2781836"/>
            <a:ext cx="1944710" cy="12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31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 Replacement Algorithm</a:t>
            </a:r>
            <a:br>
              <a:rPr lang="en-US" dirty="0" smtClean="0"/>
            </a:br>
            <a:r>
              <a:rPr lang="en-US" sz="1600" dirty="0" smtClean="0">
                <a:latin typeface="Times New Roman" panose="02020603050405020304" pitchFamily="18" charset="0"/>
                <a:cs typeface="Times New Roman" panose="02020603050405020304" pitchFamily="18" charset="0"/>
              </a:rPr>
              <a:t>- when there are more pages than the memory frames, then the page from the frame must be loaded out so as to load the unloaded page into the memory.</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replacing the pages in the memory follows certain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625" y="2193669"/>
            <a:ext cx="7284740" cy="4529103"/>
          </a:xfrm>
        </p:spPr>
      </p:pic>
    </p:spTree>
    <p:extLst>
      <p:ext uri="{BB962C8B-B14F-4D97-AF65-F5344CB8AC3E}">
        <p14:creationId xmlns:p14="http://schemas.microsoft.com/office/powerpoint/2010/main" val="97656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45" y="1751527"/>
            <a:ext cx="8062583" cy="5106473"/>
          </a:xfrm>
        </p:spPr>
      </p:pic>
    </p:spTree>
    <p:extLst>
      <p:ext uri="{BB962C8B-B14F-4D97-AF65-F5344CB8AC3E}">
        <p14:creationId xmlns:p14="http://schemas.microsoft.com/office/powerpoint/2010/main" val="394806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2133600"/>
            <a:ext cx="8915400" cy="47244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design constraints on computer memory depends 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capacity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speed / access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cost</a:t>
            </a:r>
          </a:p>
          <a:p>
            <a:r>
              <a:rPr lang="en-US" dirty="0" smtClean="0">
                <a:latin typeface="Times New Roman" panose="02020603050405020304" pitchFamily="18" charset="0"/>
                <a:cs typeface="Times New Roman" panose="02020603050405020304" pitchFamily="18" charset="0"/>
              </a:rPr>
              <a:t>However, there is a trade-off among these three characteristics and the following relationship is observed.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lesser access time, greater cost per bit.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greater capacity, smaller cost per bit.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greater capacity, greater access time.</a:t>
            </a:r>
          </a:p>
          <a:p>
            <a:r>
              <a:rPr lang="en-US" dirty="0" smtClean="0">
                <a:latin typeface="Times New Roman" panose="02020603050405020304" pitchFamily="18" charset="0"/>
                <a:cs typeface="Times New Roman" panose="02020603050405020304" pitchFamily="18" charset="0"/>
              </a:rPr>
              <a:t>Desire=&gt; greater capacity, faster access time, low cost per bit.</a:t>
            </a:r>
          </a:p>
          <a:p>
            <a:r>
              <a:rPr lang="en-US" dirty="0" smtClean="0">
                <a:latin typeface="Times New Roman" panose="02020603050405020304" pitchFamily="18" charset="0"/>
                <a:cs typeface="Times New Roman" panose="02020603050405020304" pitchFamily="18" charset="0"/>
              </a:rPr>
              <a:t>Cannot be achieved with single memory component, solution is to organize computer memory into hierarchy.</a:t>
            </a:r>
          </a:p>
          <a:p>
            <a:r>
              <a:rPr lang="en-US" dirty="0" smtClean="0">
                <a:latin typeface="Times New Roman" panose="02020603050405020304" pitchFamily="18" charset="0"/>
                <a:cs typeface="Times New Roman" panose="02020603050405020304" pitchFamily="18" charset="0"/>
              </a:rPr>
              <a:t>While moving down the hierarchy, we can observe the following:</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Increasing capacity.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Decreasing cost per bit.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Increasing access time / Decreasing speed.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005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93949"/>
            <a:ext cx="7452241" cy="4881093"/>
          </a:xfrm>
        </p:spPr>
      </p:pic>
    </p:spTree>
    <p:extLst>
      <p:ext uri="{BB962C8B-B14F-4D97-AF65-F5344CB8AC3E}">
        <p14:creationId xmlns:p14="http://schemas.microsoft.com/office/powerpoint/2010/main" val="86952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153175"/>
          </a:xfrm>
        </p:spPr>
        <p:txBody>
          <a:bodyPr>
            <a:normAutofit fontScale="90000"/>
          </a:bodyPr>
          <a:lstStyle/>
          <a:p>
            <a:r>
              <a:rPr lang="en-US" dirty="0" smtClean="0"/>
              <a:t>Associative memory(Content Addressable Memory)</a:t>
            </a:r>
            <a:endParaRPr lang="en-US" dirty="0"/>
          </a:p>
        </p:txBody>
      </p:sp>
      <p:sp>
        <p:nvSpPr>
          <p:cNvPr id="3" name="Content Placeholder 2"/>
          <p:cNvSpPr>
            <a:spLocks noGrp="1"/>
          </p:cNvSpPr>
          <p:nvPr>
            <p:ph idx="1"/>
          </p:nvPr>
        </p:nvSpPr>
        <p:spPr>
          <a:xfrm>
            <a:off x="2589212" y="1931831"/>
            <a:ext cx="8915400" cy="4378636"/>
          </a:xfrm>
        </p:spPr>
        <p:txBody>
          <a:bodyPr/>
          <a:lstStyle/>
          <a:p>
            <a:r>
              <a:rPr lang="en-US" dirty="0" smtClean="0">
                <a:latin typeface="Times New Roman" panose="02020603050405020304" pitchFamily="18" charset="0"/>
                <a:cs typeface="Times New Roman" panose="02020603050405020304" pitchFamily="18" charset="0"/>
              </a:rPr>
              <a:t>This type of memory is accessed simultaneously &amp; in parallel on the basis of data content rather than by specific address or location</a:t>
            </a:r>
          </a:p>
          <a:p>
            <a:r>
              <a:rPr lang="en-US" dirty="0" smtClean="0">
                <a:latin typeface="Times New Roman" panose="02020603050405020304" pitchFamily="18" charset="0"/>
                <a:cs typeface="Times New Roman" panose="02020603050405020304" pitchFamily="18" charset="0"/>
              </a:rPr>
              <a:t>When a word is written in an associative memory, no address is given. The CAM checks for location whose valid bit is 0; stores data in that location, sets valid bit to 1.</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if no location found, clears location(some algorithm) to store data.</a:t>
            </a:r>
          </a:p>
          <a:p>
            <a:r>
              <a:rPr lang="en-US" dirty="0" smtClean="0">
                <a:latin typeface="Times New Roman" panose="02020603050405020304" pitchFamily="18" charset="0"/>
                <a:cs typeface="Times New Roman" panose="02020603050405020304" pitchFamily="18" charset="0"/>
              </a:rPr>
              <a:t>When a word is to be read from an associative memory, the content of word or part of word is specified. The CAM locates all words which match the specified content and mark them for reading.</a:t>
            </a:r>
          </a:p>
          <a:p>
            <a:r>
              <a:rPr lang="en-US" dirty="0" smtClean="0">
                <a:latin typeface="Times New Roman" panose="02020603050405020304" pitchFamily="18" charset="0"/>
                <a:cs typeface="Times New Roman" panose="02020603050405020304" pitchFamily="18" charset="0"/>
              </a:rPr>
              <a:t>Uniquely suitable for parallel searches.</a:t>
            </a:r>
          </a:p>
          <a:p>
            <a:r>
              <a:rPr lang="en-US" dirty="0" smtClean="0">
                <a:latin typeface="Times New Roman" panose="02020603050405020304" pitchFamily="18" charset="0"/>
                <a:cs typeface="Times New Roman" panose="02020603050405020304" pitchFamily="18" charset="0"/>
              </a:rPr>
              <a:t>More expensive than RAM. Therefore, CAM are used in application where search time is very critical and must be very short.</a:t>
            </a:r>
          </a:p>
        </p:txBody>
      </p:sp>
    </p:spTree>
    <p:extLst>
      <p:ext uri="{BB962C8B-B14F-4D97-AF65-F5344CB8AC3E}">
        <p14:creationId xmlns:p14="http://schemas.microsoft.com/office/powerpoint/2010/main" val="130365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892" y="1275008"/>
            <a:ext cx="9195515" cy="5582992"/>
          </a:xfrm>
        </p:spPr>
      </p:pic>
    </p:spTree>
    <p:extLst>
      <p:ext uri="{BB962C8B-B14F-4D97-AF65-F5344CB8AC3E}">
        <p14:creationId xmlns:p14="http://schemas.microsoft.com/office/powerpoint/2010/main" val="260919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6" y="1571223"/>
            <a:ext cx="8963695" cy="5048517"/>
          </a:xfrm>
        </p:spPr>
      </p:pic>
    </p:spTree>
    <p:extLst>
      <p:ext uri="{BB962C8B-B14F-4D97-AF65-F5344CB8AC3E}">
        <p14:creationId xmlns:p14="http://schemas.microsoft.com/office/powerpoint/2010/main" val="316707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Mapping Techniques: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different cache mapping techniques are as follows: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Direct  Mapping</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Associative mapping</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Set Associative mapping</a:t>
            </a:r>
          </a:p>
          <a:p>
            <a:r>
              <a:rPr lang="en-US" dirty="0" smtClean="0">
                <a:latin typeface="Times New Roman" panose="02020603050405020304" pitchFamily="18" charset="0"/>
                <a:cs typeface="Times New Roman" panose="02020603050405020304" pitchFamily="18" charset="0"/>
              </a:rPr>
              <a:t>Consider 64K main memory which will be viewed as 4K blocks of 16 word each.</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i.e. 64K = 2</a:t>
            </a:r>
            <a:r>
              <a:rPr lang="en-US" baseline="30000"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x 2</a:t>
            </a:r>
            <a:r>
              <a:rPr lang="en-US" baseline="30000" dirty="0" smtClean="0">
                <a:latin typeface="Times New Roman" panose="02020603050405020304" pitchFamily="18" charset="0"/>
                <a:cs typeface="Times New Roman" panose="02020603050405020304" pitchFamily="18" charset="0"/>
              </a:rPr>
              <a:t>10</a:t>
            </a:r>
            <a:r>
              <a:rPr lang="en-US" dirty="0" smtClean="0">
                <a:latin typeface="Times New Roman" panose="02020603050405020304" pitchFamily="18" charset="0"/>
                <a:cs typeface="Times New Roman" panose="02020603050405020304" pitchFamily="18" charset="0"/>
              </a:rPr>
              <a:t> = 2</a:t>
            </a:r>
            <a:r>
              <a:rPr lang="en-US" baseline="30000" dirty="0" smtClean="0">
                <a:latin typeface="Times New Roman" panose="02020603050405020304" pitchFamily="18" charset="0"/>
                <a:cs typeface="Times New Roman" panose="02020603050405020304" pitchFamily="18" charset="0"/>
              </a:rPr>
              <a:t>16</a:t>
            </a:r>
            <a:r>
              <a:rPr lang="en-US" dirty="0" smtClean="0">
                <a:latin typeface="Times New Roman" panose="02020603050405020304" pitchFamily="18" charset="0"/>
                <a:cs typeface="Times New Roman" panose="02020603050405020304" pitchFamily="18" charset="0"/>
              </a:rPr>
              <a:t> = 16 – bit address</a:t>
            </a:r>
          </a:p>
          <a:p>
            <a:r>
              <a:rPr lang="en-US" dirty="0" smtClean="0">
                <a:latin typeface="Times New Roman" panose="02020603050405020304" pitchFamily="18" charset="0"/>
                <a:cs typeface="Times New Roman" panose="02020603050405020304" pitchFamily="18" charset="0"/>
              </a:rPr>
              <a:t>Consider a cache consisting of 128 blocks of 16 words each, for total of 2048(2K) words.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2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US" dirty="0" smtClean="0"/>
              <a:t>Direct Mapping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643" y="1604393"/>
            <a:ext cx="3724795" cy="33532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291748" y="1863518"/>
            <a:ext cx="2662584" cy="6858000"/>
          </a:xfrm>
          <a:prstGeom prst="rect">
            <a:avLst/>
          </a:prstGeom>
        </p:spPr>
      </p:pic>
    </p:spTree>
    <p:extLst>
      <p:ext uri="{BB962C8B-B14F-4D97-AF65-F5344CB8AC3E}">
        <p14:creationId xmlns:p14="http://schemas.microsoft.com/office/powerpoint/2010/main" val="325954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Mapping function: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j % 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j = main memory block number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 = number of cache lines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cache line number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i.e. main memory blocks 0, 128, 256,… is loaded into cache and stored at block 0. Block 1, 129, 257,…are stored at block 1 and so on.</a:t>
            </a:r>
          </a:p>
          <a:p>
            <a:r>
              <a:rPr lang="en-US" dirty="0" smtClean="0">
                <a:latin typeface="Times New Roman" panose="02020603050405020304" pitchFamily="18" charset="0"/>
                <a:cs typeface="Times New Roman" panose="02020603050405020304" pitchFamily="18" charset="0"/>
              </a:rPr>
              <a:t>Lower 4-bits  select one of the 16 words in a block.</a:t>
            </a:r>
          </a:p>
          <a:p>
            <a:r>
              <a:rPr lang="en-US" dirty="0" smtClean="0">
                <a:latin typeface="Times New Roman" panose="02020603050405020304" pitchFamily="18" charset="0"/>
                <a:cs typeface="Times New Roman" panose="02020603050405020304" pitchFamily="18" charset="0"/>
              </a:rPr>
              <a:t>The 7-bit cache block determines the cache line in which the block must be stored.</a:t>
            </a:r>
          </a:p>
          <a:p>
            <a:r>
              <a:rPr lang="en-US" dirty="0" smtClean="0">
                <a:latin typeface="Times New Roman" panose="02020603050405020304" pitchFamily="18" charset="0"/>
                <a:cs typeface="Times New Roman" panose="02020603050405020304" pitchFamily="18" charset="0"/>
              </a:rPr>
              <a:t>The leftmost 5-bit is used to identify one of 32 memory block when it is resident in cache.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7614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409</TotalTime>
  <Words>1072</Words>
  <Application>Microsoft Office PowerPoint</Application>
  <PresentationFormat>Widescreen</PresentationFormat>
  <Paragraphs>89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Times New Roman</vt:lpstr>
      <vt:lpstr>Wingdings 3</vt:lpstr>
      <vt:lpstr>Wisp</vt:lpstr>
      <vt:lpstr>CHAPTER-7</vt:lpstr>
      <vt:lpstr>Hierarchical memory system</vt:lpstr>
      <vt:lpstr>Contd…</vt:lpstr>
      <vt:lpstr>Associative memory(Content Addressable Memory)</vt:lpstr>
      <vt:lpstr>Contd…</vt:lpstr>
      <vt:lpstr>Cache memory:</vt:lpstr>
      <vt:lpstr>Cache Mapping Techniques:</vt:lpstr>
      <vt:lpstr>Direct Mapping</vt:lpstr>
      <vt:lpstr>Contd…</vt:lpstr>
      <vt:lpstr>Associative mapping/ Fully associative mapping:</vt:lpstr>
      <vt:lpstr>Contd…</vt:lpstr>
      <vt:lpstr>Set associative mapping: =&gt; It is the combination of direct and associative mapping technique.</vt:lpstr>
      <vt:lpstr>Example </vt:lpstr>
      <vt:lpstr>Example contd…</vt:lpstr>
      <vt:lpstr>Q. Show the layout of the cache for a CPU that can address 1M x 16 of memory; the cache holds 8K x 16 of data and has the following mapping strategies. Given the number of bits per location and total number of locations as well.  i.  Fully Associative  ii.  Direct Mapped  iii Two-way associative.  iv.  Four-way associative. </vt:lpstr>
      <vt:lpstr>Replacing data in the cache:</vt:lpstr>
      <vt:lpstr>Writing data to the cache Two methodologies can be used to write data to the cache.</vt:lpstr>
      <vt:lpstr>Cache performances: -primary components of cache performances are cache hits and cache misses.</vt:lpstr>
      <vt:lpstr>Paging  (Avoids external fragmentation, any free frames can be allocated to a process that needs it.)</vt:lpstr>
      <vt:lpstr>Contd…</vt:lpstr>
      <vt:lpstr>Contd…</vt:lpstr>
      <vt:lpstr>Segmentation </vt:lpstr>
      <vt:lpstr>Contd…</vt:lpstr>
      <vt:lpstr>Virtual memory</vt:lpstr>
      <vt:lpstr>Demand paging: - similar to paging system with swapping.</vt:lpstr>
      <vt:lpstr>Contd…</vt:lpstr>
      <vt:lpstr>Memory protection:</vt:lpstr>
      <vt:lpstr>Page Replacement Algorithm - when there are more pages than the memory frames, then the page from the frame must be loaded out so as to load the unloaded page into the memory. - replacing the pages in the memory follows certain algorithm.</vt:lpstr>
      <vt:lpstr>Contd…</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CHAPTER-7</dc:title>
  <dc:creator>Bishal Trital</dc:creator>
  <cp:lastModifiedBy>Bishal Trital</cp:lastModifiedBy>
  <cp:revision>52</cp:revision>
  <dcterms:created xsi:type="dcterms:W3CDTF">2018-01-06T09:37:03Z</dcterms:created>
  <dcterms:modified xsi:type="dcterms:W3CDTF">2018-01-08T06:18:45Z</dcterms:modified>
</cp:coreProperties>
</file>