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1/10/2018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CHAPTER-8</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05353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Interrupts</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I/O devices are slower than memory and the amount of time they require will vary.</a:t>
            </a:r>
          </a:p>
          <a:p>
            <a:r>
              <a:rPr lang="en-US" dirty="0" smtClean="0">
                <a:latin typeface="Times New Roman" panose="02020603050405020304" pitchFamily="18" charset="0"/>
                <a:cs typeface="Times New Roman" panose="02020603050405020304" pitchFamily="18" charset="0"/>
              </a:rPr>
              <a:t>The uncertainty of when the device will be ready complicates the task of accessing I/O devices.</a:t>
            </a:r>
          </a:p>
          <a:p>
            <a:r>
              <a:rPr lang="en-US" dirty="0" smtClean="0">
                <a:latin typeface="Times New Roman" panose="02020603050405020304" pitchFamily="18" charset="0"/>
                <a:cs typeface="Times New Roman" panose="02020603050405020304" pitchFamily="18" charset="0"/>
              </a:rPr>
              <a:t>Interrupt is a mechanism for alleviating the delay caused by this uncertainty and for maximizing system performance.</a:t>
            </a:r>
          </a:p>
          <a:p>
            <a:r>
              <a:rPr lang="en-US" dirty="0" smtClean="0">
                <a:latin typeface="Times New Roman" panose="02020603050405020304" pitchFamily="18" charset="0"/>
                <a:cs typeface="Times New Roman" panose="02020603050405020304" pitchFamily="18" charset="0"/>
              </a:rPr>
              <a:t>Interrupt is a signal which causes the normal operation of the system to halt or pause.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4060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Transferring data between CPU and I/O devices</a:t>
            </a:r>
            <a:endParaRPr lang="en-US" dirty="0"/>
          </a:p>
        </p:txBody>
      </p:sp>
      <p:sp>
        <p:nvSpPr>
          <p:cNvPr id="3" name="Content Placeholder 2"/>
          <p:cNvSpPr>
            <a:spLocks noGrp="1"/>
          </p:cNvSpPr>
          <p:nvPr>
            <p:ph idx="1"/>
          </p:nvPr>
        </p:nvSpPr>
        <p:spPr>
          <a:xfrm>
            <a:off x="2589212" y="1892121"/>
            <a:ext cx="8915400" cy="4953000"/>
          </a:xfrm>
        </p:spPr>
        <p:txBody>
          <a:bodyPr>
            <a:normAutofit/>
          </a:bodyPr>
          <a:lstStyle/>
          <a:p>
            <a:r>
              <a:rPr lang="en-US" dirty="0" smtClean="0">
                <a:latin typeface="Times New Roman" panose="02020603050405020304" pitchFamily="18" charset="0"/>
                <a:cs typeface="Times New Roman" panose="02020603050405020304" pitchFamily="18" charset="0"/>
              </a:rPr>
              <a:t>Method to alleviate the problem of I/O devices with variable delays is called polling.</a:t>
            </a:r>
          </a:p>
          <a:p>
            <a:r>
              <a:rPr lang="en-US" dirty="0" smtClean="0">
                <a:latin typeface="Times New Roman" panose="02020603050405020304" pitchFamily="18" charset="0"/>
                <a:cs typeface="Times New Roman" panose="02020603050405020304" pitchFamily="18" charset="0"/>
              </a:rPr>
              <a:t>In polling, the CPU sends a request to transfer data to an I/O device.</a:t>
            </a:r>
          </a:p>
          <a:p>
            <a:r>
              <a:rPr lang="en-US" dirty="0" smtClean="0">
                <a:latin typeface="Times New Roman" panose="02020603050405020304" pitchFamily="18" charset="0"/>
                <a:cs typeface="Times New Roman" panose="02020603050405020304" pitchFamily="18" charset="0"/>
              </a:rPr>
              <a:t>I/O devices processes the request and sets a device-ready signal when it is ready to transfer.</a:t>
            </a:r>
          </a:p>
          <a:p>
            <a:r>
              <a:rPr lang="en-US" dirty="0" smtClean="0">
                <a:latin typeface="Times New Roman" panose="02020603050405020304" pitchFamily="18" charset="0"/>
                <a:cs typeface="Times New Roman" panose="02020603050405020304" pitchFamily="18" charset="0"/>
              </a:rPr>
              <a:t>The CPU reads signal; if it is high, it performs the data transfer. If not, it loops back, continually reading and testing the value of the device ready signal.</a:t>
            </a:r>
          </a:p>
          <a:p>
            <a:r>
              <a:rPr lang="en-US" dirty="0" smtClean="0">
                <a:latin typeface="Times New Roman" panose="02020603050405020304" pitchFamily="18" charset="0"/>
                <a:cs typeface="Times New Roman" panose="02020603050405020304" pitchFamily="18" charset="0"/>
              </a:rPr>
              <a:t>A slow device causes the CPU to remain in the polling loop for quite a long time</a:t>
            </a:r>
          </a:p>
          <a:p>
            <a:r>
              <a:rPr lang="en-US" dirty="0" smtClean="0">
                <a:latin typeface="Times New Roman" panose="02020603050405020304" pitchFamily="18" charset="0"/>
                <a:cs typeface="Times New Roman" panose="02020603050405020304" pitchFamily="18" charset="0"/>
              </a:rPr>
              <a:t>Interrupts were developed to make use of this wasted time.</a:t>
            </a:r>
          </a:p>
          <a:p>
            <a:r>
              <a:rPr lang="en-US" dirty="0" smtClean="0">
                <a:latin typeface="Times New Roman" panose="02020603050405020304" pitchFamily="18" charset="0"/>
                <a:cs typeface="Times New Roman" panose="02020603050405020304" pitchFamily="18" charset="0"/>
              </a:rPr>
              <a:t>When interrupts were used with I/O devices, CPU may output a request to I/O device &amp; instead of entering into waiting state, CPU continues executing instructions(useful work).  </a:t>
            </a:r>
          </a:p>
          <a:p>
            <a:r>
              <a:rPr lang="en-US" dirty="0" smtClean="0">
                <a:latin typeface="Times New Roman" panose="02020603050405020304" pitchFamily="18" charset="0"/>
                <a:cs typeface="Times New Roman" panose="02020603050405020304" pitchFamily="18" charset="0"/>
              </a:rPr>
              <a:t>When device is ready to transfer data, it sends interrupt request signal to the CPU.</a:t>
            </a:r>
          </a:p>
          <a:p>
            <a:r>
              <a:rPr lang="en-US" dirty="0" smtClean="0">
                <a:latin typeface="Times New Roman" panose="02020603050405020304" pitchFamily="18" charset="0"/>
                <a:cs typeface="Times New Roman" panose="02020603050405020304" pitchFamily="18" charset="0"/>
              </a:rPr>
              <a:t>The CPU then acknowledges the interrupt and completes the data transfer.</a:t>
            </a:r>
          </a:p>
          <a:p>
            <a:r>
              <a:rPr lang="en-US" dirty="0" smtClean="0">
                <a:latin typeface="Times New Roman" panose="02020603050405020304" pitchFamily="18" charset="0"/>
                <a:cs typeface="Times New Roman" panose="02020603050405020304" pitchFamily="18" charset="0"/>
              </a:rPr>
              <a:t>Unlike polling or wait states, interrupt do not waste time waiting for the I/O device to become ready.</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849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6170" y="2388757"/>
            <a:ext cx="6604196" cy="3084763"/>
          </a:xfrm>
        </p:spPr>
      </p:pic>
    </p:spTree>
    <p:extLst>
      <p:ext uri="{BB962C8B-B14F-4D97-AF65-F5344CB8AC3E}">
        <p14:creationId xmlns:p14="http://schemas.microsoft.com/office/powerpoint/2010/main" val="2262392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interrupt: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latin typeface="Times New Roman" panose="02020603050405020304" pitchFamily="18" charset="0"/>
                <a:cs typeface="Times New Roman" panose="02020603050405020304" pitchFamily="18" charset="0"/>
              </a:rPr>
              <a:t>1.	External Interrupt:</a:t>
            </a:r>
          </a:p>
          <a:p>
            <a:r>
              <a:rPr lang="en-US" dirty="0" smtClean="0">
                <a:latin typeface="Times New Roman" panose="02020603050405020304" pitchFamily="18" charset="0"/>
                <a:cs typeface="Times New Roman" panose="02020603050405020304" pitchFamily="18" charset="0"/>
              </a:rPr>
              <a:t>Used by CPU to interact with I/O device.</a:t>
            </a:r>
          </a:p>
          <a:p>
            <a:r>
              <a:rPr lang="en-US" dirty="0" smtClean="0">
                <a:latin typeface="Times New Roman" panose="02020603050405020304" pitchFamily="18" charset="0"/>
                <a:cs typeface="Times New Roman" panose="02020603050405020304" pitchFamily="18" charset="0"/>
              </a:rPr>
              <a:t>This improves system performance by allowing the CPU to execute instructions, instead of just waiting for the I/O device, while still performing the required data transfers.</a:t>
            </a:r>
          </a:p>
          <a:p>
            <a:pPr>
              <a:buAutoNum type="arabicPeriod" startAt="2"/>
            </a:pPr>
            <a:r>
              <a:rPr lang="en-US" b="1" dirty="0" smtClean="0">
                <a:latin typeface="Times New Roman" panose="02020603050405020304" pitchFamily="18" charset="0"/>
                <a:cs typeface="Times New Roman" panose="02020603050405020304" pitchFamily="18" charset="0"/>
              </a:rPr>
              <a:t>Internal Interrupt:</a:t>
            </a:r>
          </a:p>
          <a:p>
            <a:r>
              <a:rPr lang="en-US" dirty="0" smtClean="0">
                <a:latin typeface="Times New Roman" panose="02020603050405020304" pitchFamily="18" charset="0"/>
                <a:cs typeface="Times New Roman" panose="02020603050405020304" pitchFamily="18" charset="0"/>
              </a:rPr>
              <a:t>Occurs entirely within CPU, I/O devices play no role in these interrupts.</a:t>
            </a:r>
          </a:p>
          <a:p>
            <a:r>
              <a:rPr lang="en-US" dirty="0" smtClean="0">
                <a:latin typeface="Times New Roman" panose="02020603050405020304" pitchFamily="18" charset="0"/>
                <a:cs typeface="Times New Roman" panose="02020603050405020304" pitchFamily="18" charset="0"/>
              </a:rPr>
              <a:t>For example, a timer built into the CPU may generate an interrupt at a pre-determined interval.</a:t>
            </a:r>
          </a:p>
          <a:p>
            <a:pPr>
              <a:buAutoNum type="arabicPeriod" startAt="3"/>
            </a:pPr>
            <a:r>
              <a:rPr lang="en-US" b="1" dirty="0" smtClean="0">
                <a:latin typeface="Times New Roman" panose="02020603050405020304" pitchFamily="18" charset="0"/>
                <a:cs typeface="Times New Roman" panose="02020603050405020304" pitchFamily="18" charset="0"/>
              </a:rPr>
              <a:t>Software Interrupt:</a:t>
            </a:r>
          </a:p>
          <a:p>
            <a:r>
              <a:rPr lang="en-US" dirty="0" smtClean="0">
                <a:latin typeface="Times New Roman" panose="02020603050405020304" pitchFamily="18" charset="0"/>
                <a:cs typeface="Times New Roman" panose="02020603050405020304" pitchFamily="18" charset="0"/>
              </a:rPr>
              <a:t>Generated by the program itself.</a:t>
            </a:r>
          </a:p>
          <a:p>
            <a:r>
              <a:rPr lang="en-US" dirty="0" smtClean="0">
                <a:latin typeface="Times New Roman" panose="02020603050405020304" pitchFamily="18" charset="0"/>
                <a:cs typeface="Times New Roman" panose="02020603050405020304" pitchFamily="18" charset="0"/>
              </a:rPr>
              <a:t>It itself is like a subroutine. </a:t>
            </a:r>
            <a:r>
              <a:rPr lang="en-US" dirty="0" err="1" smtClean="0">
                <a:latin typeface="Times New Roman" panose="02020603050405020304" pitchFamily="18" charset="0"/>
                <a:cs typeface="Times New Roman" panose="02020603050405020304" pitchFamily="18" charset="0"/>
              </a:rPr>
              <a:t>Eg</a:t>
            </a:r>
            <a:r>
              <a:rPr lang="en-US" dirty="0" smtClean="0">
                <a:latin typeface="Times New Roman" panose="02020603050405020304" pitchFamily="18" charset="0"/>
                <a:cs typeface="Times New Roman" panose="02020603050405020304" pitchFamily="18" charset="0"/>
              </a:rPr>
              <a:t>: HLT</a:t>
            </a:r>
          </a:p>
          <a:p>
            <a:r>
              <a:rPr lang="en-US" dirty="0" smtClean="0">
                <a:latin typeface="Times New Roman" panose="02020603050405020304" pitchFamily="18" charset="0"/>
                <a:cs typeface="Times New Roman" panose="02020603050405020304" pitchFamily="18" charset="0"/>
              </a:rPr>
              <a:t>When we give HLT, it calls a predefined subroutine for it, which stops the program we are using.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2111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6863" y="58513"/>
            <a:ext cx="8911687" cy="572552"/>
          </a:xfrm>
        </p:spPr>
        <p:txBody>
          <a:bodyPr>
            <a:normAutofit fontScale="90000"/>
          </a:bodyPr>
          <a:lstStyle/>
          <a:p>
            <a:r>
              <a:rPr lang="en-US" dirty="0"/>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4716" y="58513"/>
            <a:ext cx="6967470" cy="6799487"/>
          </a:xfrm>
        </p:spPr>
      </p:pic>
    </p:spTree>
    <p:extLst>
      <p:ext uri="{BB962C8B-B14F-4D97-AF65-F5344CB8AC3E}">
        <p14:creationId xmlns:p14="http://schemas.microsoft.com/office/powerpoint/2010/main" val="1580301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 hardware and priority</a:t>
            </a:r>
            <a:br>
              <a:rPr lang="en-US" dirty="0" smtClean="0"/>
            </a:br>
            <a:r>
              <a:rPr lang="en-US" b="1" dirty="0" smtClean="0"/>
              <a:t>Vectored Interrupt</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2035" y="1724697"/>
            <a:ext cx="5304382" cy="3778250"/>
          </a:xfrm>
        </p:spPr>
      </p:pic>
      <p:sp>
        <p:nvSpPr>
          <p:cNvPr id="5" name="TextBox 4"/>
          <p:cNvSpPr txBox="1"/>
          <p:nvPr/>
        </p:nvSpPr>
        <p:spPr>
          <a:xfrm>
            <a:off x="2039446" y="5502947"/>
            <a:ext cx="10018643"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CPU knows the address of ISR in advance.</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All it needs is that interrupting device sends its unique vector via a data bus and through its I/O interface to the CPU.</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CPU takes this vector, checks an interrupt table in memory and then carries correct ISR for the device.</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2708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95597"/>
          </a:xfrm>
        </p:spPr>
        <p:txBody>
          <a:bodyPr/>
          <a:lstStyle/>
          <a:p>
            <a:r>
              <a:rPr lang="en-US" b="1" dirty="0" smtClean="0"/>
              <a:t>Non-vectored interrupt</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8340" y="1244957"/>
            <a:ext cx="4660761" cy="3778250"/>
          </a:xfrm>
        </p:spPr>
      </p:pic>
      <p:sp>
        <p:nvSpPr>
          <p:cNvPr id="5" name="TextBox 4"/>
          <p:cNvSpPr txBox="1"/>
          <p:nvPr/>
        </p:nvSpPr>
        <p:spPr>
          <a:xfrm>
            <a:off x="2936382" y="5306096"/>
            <a:ext cx="9092485"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Interrupting device never sends an interrupt vector.</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CPU receives the interrupt, and it jumps the program counter to a fixed address in hardware.</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CPU crucially does not know which device caused the interrupt without polling each I/O interface in a loop and checking status register of each I/O interface.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9939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Prioritizing multiple interrupts:</a:t>
            </a:r>
            <a:br>
              <a:rPr lang="en-US" dirty="0" smtClean="0"/>
            </a:br>
            <a:r>
              <a:rPr lang="en-US" b="1" dirty="0" smtClean="0"/>
              <a:t>Extension of non-vectored Interrupt</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59808" y="1904999"/>
            <a:ext cx="5066005" cy="4212465"/>
          </a:xfrm>
        </p:spPr>
      </p:pic>
    </p:spTree>
    <p:extLst>
      <p:ext uri="{BB962C8B-B14F-4D97-AF65-F5344CB8AC3E}">
        <p14:creationId xmlns:p14="http://schemas.microsoft.com/office/powerpoint/2010/main" val="4088666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IRQ</a:t>
            </a:r>
            <a:r>
              <a:rPr lang="en-US" baseline="-25000" dirty="0" smtClean="0">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 has the highest priority and IRQ</a:t>
            </a:r>
            <a:r>
              <a:rPr lang="en-US" baseline="-25000" dirty="0" smtClean="0">
                <a:latin typeface="Times New Roman" panose="02020603050405020304" pitchFamily="18" charset="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 has the lowest.</a:t>
            </a:r>
          </a:p>
          <a:p>
            <a:r>
              <a:rPr lang="en-US" dirty="0" smtClean="0">
                <a:latin typeface="Times New Roman" panose="02020603050405020304" pitchFamily="18" charset="0"/>
                <a:cs typeface="Times New Roman" panose="02020603050405020304" pitchFamily="18" charset="0"/>
              </a:rPr>
              <a:t>If more than one device requests an interrupt, the CPU acknowledges and serves the interrupt with the highest priority first.</a:t>
            </a:r>
          </a:p>
          <a:p>
            <a:r>
              <a:rPr lang="en-US" dirty="0" smtClean="0">
                <a:latin typeface="Times New Roman" panose="02020603050405020304" pitchFamily="18" charset="0"/>
                <a:cs typeface="Times New Roman" panose="02020603050405020304" pitchFamily="18" charset="0"/>
              </a:rPr>
              <a:t>This method works well when there are only a few IRQ/ACK pairs.</a:t>
            </a:r>
          </a:p>
          <a:p>
            <a:r>
              <a:rPr lang="en-US" dirty="0" smtClean="0">
                <a:latin typeface="Times New Roman" panose="02020603050405020304" pitchFamily="18" charset="0"/>
                <a:cs typeface="Times New Roman" panose="02020603050405020304" pitchFamily="18" charset="0"/>
              </a:rPr>
              <a:t>As the number of interrupt increases, the number of pins needed by the CPU to accommodate these signals become prohibitive.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112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Daisy Chaining</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1082" y="1721475"/>
            <a:ext cx="4893972" cy="4421747"/>
          </a:xfrm>
        </p:spPr>
      </p:pic>
    </p:spTree>
    <p:extLst>
      <p:ext uri="{BB962C8B-B14F-4D97-AF65-F5344CB8AC3E}">
        <p14:creationId xmlns:p14="http://schemas.microsoft.com/office/powerpoint/2010/main" val="1804670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Synchronous and asynchronous data transfer</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Synchronous data transfer occurs when peripherals are located within the same computer as the CPU because their close proximity allows them to share a common clock.</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=&gt;data does not have to travel far physically.</a:t>
            </a:r>
          </a:p>
          <a:p>
            <a:r>
              <a:rPr lang="en-US" dirty="0" smtClean="0">
                <a:latin typeface="Times New Roman" panose="02020603050405020304" pitchFamily="18" charset="0"/>
                <a:cs typeface="Times New Roman" panose="02020603050405020304" pitchFamily="18" charset="0"/>
              </a:rPr>
              <a:t>Asynchronous data transfer do not require that the source and destination use the same system clock.</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 Asynchronous transfers use control signals and their associated hardware to coordinate the movement of data.</a:t>
            </a:r>
          </a:p>
          <a:p>
            <a:r>
              <a:rPr lang="en-US" dirty="0" smtClean="0">
                <a:latin typeface="Times New Roman" panose="02020603050405020304" pitchFamily="18" charset="0"/>
                <a:cs typeface="Times New Roman" panose="02020603050405020304" pitchFamily="18" charset="0"/>
              </a:rPr>
              <a:t>Four types of asynchronous data transfer:</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1.	source-initiated data transfer</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2.	destination-initiated data transfer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3.	source-initiated data transfer with handshaking</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4.	destination-initiated data transfer with handshaking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737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2589212" y="2133600"/>
            <a:ext cx="8915400" cy="4724400"/>
          </a:xfrm>
        </p:spPr>
        <p:txBody>
          <a:bodyPr>
            <a:noAutofit/>
          </a:bodyPr>
          <a:lstStyle/>
          <a:p>
            <a:r>
              <a:rPr lang="en-US" dirty="0" smtClean="0">
                <a:latin typeface="Times New Roman" panose="02020603050405020304" pitchFamily="18" charset="0"/>
                <a:cs typeface="Times New Roman" panose="02020603050405020304" pitchFamily="18" charset="0"/>
              </a:rPr>
              <a:t>The interrupt request signals from the devices are ORed together.</a:t>
            </a:r>
          </a:p>
          <a:p>
            <a:r>
              <a:rPr lang="en-US" dirty="0" smtClean="0">
                <a:latin typeface="Times New Roman" panose="02020603050405020304" pitchFamily="18" charset="0"/>
                <a:cs typeface="Times New Roman" panose="02020603050405020304" pitchFamily="18" charset="0"/>
              </a:rPr>
              <a:t>When the CPU receives an active IRQ input, it doesn’t know which device generated the interrupt request.</a:t>
            </a:r>
          </a:p>
          <a:p>
            <a:r>
              <a:rPr lang="en-US" dirty="0" smtClean="0">
                <a:latin typeface="Times New Roman" panose="02020603050405020304" pitchFamily="18" charset="0"/>
                <a:cs typeface="Times New Roman" panose="02020603050405020304" pitchFamily="18" charset="0"/>
              </a:rPr>
              <a:t>It sends out an acknowledgement signal and leaves it to the devices to work among themselves.</a:t>
            </a:r>
          </a:p>
          <a:p>
            <a:r>
              <a:rPr lang="en-US" dirty="0" smtClean="0">
                <a:latin typeface="Times New Roman" panose="02020603050405020304" pitchFamily="18" charset="0"/>
                <a:cs typeface="Times New Roman" panose="02020603050405020304" pitchFamily="18" charset="0"/>
              </a:rPr>
              <a:t>Device #n receives the IACK signal directly from the CPU.</a:t>
            </a:r>
          </a:p>
          <a:p>
            <a:r>
              <a:rPr lang="en-US" dirty="0" smtClean="0">
                <a:latin typeface="Times New Roman" panose="02020603050405020304" pitchFamily="18" charset="0"/>
                <a:cs typeface="Times New Roman" panose="02020603050405020304" pitchFamily="18" charset="0"/>
              </a:rPr>
              <a:t>If IACK is asserted, usually 1, this device has requested an interrupt; it sets its IACK</a:t>
            </a:r>
            <a:r>
              <a:rPr lang="en-US" baseline="-25000" dirty="0"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 signal to 0 and places its vector on the data bus.</a:t>
            </a:r>
          </a:p>
          <a:p>
            <a:r>
              <a:rPr lang="en-US" dirty="0" smtClean="0">
                <a:latin typeface="Times New Roman" panose="02020603050405020304" pitchFamily="18" charset="0"/>
                <a:cs typeface="Times New Roman" panose="02020603050405020304" pitchFamily="18" charset="0"/>
              </a:rPr>
              <a:t>If this device did not request the interrupt, it sets its </a:t>
            </a:r>
            <a:r>
              <a:rPr lang="en-US" dirty="0">
                <a:latin typeface="Times New Roman" panose="02020603050405020304" pitchFamily="18" charset="0"/>
                <a:cs typeface="Times New Roman" panose="02020603050405020304" pitchFamily="18" charset="0"/>
              </a:rPr>
              <a:t>IACK</a:t>
            </a:r>
            <a:r>
              <a:rPr lang="en-US" baseline="-25000" dirty="0">
                <a:latin typeface="Times New Roman" panose="02020603050405020304" pitchFamily="18" charset="0"/>
                <a:cs typeface="Times New Roman" panose="02020603050405020304" pitchFamily="18" charset="0"/>
              </a:rPr>
              <a:t>out</a:t>
            </a:r>
            <a:r>
              <a:rPr lang="en-US" dirty="0">
                <a:latin typeface="Times New Roman" panose="02020603050405020304" pitchFamily="18" charset="0"/>
                <a:cs typeface="Times New Roman" panose="02020603050405020304" pitchFamily="18" charset="0"/>
              </a:rPr>
              <a:t> signal to </a:t>
            </a:r>
            <a:r>
              <a:rPr lang="en-US" dirty="0" smtClean="0">
                <a:latin typeface="Times New Roman" panose="02020603050405020304" pitchFamily="18" charset="0"/>
                <a:cs typeface="Times New Roman" panose="02020603050405020304" pitchFamily="18" charset="0"/>
              </a:rPr>
              <a:t>1, thus passing it to device n-1 and so on until the IACK is asserted</a:t>
            </a:r>
          </a:p>
          <a:p>
            <a:r>
              <a:rPr lang="en-US" dirty="0" smtClean="0">
                <a:latin typeface="Times New Roman" panose="02020603050405020304" pitchFamily="18" charset="0"/>
                <a:cs typeface="Times New Roman" panose="02020603050405020304" pitchFamily="18" charset="0"/>
              </a:rPr>
              <a:t>Straightforward and easy to implemented.</a:t>
            </a:r>
          </a:p>
          <a:p>
            <a:r>
              <a:rPr lang="en-US" dirty="0" smtClean="0">
                <a:latin typeface="Times New Roman" panose="02020603050405020304" pitchFamily="18" charset="0"/>
                <a:cs typeface="Times New Roman" panose="02020603050405020304" pitchFamily="18" charset="0"/>
              </a:rPr>
              <a:t>The configuration is sequential, and thus can introduce hardware delays, if the chain is too long.</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9063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priority interrupts in parallel</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Implemented using priority encoder.</a:t>
            </a:r>
          </a:p>
          <a:p>
            <a:r>
              <a:rPr lang="en-US" dirty="0" smtClean="0">
                <a:latin typeface="Times New Roman" panose="02020603050405020304" pitchFamily="18" charset="0"/>
                <a:cs typeface="Times New Roman" panose="02020603050405020304" pitchFamily="18" charset="0"/>
              </a:rPr>
              <a:t>Output of this encoder is the value of the highest priority device requesting an interrupt.</a:t>
            </a:r>
          </a:p>
          <a:p>
            <a:r>
              <a:rPr lang="en-US" dirty="0" smtClean="0">
                <a:latin typeface="Times New Roman" panose="02020603050405020304" pitchFamily="18" charset="0"/>
                <a:cs typeface="Times New Roman" panose="02020603050405020304" pitchFamily="18" charset="0"/>
              </a:rPr>
              <a:t>Priority of the device doesn’t determine the time needed to acknowledge the interrupt.</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2217" y="3284113"/>
            <a:ext cx="6501332" cy="3573887"/>
          </a:xfrm>
          <a:prstGeom prst="rect">
            <a:avLst/>
          </a:prstGeom>
        </p:spPr>
      </p:pic>
    </p:spTree>
    <p:extLst>
      <p:ext uri="{BB962C8B-B14F-4D97-AF65-F5344CB8AC3E}">
        <p14:creationId xmlns:p14="http://schemas.microsoft.com/office/powerpoint/2010/main" val="716931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41051"/>
          </a:xfrm>
        </p:spPr>
        <p:txBody>
          <a:bodyPr/>
          <a:lstStyle/>
          <a:p>
            <a:r>
              <a:rPr lang="en-US" dirty="0" smtClean="0"/>
              <a:t>Direct Memory Access(DMA)</a:t>
            </a:r>
            <a:endParaRPr lang="en-US" dirty="0"/>
          </a:p>
        </p:txBody>
      </p:sp>
      <p:sp>
        <p:nvSpPr>
          <p:cNvPr id="3" name="Content Placeholder 2"/>
          <p:cNvSpPr>
            <a:spLocks noGrp="1"/>
          </p:cNvSpPr>
          <p:nvPr>
            <p:ph idx="1"/>
          </p:nvPr>
        </p:nvSpPr>
        <p:spPr>
          <a:xfrm>
            <a:off x="2589212" y="1365161"/>
            <a:ext cx="8915400" cy="4546061"/>
          </a:xfrm>
        </p:spPr>
        <p:txBody>
          <a:bodyPr/>
          <a:lstStyle/>
          <a:p>
            <a:r>
              <a:rPr lang="en-US" dirty="0" smtClean="0">
                <a:latin typeface="Times New Roman" panose="02020603050405020304" pitchFamily="18" charset="0"/>
                <a:cs typeface="Times New Roman" panose="02020603050405020304" pitchFamily="18" charset="0"/>
              </a:rPr>
              <a:t>Involves an additional module on the system bus capable of mimicking the processor and taking control of system from processor to transfer data to and fro from memory over the bus.</a:t>
            </a:r>
          </a:p>
          <a:p>
            <a:r>
              <a:rPr lang="en-US" dirty="0" smtClean="0">
                <a:latin typeface="Times New Roman" panose="02020603050405020304" pitchFamily="18" charset="0"/>
                <a:cs typeface="Times New Roman" panose="02020603050405020304" pitchFamily="18" charset="0"/>
              </a:rPr>
              <a:t>DMA module must use bus only when processor does not need it, or must force the processor to suspend operation temporarily.</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1" y="3079952"/>
            <a:ext cx="3171023" cy="357232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2766" y="3318110"/>
            <a:ext cx="6269887" cy="2992538"/>
          </a:xfrm>
          <a:prstGeom prst="rect">
            <a:avLst/>
          </a:prstGeom>
        </p:spPr>
      </p:pic>
    </p:spTree>
    <p:extLst>
      <p:ext uri="{BB962C8B-B14F-4D97-AF65-F5344CB8AC3E}">
        <p14:creationId xmlns:p14="http://schemas.microsoft.com/office/powerpoint/2010/main" val="1064885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Incorporating DMA into a computer system</a:t>
            </a:r>
            <a:endParaRPr lang="en-US" sz="3200" dirty="0"/>
          </a:p>
        </p:txBody>
      </p:sp>
      <p:sp>
        <p:nvSpPr>
          <p:cNvPr id="3" name="Content Placeholder 2"/>
          <p:cNvSpPr>
            <a:spLocks noGrp="1"/>
          </p:cNvSpPr>
          <p:nvPr>
            <p:ph idx="1"/>
          </p:nvPr>
        </p:nvSpPr>
        <p:spPr>
          <a:xfrm>
            <a:off x="2589212" y="1493949"/>
            <a:ext cx="8915400" cy="5364051"/>
          </a:xfrm>
        </p:spPr>
        <p:txBody>
          <a:bodyPr/>
          <a:lstStyle/>
          <a:p>
            <a:r>
              <a:rPr lang="en-US" dirty="0" smtClean="0">
                <a:latin typeface="Times New Roman" panose="02020603050405020304" pitchFamily="18" charset="0"/>
                <a:cs typeface="Times New Roman" panose="02020603050405020304" pitchFamily="18" charset="0"/>
              </a:rPr>
              <a:t>A DMA controller implements direct memory access in the computer.</a:t>
            </a:r>
          </a:p>
          <a:p>
            <a:r>
              <a:rPr lang="en-US" dirty="0" smtClean="0">
                <a:latin typeface="Times New Roman" panose="02020603050405020304" pitchFamily="18" charset="0"/>
                <a:cs typeface="Times New Roman" panose="02020603050405020304" pitchFamily="18" charset="0"/>
              </a:rPr>
              <a:t>Connects directly to I/O devices to one end and to the system bus at other end.</a:t>
            </a:r>
          </a:p>
          <a:p>
            <a:r>
              <a:rPr lang="en-US" dirty="0" smtClean="0">
                <a:latin typeface="Times New Roman" panose="02020603050405020304" pitchFamily="18" charset="0"/>
                <a:cs typeface="Times New Roman" panose="02020603050405020304" pitchFamily="18" charset="0"/>
              </a:rPr>
              <a:t>Also interacts with CPU.</a:t>
            </a:r>
          </a:p>
          <a:p>
            <a:r>
              <a:rPr lang="en-US" dirty="0" smtClean="0">
                <a:latin typeface="Times New Roman" panose="02020603050405020304" pitchFamily="18" charset="0"/>
                <a:cs typeface="Times New Roman" panose="02020603050405020304" pitchFamily="18" charset="0"/>
              </a:rPr>
              <a:t>To transfer data from an I/O device to memory, DMA controller first sends a bus request to the CPU by setting BR to 1.</a:t>
            </a:r>
          </a:p>
          <a:p>
            <a:r>
              <a:rPr lang="en-US" dirty="0" smtClean="0">
                <a:latin typeface="Times New Roman" panose="02020603050405020304" pitchFamily="18" charset="0"/>
                <a:cs typeface="Times New Roman" panose="02020603050405020304" pitchFamily="18" charset="0"/>
              </a:rPr>
              <a:t>When CPU is ready to grant the request, CPU sets its bus grant signal, BG to 1.</a:t>
            </a:r>
          </a:p>
          <a:p>
            <a:r>
              <a:rPr lang="en-US" dirty="0" smtClean="0">
                <a:latin typeface="Times New Roman" panose="02020603050405020304" pitchFamily="18" charset="0"/>
                <a:cs typeface="Times New Roman" panose="02020603050405020304" pitchFamily="18" charset="0"/>
              </a:rPr>
              <a:t>DMA controller, now, has control of the system bus.</a:t>
            </a:r>
          </a:p>
          <a:p>
            <a:r>
              <a:rPr lang="en-US" dirty="0" smtClean="0">
                <a:latin typeface="Times New Roman" panose="02020603050405020304" pitchFamily="18" charset="0"/>
                <a:cs typeface="Times New Roman" panose="02020603050405020304" pitchFamily="18" charset="0"/>
              </a:rPr>
              <a:t>To load data from I/O device into memory, it asserts the appropriate I/O control signals and load data from I/O device into its internal DMA register.</a:t>
            </a:r>
          </a:p>
          <a:p>
            <a:r>
              <a:rPr lang="en-US" dirty="0" smtClean="0">
                <a:latin typeface="Times New Roman" panose="02020603050405020304" pitchFamily="18" charset="0"/>
                <a:cs typeface="Times New Roman" panose="02020603050405020304" pitchFamily="18" charset="0"/>
              </a:rPr>
              <a:t>DMA controller also asserts appropriate signals on the system’s control bus to cause memory to read the data.</a:t>
            </a:r>
          </a:p>
          <a:p>
            <a:r>
              <a:rPr lang="en-US" dirty="0" smtClean="0">
                <a:latin typeface="Times New Roman" panose="02020603050405020304" pitchFamily="18" charset="0"/>
                <a:cs typeface="Times New Roman" panose="02020603050405020304" pitchFamily="18" charset="0"/>
              </a:rPr>
              <a:t>Once this is done, DMA controller no longer needs to use the System buses.</a:t>
            </a:r>
          </a:p>
          <a:p>
            <a:r>
              <a:rPr lang="en-US" dirty="0" smtClean="0">
                <a:latin typeface="Times New Roman" panose="02020603050405020304" pitchFamily="18" charset="0"/>
                <a:cs typeface="Times New Roman" panose="02020603050405020304" pitchFamily="18" charset="0"/>
              </a:rPr>
              <a:t>It relinquishes its request by setting BR to 0.</a:t>
            </a:r>
          </a:p>
          <a:p>
            <a:r>
              <a:rPr lang="en-US" dirty="0" smtClean="0">
                <a:latin typeface="Times New Roman" panose="02020603050405020304" pitchFamily="18" charset="0"/>
                <a:cs typeface="Times New Roman" panose="02020603050405020304" pitchFamily="18" charset="0"/>
              </a:rPr>
              <a:t>CPU, then sets BG to 0; resumes its normal operation.</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38432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50898"/>
          </a:xfrm>
        </p:spPr>
        <p:txBody>
          <a:bodyPr/>
          <a:lstStyle/>
          <a:p>
            <a:r>
              <a:rPr lang="en-US" dirty="0" smtClean="0"/>
              <a:t>DMA Transfer modes:</a:t>
            </a:r>
            <a:endParaRPr lang="en-US" dirty="0"/>
          </a:p>
        </p:txBody>
      </p:sp>
      <p:sp>
        <p:nvSpPr>
          <p:cNvPr id="3" name="Content Placeholder 2"/>
          <p:cNvSpPr>
            <a:spLocks noGrp="1"/>
          </p:cNvSpPr>
          <p:nvPr>
            <p:ph idx="1"/>
          </p:nvPr>
        </p:nvSpPr>
        <p:spPr>
          <a:xfrm>
            <a:off x="2408908" y="1828800"/>
            <a:ext cx="8915400" cy="4636214"/>
          </a:xfrm>
        </p:spPr>
        <p:txBody>
          <a:bodyPr/>
          <a:lstStyle/>
          <a:p>
            <a:r>
              <a:rPr lang="en-US" b="1" dirty="0" smtClean="0">
                <a:latin typeface="Times New Roman" panose="02020603050405020304" pitchFamily="18" charset="0"/>
                <a:cs typeface="Times New Roman" panose="02020603050405020304" pitchFamily="18" charset="0"/>
              </a:rPr>
              <a:t>Burst mode/Block Transfer mode:</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=&gt;</a:t>
            </a:r>
            <a:r>
              <a:rPr lang="en-US" dirty="0">
                <a:latin typeface="Times New Roman" panose="02020603050405020304" pitchFamily="18" charset="0"/>
                <a:cs typeface="Times New Roman" panose="02020603050405020304" pitchFamily="18" charset="0"/>
              </a:rPr>
              <a:t>E</a:t>
            </a:r>
            <a:r>
              <a:rPr lang="en-US" dirty="0" smtClean="0">
                <a:latin typeface="Times New Roman" panose="02020603050405020304" pitchFamily="18" charset="0"/>
                <a:cs typeface="Times New Roman" panose="02020603050405020304" pitchFamily="18" charset="0"/>
              </a:rPr>
              <a:t>ntire block of data is transferred in one contiguous sequence.</a:t>
            </a: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=&gt;</a:t>
            </a:r>
            <a:r>
              <a:rPr lang="en-US" dirty="0" smtClean="0">
                <a:latin typeface="Times New Roman" panose="02020603050405020304" pitchFamily="18" charset="0"/>
                <a:cs typeface="Times New Roman" panose="02020603050405020304" pitchFamily="18" charset="0"/>
              </a:rPr>
              <a:t>Once the DMA controller is granted access to the system buses by the CPU, it transfer all bytes of data in the data block before relinquishing control of system bus back to CPU.</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=&gt;Useful for loading programs or data files into memory but it does render the CPU inactive for relatively long periods of time.</a:t>
            </a:r>
          </a:p>
          <a:p>
            <a:r>
              <a:rPr lang="en-US" b="1" dirty="0" smtClean="0">
                <a:latin typeface="Times New Roman" panose="02020603050405020304" pitchFamily="18" charset="0"/>
                <a:cs typeface="Times New Roman" panose="02020603050405020304" pitchFamily="18" charset="0"/>
              </a:rPr>
              <a:t>Cycle Stealing Mode:</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=&gt;</a:t>
            </a:r>
            <a:r>
              <a:rPr lang="en-US" dirty="0" smtClean="0">
                <a:latin typeface="Times New Roman" panose="02020603050405020304" pitchFamily="18" charset="0"/>
                <a:cs typeface="Times New Roman" panose="02020603050405020304" pitchFamily="18" charset="0"/>
              </a:rPr>
              <a:t>CPU is not disabled for longer period of time like that in burst mode.</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=&gt;DMA controller obtains access to the system bus as in burst mode. However, it transfers one byte of data and then deasserts BR, returning control of the system buses back to CPU.</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=&gt;The process goes on until the entire block of data is transferred.</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=&gt;Data block is not transferred as quickly as in burst mode, but the CPU is not idled for as long as in burst mode.</a:t>
            </a:r>
          </a:p>
        </p:txBody>
      </p:sp>
    </p:spTree>
    <p:extLst>
      <p:ext uri="{BB962C8B-B14F-4D97-AF65-F5344CB8AC3E}">
        <p14:creationId xmlns:p14="http://schemas.microsoft.com/office/powerpoint/2010/main" val="20191349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b="1" dirty="0" smtClean="0">
                <a:latin typeface="Times New Roman" panose="02020603050405020304" pitchFamily="18" charset="0"/>
                <a:cs typeface="Times New Roman" panose="02020603050405020304" pitchFamily="18" charset="0"/>
              </a:rPr>
              <a:t>Transparent mode:</a:t>
            </a:r>
            <a:br>
              <a:rPr lang="en-US" b="1"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=&gt;DMA controller only transfers data when the CPU is performing operations that do not make use of system bus.</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=&gt;Primary advantage is that CPU never stops executing its programs.</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=&gt;The hardware needed to determine when the CPU is not using the system buses can be quite complex and relatively expensive.</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=&gt;This mode is generally not used.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0999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processors: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3504" y="1790164"/>
            <a:ext cx="6871755" cy="4456090"/>
          </a:xfrm>
        </p:spPr>
      </p:pic>
      <p:sp>
        <p:nvSpPr>
          <p:cNvPr id="5" name="TextBox 4"/>
          <p:cNvSpPr txBox="1"/>
          <p:nvPr/>
        </p:nvSpPr>
        <p:spPr>
          <a:xfrm>
            <a:off x="2884868" y="6246254"/>
            <a:ext cx="6795450" cy="369332"/>
          </a:xfrm>
          <a:prstGeom prst="rect">
            <a:avLst/>
          </a:prstGeom>
          <a:noFill/>
        </p:spPr>
        <p:txBody>
          <a:bodyPr wrap="none" rtlCol="0">
            <a:spAutoFit/>
          </a:bodyPr>
          <a:lstStyle/>
          <a:p>
            <a:r>
              <a:rPr lang="en-US" dirty="0" smtClean="0"/>
              <a:t>Figure: system configuration incorporating an I/O processor</a:t>
            </a:r>
            <a:endParaRPr lang="en-US" dirty="0"/>
          </a:p>
        </p:txBody>
      </p:sp>
    </p:spTree>
    <p:extLst>
      <p:ext uri="{BB962C8B-B14F-4D97-AF65-F5344CB8AC3E}">
        <p14:creationId xmlns:p14="http://schemas.microsoft.com/office/powerpoint/2010/main" val="14454521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2589212" y="2133599"/>
            <a:ext cx="8915400" cy="4511899"/>
          </a:xfrm>
        </p:spPr>
        <p:txBody>
          <a:bodyPr>
            <a:normAutofit lnSpcReduction="10000"/>
          </a:bodyPr>
          <a:lstStyle/>
          <a:p>
            <a:r>
              <a:rPr lang="en-US" dirty="0" smtClean="0">
                <a:latin typeface="Times New Roman" panose="02020603050405020304" pitchFamily="18" charset="0"/>
                <a:cs typeface="Times New Roman" panose="02020603050405020304" pitchFamily="18" charset="0"/>
              </a:rPr>
              <a:t>Are also called I/O controllers, channel controllers or peripheral processing units(PPUs).</a:t>
            </a:r>
          </a:p>
          <a:p>
            <a:r>
              <a:rPr lang="en-US" dirty="0" smtClean="0">
                <a:latin typeface="Times New Roman" panose="02020603050405020304" pitchFamily="18" charset="0"/>
                <a:cs typeface="Times New Roman" panose="02020603050405020304" pitchFamily="18" charset="0"/>
              </a:rPr>
              <a:t>I/O processors usually incorporate several DMA controllers within their circuitry.</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DMA controller can improve system performance by speeding up data transfers between memory and I/O devices.</a:t>
            </a:r>
          </a:p>
          <a:p>
            <a:r>
              <a:rPr lang="en-US" dirty="0" smtClean="0">
                <a:latin typeface="Times New Roman" panose="02020603050405020304" pitchFamily="18" charset="0"/>
                <a:cs typeface="Times New Roman" panose="02020603050405020304" pitchFamily="18" charset="0"/>
              </a:rPr>
              <a:t>In some cases, data must be manipulated once it is read from the I/O device; the DMA controller can only transfer data.</a:t>
            </a:r>
          </a:p>
          <a:p>
            <a:r>
              <a:rPr lang="en-US" dirty="0" smtClean="0">
                <a:latin typeface="Times New Roman" panose="02020603050405020304" pitchFamily="18" charset="0"/>
                <a:cs typeface="Times New Roman" panose="02020603050405020304" pitchFamily="18" charset="0"/>
              </a:rPr>
              <a:t>Unlike DMA controller, the I/O processor connects to more than one I/O device.</a:t>
            </a:r>
          </a:p>
          <a:p>
            <a:r>
              <a:rPr lang="en-US" dirty="0" smtClean="0">
                <a:latin typeface="Times New Roman" panose="02020603050405020304" pitchFamily="18" charset="0"/>
                <a:cs typeface="Times New Roman" panose="02020603050405020304" pitchFamily="18" charset="0"/>
              </a:rPr>
              <a:t>The I/O devices are grouped together on an I/O bus.</a:t>
            </a:r>
          </a:p>
          <a:p>
            <a:r>
              <a:rPr lang="en-US" dirty="0" smtClean="0">
                <a:latin typeface="Times New Roman" panose="02020603050405020304" pitchFamily="18" charset="0"/>
                <a:cs typeface="Times New Roman" panose="02020603050405020304" pitchFamily="18" charset="0"/>
              </a:rPr>
              <a:t>I/O processor can coordinate transfers from several different I/O devices. The only exception is that the CPU coordinates the transfer of data between itself and I/O processor.</a:t>
            </a:r>
          </a:p>
          <a:p>
            <a:r>
              <a:rPr lang="en-US" dirty="0" smtClean="0">
                <a:latin typeface="Times New Roman" panose="02020603050405020304" pitchFamily="18" charset="0"/>
                <a:cs typeface="Times New Roman" panose="02020603050405020304" pitchFamily="18" charset="0"/>
              </a:rPr>
              <a:t>Instead of loading values into registers, as with DMA, the CPU issues a series of I/O instructions to the I/O processor. These instructions are often called commands.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0585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The first are the </a:t>
            </a:r>
            <a:r>
              <a:rPr lang="en-US" b="1" dirty="0" smtClean="0">
                <a:latin typeface="Times New Roman" panose="02020603050405020304" pitchFamily="18" charset="0"/>
                <a:cs typeface="Times New Roman" panose="02020603050405020304" pitchFamily="18" charset="0"/>
              </a:rPr>
              <a:t>block transfer commands. </a:t>
            </a:r>
            <a:r>
              <a:rPr lang="en-US" dirty="0" smtClean="0">
                <a:latin typeface="Times New Roman" panose="02020603050405020304" pitchFamily="18" charset="0"/>
                <a:cs typeface="Times New Roman" panose="02020603050405020304" pitchFamily="18" charset="0"/>
              </a:rPr>
              <a:t>These move block of data and include the necessary parameters.</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=&gt;These instructions can be used to swap pages in and out of physical memory, and to load programs from disk to memory.</a:t>
            </a:r>
          </a:p>
          <a:p>
            <a:r>
              <a:rPr lang="en-US" dirty="0" smtClean="0">
                <a:latin typeface="Times New Roman" panose="02020603050405020304" pitchFamily="18" charset="0"/>
                <a:cs typeface="Times New Roman" panose="02020603050405020304" pitchFamily="18" charset="0"/>
              </a:rPr>
              <a:t>The second type of command performs </a:t>
            </a:r>
            <a:r>
              <a:rPr lang="en-US" b="1" dirty="0" smtClean="0">
                <a:latin typeface="Times New Roman" panose="02020603050405020304" pitchFamily="18" charset="0"/>
                <a:cs typeface="Times New Roman" panose="02020603050405020304" pitchFamily="18" charset="0"/>
              </a:rPr>
              <a:t>arithmetic, logic and branch operations.</a:t>
            </a:r>
            <a:br>
              <a:rPr lang="en-US" b="1"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 used by the CPU for data manipulation.</a:t>
            </a:r>
          </a:p>
          <a:p>
            <a:r>
              <a:rPr lang="en-US" dirty="0" smtClean="0">
                <a:latin typeface="Times New Roman" panose="02020603050405020304" pitchFamily="18" charset="0"/>
                <a:cs typeface="Times New Roman" panose="02020603050405020304" pitchFamily="18" charset="0"/>
              </a:rPr>
              <a:t>The third type of command is </a:t>
            </a:r>
            <a:r>
              <a:rPr lang="en-US" b="1" dirty="0" smtClean="0">
                <a:latin typeface="Times New Roman" panose="02020603050405020304" pitchFamily="18" charset="0"/>
                <a:cs typeface="Times New Roman" panose="02020603050405020304" pitchFamily="18" charset="0"/>
              </a:rPr>
              <a:t>control commands.</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=&gt;</a:t>
            </a:r>
            <a:r>
              <a:rPr lang="en-US" dirty="0" smtClean="0">
                <a:latin typeface="Times New Roman" panose="02020603050405020304" pitchFamily="18" charset="0"/>
                <a:cs typeface="Times New Roman" panose="02020603050405020304" pitchFamily="18" charset="0"/>
              </a:rPr>
              <a:t>These are usually hardware dependent and critical to the proper functioning of the computer system.</a:t>
            </a:r>
            <a:endParaRPr lang="en-US"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06529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89535"/>
          </a:xfrm>
        </p:spPr>
        <p:txBody>
          <a:bodyPr/>
          <a:lstStyle/>
          <a:p>
            <a:r>
              <a:rPr lang="en-US" dirty="0" smtClean="0"/>
              <a:t>Serial communication:</a:t>
            </a:r>
            <a:endParaRPr lang="en-US" dirty="0"/>
          </a:p>
        </p:txBody>
      </p:sp>
      <p:sp>
        <p:nvSpPr>
          <p:cNvPr id="3" name="Content Placeholder 2"/>
          <p:cNvSpPr>
            <a:spLocks noGrp="1"/>
          </p:cNvSpPr>
          <p:nvPr>
            <p:ph idx="1"/>
          </p:nvPr>
        </p:nvSpPr>
        <p:spPr>
          <a:xfrm>
            <a:off x="2589212" y="2133600"/>
            <a:ext cx="8915400" cy="4724400"/>
          </a:xfrm>
        </p:spPr>
        <p:txBody>
          <a:bodyPr>
            <a:normAutofit lnSpcReduction="10000"/>
          </a:bodyPr>
          <a:lstStyle/>
          <a:p>
            <a:r>
              <a:rPr lang="en-US" dirty="0" smtClean="0">
                <a:latin typeface="Times New Roman" panose="02020603050405020304" pitchFamily="18" charset="0"/>
                <a:cs typeface="Times New Roman" panose="02020603050405020304" pitchFamily="18" charset="0"/>
              </a:rPr>
              <a:t>The I/O devices, DMA controllers and I/O processors use parallel communication. They transmit more than one bit of data at a time.</a:t>
            </a:r>
          </a:p>
          <a:p>
            <a:r>
              <a:rPr lang="en-US" dirty="0" smtClean="0">
                <a:latin typeface="Times New Roman" panose="02020603050405020304" pitchFamily="18" charset="0"/>
                <a:cs typeface="Times New Roman" panose="02020603050405020304" pitchFamily="18" charset="0"/>
              </a:rPr>
              <a:t>Some device cannot handle more than one bit of data at any given time </a:t>
            </a:r>
            <a:r>
              <a:rPr lang="en-US" dirty="0">
                <a:latin typeface="Times New Roman" panose="02020603050405020304" pitchFamily="18" charset="0"/>
                <a:cs typeface="Times New Roman" panose="02020603050405020304" pitchFamily="18" charset="0"/>
              </a:rPr>
              <a:t>b</a:t>
            </a:r>
            <a:r>
              <a:rPr lang="en-US" dirty="0" smtClean="0">
                <a:latin typeface="Times New Roman" panose="02020603050405020304" pitchFamily="18" charset="0"/>
                <a:cs typeface="Times New Roman" panose="02020603050405020304" pitchFamily="18" charset="0"/>
              </a:rPr>
              <a:t>y design; they utilize serial communication.</a:t>
            </a:r>
          </a:p>
          <a:p>
            <a:r>
              <a:rPr lang="en-US" dirty="0" smtClean="0">
                <a:latin typeface="Times New Roman" panose="02020603050405020304" pitchFamily="18" charset="0"/>
                <a:cs typeface="Times New Roman" panose="02020603050405020304" pitchFamily="18" charset="0"/>
              </a:rPr>
              <a:t>Almost always, the CPU does not communicate serially with such devices. Instead, the CPU interacts with the device using parallel communications; an interface or the device itself converts the data between serial and parallel form.</a:t>
            </a:r>
          </a:p>
          <a:p>
            <a:r>
              <a:rPr lang="en-US" b="1" dirty="0" smtClean="0">
                <a:latin typeface="Times New Roman" panose="02020603050405020304" pitchFamily="18" charset="0"/>
                <a:cs typeface="Times New Roman" panose="02020603050405020304" pitchFamily="18" charset="0"/>
              </a:rPr>
              <a:t>Asynchronous serial communication</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=&gt; </a:t>
            </a:r>
            <a:r>
              <a:rPr lang="en-US" dirty="0" smtClean="0">
                <a:latin typeface="Times New Roman" panose="02020603050405020304" pitchFamily="18" charset="0"/>
                <a:cs typeface="Times New Roman" panose="02020603050405020304" pitchFamily="18" charset="0"/>
              </a:rPr>
              <a:t>used to interact with devices outside of the computer.</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 connected devices do not share common clock.</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 they transmit individual bytes of data, rather than large block.</a:t>
            </a:r>
          </a:p>
          <a:p>
            <a:r>
              <a:rPr lang="en-US" b="1" dirty="0" smtClean="0">
                <a:latin typeface="Times New Roman" panose="02020603050405020304" pitchFamily="18" charset="0"/>
                <a:cs typeface="Times New Roman" panose="02020603050405020304" pitchFamily="18" charset="0"/>
              </a:rPr>
              <a:t>Synchronous serial communication</a:t>
            </a:r>
            <a:br>
              <a:rPr lang="en-US" b="1"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 is more efficient.</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 transmits block of data in frames, which consist of leading transmission information, the data, and trailing transmission information.</a:t>
            </a: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5338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Source-initiated data transfer</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Source outputs its data, then strobes a control signal for set amount of time; destination device reads in the data during this time.</a:t>
            </a:r>
          </a:p>
          <a:p>
            <a:r>
              <a:rPr lang="en-US" dirty="0" smtClean="0">
                <a:latin typeface="Times New Roman" panose="02020603050405020304" pitchFamily="18" charset="0"/>
                <a:cs typeface="Times New Roman" panose="02020603050405020304" pitchFamily="18" charset="0"/>
              </a:rPr>
              <a:t>The source device next deasserts the strobe and stops outputting data.</a:t>
            </a:r>
          </a:p>
          <a:p>
            <a:r>
              <a:rPr lang="en-US" dirty="0" smtClean="0">
                <a:latin typeface="Times New Roman" panose="02020603050405020304" pitchFamily="18" charset="0"/>
                <a:cs typeface="Times New Roman" panose="02020603050405020304" pitchFamily="18" charset="0"/>
              </a:rPr>
              <a:t>Destination device never sends any information back to the source, so the source cannot know for sure whether the data was received.</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0610" y="4022411"/>
            <a:ext cx="4591691" cy="1724266"/>
          </a:xfrm>
          <a:prstGeom prst="rect">
            <a:avLst/>
          </a:prstGeom>
        </p:spPr>
      </p:pic>
    </p:spTree>
    <p:extLst>
      <p:ext uri="{BB962C8B-B14F-4D97-AF65-F5344CB8AC3E}">
        <p14:creationId xmlns:p14="http://schemas.microsoft.com/office/powerpoint/2010/main" val="35205565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serial communication</a:t>
            </a:r>
            <a:endParaRPr lang="en-US" dirty="0"/>
          </a:p>
        </p:txBody>
      </p:sp>
      <p:sp>
        <p:nvSpPr>
          <p:cNvPr id="3" name="Content Placeholder 2"/>
          <p:cNvSpPr>
            <a:spLocks noGrp="1"/>
          </p:cNvSpPr>
          <p:nvPr>
            <p:ph idx="1"/>
          </p:nvPr>
        </p:nvSpPr>
        <p:spPr>
          <a:xfrm>
            <a:off x="2589212" y="1429555"/>
            <a:ext cx="8915400" cy="4481667"/>
          </a:xfrm>
        </p:spPr>
        <p:txBody>
          <a:bodyPr>
            <a:normAutofit lnSpcReduction="10000"/>
          </a:bodyPr>
          <a:lstStyle/>
          <a:p>
            <a:r>
              <a:rPr lang="en-US" dirty="0" smtClean="0">
                <a:latin typeface="Times New Roman" panose="02020603050405020304" pitchFamily="18" charset="0"/>
                <a:cs typeface="Times New Roman" panose="02020603050405020304" pitchFamily="18" charset="0"/>
              </a:rPr>
              <a:t>When two devices communicate using asynchronous signal transmission, they do not share a common clock. They must have some means of synchronization.</a:t>
            </a:r>
          </a:p>
          <a:p>
            <a:r>
              <a:rPr lang="en-US" dirty="0" smtClean="0">
                <a:latin typeface="Times New Roman" panose="02020603050405020304" pitchFamily="18" charset="0"/>
                <a:cs typeface="Times New Roman" panose="02020603050405020304" pitchFamily="18" charset="0"/>
              </a:rPr>
              <a:t>For doing this, they must agree beforehand on several transmission parameters. One of these parameters is speed, the number of bits per second(bps).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 If the data is transmitted at 28,800 bps but the receiver is reading at 14,400 bps, half the bits are being lost, including control bits, leading for the corruption of data.</a:t>
            </a:r>
          </a:p>
          <a:p>
            <a:r>
              <a:rPr lang="en-US" dirty="0" smtClean="0">
                <a:latin typeface="Times New Roman" panose="02020603050405020304" pitchFamily="18" charset="0"/>
                <a:cs typeface="Times New Roman" panose="02020603050405020304" pitchFamily="18" charset="0"/>
              </a:rPr>
              <a:t>The two devices must agree on the number of data bits per data transmission, whether or not a priority bit is transmitted along with the data and the number of stop bits at the end of transmission.</a:t>
            </a:r>
          </a:p>
          <a:p>
            <a:r>
              <a:rPr lang="en-US" dirty="0" smtClean="0">
                <a:latin typeface="Times New Roman" panose="02020603050405020304" pitchFamily="18" charset="0"/>
                <a:cs typeface="Times New Roman" panose="02020603050405020304" pitchFamily="18" charset="0"/>
              </a:rPr>
              <a:t>Each byte of data is transmitted as a separate entity. The receiving device must recognize when a transmission is occurring, when to read a bit of data; when the transmission is ending; and when the transmission line is idle.</a:t>
            </a:r>
          </a:p>
          <a:p>
            <a:r>
              <a:rPr lang="en-US" dirty="0" smtClean="0">
                <a:latin typeface="Times New Roman" panose="02020603050405020304" pitchFamily="18" charset="0"/>
                <a:cs typeface="Times New Roman" panose="02020603050405020304" pitchFamily="18" charset="0"/>
              </a:rPr>
              <a:t>When the transmission line is idle, its value is logic 1. to signal the start of transmission, the transmitting device outputs a single start bit of 0 onto the line(for one bit time).</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[if a system transmits data at 28,800 bps, it has a bit time of 1/28,800 = 34.2µs.]</a:t>
            </a:r>
          </a:p>
        </p:txBody>
      </p:sp>
    </p:spTree>
    <p:extLst>
      <p:ext uri="{BB962C8B-B14F-4D97-AF65-F5344CB8AC3E}">
        <p14:creationId xmlns:p14="http://schemas.microsoft.com/office/powerpoint/2010/main" val="3427401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2383150" y="1399504"/>
            <a:ext cx="8915400" cy="3198254"/>
          </a:xfrm>
        </p:spPr>
        <p:txBody>
          <a:bodyPr/>
          <a:lstStyle/>
          <a:p>
            <a:r>
              <a:rPr lang="en-US" dirty="0" smtClean="0">
                <a:latin typeface="Times New Roman" panose="02020603050405020304" pitchFamily="18" charset="0"/>
                <a:cs typeface="Times New Roman" panose="02020603050405020304" pitchFamily="18" charset="0"/>
              </a:rPr>
              <a:t>It then waits 1 bit time and reads a data bit off of the line, repeating this process for however many data bits are in the transmission.</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[the two devices agreed on the number of data bits before beginning the transmission.]</a:t>
            </a:r>
          </a:p>
          <a:p>
            <a:r>
              <a:rPr lang="en-US" dirty="0" smtClean="0">
                <a:latin typeface="Times New Roman" panose="02020603050405020304" pitchFamily="18" charset="0"/>
                <a:cs typeface="Times New Roman" panose="02020603050405020304" pitchFamily="18" charset="0"/>
              </a:rPr>
              <a:t>The LSB of data is transmitted first, then the remaining bits are transmitted in order; the MSB is transmitted last.</a:t>
            </a:r>
          </a:p>
          <a:p>
            <a:r>
              <a:rPr lang="en-US" dirty="0" smtClean="0">
                <a:latin typeface="Times New Roman" panose="02020603050405020304" pitchFamily="18" charset="0"/>
                <a:cs typeface="Times New Roman" panose="02020603050405020304" pitchFamily="18" charset="0"/>
              </a:rPr>
              <a:t>If there’s a parity bit, the receiver waits the requisite 1-bit time and reads that bit in as well.</a:t>
            </a:r>
          </a:p>
          <a:p>
            <a:r>
              <a:rPr lang="en-US" dirty="0" smtClean="0">
                <a:latin typeface="Times New Roman" panose="02020603050405020304" pitchFamily="18" charset="0"/>
                <a:cs typeface="Times New Roman" panose="02020603050405020304" pitchFamily="18" charset="0"/>
              </a:rPr>
              <a:t>Whether or not a parity bit is used, the receiver then reads in the stop bit or bits, which must be logic 1.</a:t>
            </a:r>
          </a:p>
          <a:p>
            <a:r>
              <a:rPr lang="en-US" dirty="0" smtClean="0">
                <a:latin typeface="Times New Roman" panose="02020603050405020304" pitchFamily="18" charset="0"/>
                <a:cs typeface="Times New Roman" panose="02020603050405020304" pitchFamily="18" charset="0"/>
              </a:rPr>
              <a:t>Usually 1, 1</a:t>
            </a:r>
            <a:r>
              <a:rPr lang="en-US" baseline="30000" dirty="0" smtClean="0">
                <a:latin typeface="Times New Roman" panose="02020603050405020304" pitchFamily="18" charset="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r>
              <a:rPr lang="en-US" baseline="-25000" dirty="0" smtClean="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or 2 stop bits are used.</a:t>
            </a:r>
            <a:endParaRPr lang="en-US" baseline="-25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0727" y="4496873"/>
            <a:ext cx="6347515" cy="1257475"/>
          </a:xfrm>
          <a:prstGeom prst="rect">
            <a:avLst/>
          </a:prstGeom>
        </p:spPr>
      </p:pic>
      <p:sp>
        <p:nvSpPr>
          <p:cNvPr id="5" name="TextBox 4"/>
          <p:cNvSpPr txBox="1"/>
          <p:nvPr/>
        </p:nvSpPr>
        <p:spPr>
          <a:xfrm>
            <a:off x="2833352" y="5924282"/>
            <a:ext cx="5073825" cy="369332"/>
          </a:xfrm>
          <a:prstGeom prst="rect">
            <a:avLst/>
          </a:prstGeom>
          <a:noFill/>
        </p:spPr>
        <p:txBody>
          <a:bodyPr wrap="none" rtlCol="0">
            <a:spAutoFit/>
          </a:bodyPr>
          <a:lstStyle/>
          <a:p>
            <a:r>
              <a:rPr lang="en-US" dirty="0" smtClean="0"/>
              <a:t>Fig: sample transmission of two byte of data</a:t>
            </a:r>
            <a:endParaRPr lang="en-US" dirty="0"/>
          </a:p>
        </p:txBody>
      </p:sp>
    </p:spTree>
    <p:extLst>
      <p:ext uri="{BB962C8B-B14F-4D97-AF65-F5344CB8AC3E}">
        <p14:creationId xmlns:p14="http://schemas.microsoft.com/office/powerpoint/2010/main" val="37813225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Universal </a:t>
            </a:r>
            <a:r>
              <a:rPr lang="en-US" smtClean="0"/>
              <a:t>Asynchronous Receiver/ Transmitter(UART):</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For asynchronous serial communication, these specialized chips are called universal asynchronous receiver/transmitter or UARTs.</a:t>
            </a: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5175" y="2862797"/>
            <a:ext cx="6718679" cy="3396335"/>
          </a:xfrm>
          <a:prstGeom prst="rect">
            <a:avLst/>
          </a:prstGeom>
        </p:spPr>
      </p:pic>
    </p:spTree>
    <p:extLst>
      <p:ext uri="{BB962C8B-B14F-4D97-AF65-F5344CB8AC3E}">
        <p14:creationId xmlns:p14="http://schemas.microsoft.com/office/powerpoint/2010/main" val="20401507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CPU sees the UART as just another parallel I/O device and interfaces with it accordingly.</a:t>
            </a:r>
          </a:p>
          <a:p>
            <a:r>
              <a:rPr lang="en-US" dirty="0" smtClean="0"/>
              <a:t>UART transmits and receives data serially.</a:t>
            </a:r>
          </a:p>
          <a:p>
            <a:r>
              <a:rPr lang="en-US" dirty="0" smtClean="0"/>
              <a:t>Can interact with any device that can access serial data.</a:t>
            </a:r>
          </a:p>
          <a:p>
            <a:r>
              <a:rPr lang="en-US" dirty="0" smtClean="0"/>
              <a:t>UART exchanges data with a modem.</a:t>
            </a:r>
          </a:p>
          <a:p>
            <a:r>
              <a:rPr lang="en-US" dirty="0" smtClean="0"/>
              <a:t>To transmit data, UART outputs sequential data to the modem, which modulates the data, combining with a carrier frequency and transmitting it.</a:t>
            </a:r>
          </a:p>
          <a:p>
            <a:r>
              <a:rPr lang="en-US" dirty="0" smtClean="0"/>
              <a:t>To receive data, the modem accepts a signal at a different carrier frequency and demodulates it, extracts the data, and transmit it serially to the  UART.</a:t>
            </a:r>
          </a:p>
          <a:p>
            <a:r>
              <a:rPr lang="en-US" dirty="0" smtClean="0"/>
              <a:t>A typical UART contains registers to hold transmitted and received data, a control register and status register.</a:t>
            </a:r>
          </a:p>
          <a:p>
            <a:r>
              <a:rPr lang="en-US" dirty="0" smtClean="0"/>
              <a:t>It contains shift registers, which convert data from parallel to serial(for data transmission) and from serial to parallel(for </a:t>
            </a:r>
            <a:r>
              <a:rPr lang="en-US" smtClean="0"/>
              <a:t>data reception).</a:t>
            </a:r>
            <a:endParaRPr lang="en-US" dirty="0"/>
          </a:p>
        </p:txBody>
      </p:sp>
    </p:spTree>
    <p:extLst>
      <p:ext uri="{BB962C8B-B14F-4D97-AF65-F5344CB8AC3E}">
        <p14:creationId xmlns:p14="http://schemas.microsoft.com/office/powerpoint/2010/main" val="38255963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USB standards:</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Typically, only one device is connected to a single RS-232-C port, so no address is needed.</a:t>
            </a:r>
          </a:p>
          <a:p>
            <a:r>
              <a:rPr lang="en-US" dirty="0" smtClean="0">
                <a:latin typeface="Times New Roman" panose="02020603050405020304" pitchFamily="18" charset="0"/>
                <a:cs typeface="Times New Roman" panose="02020603050405020304" pitchFamily="18" charset="0"/>
              </a:rPr>
              <a:t>In contrast, the universal serial bus(USB), can connect to several devices.</a:t>
            </a:r>
          </a:p>
          <a:p>
            <a:r>
              <a:rPr lang="en-US" dirty="0" smtClean="0">
                <a:latin typeface="Times New Roman" panose="02020603050405020304" pitchFamily="18" charset="0"/>
                <a:cs typeface="Times New Roman" panose="02020603050405020304" pitchFamily="18" charset="0"/>
              </a:rPr>
              <a:t>The universal serial bus transmits data in packets.</a:t>
            </a:r>
          </a:p>
          <a:p>
            <a:r>
              <a:rPr lang="en-US" dirty="0" smtClean="0">
                <a:latin typeface="Times New Roman" panose="02020603050405020304" pitchFamily="18" charset="0"/>
                <a:cs typeface="Times New Roman" panose="02020603050405020304" pitchFamily="18" charset="0"/>
              </a:rPr>
              <a:t>The USB standard specifies four types of packets, which are used to communicate between a computer and its USB peripherals.</a:t>
            </a:r>
            <a:br>
              <a:rPr lang="en-US"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=&gt; Token packets </a:t>
            </a:r>
            <a:r>
              <a:rPr lang="en-US" dirty="0" smtClean="0">
                <a:latin typeface="Times New Roman" panose="02020603050405020304" pitchFamily="18" charset="0"/>
                <a:cs typeface="Times New Roman" panose="02020603050405020304" pitchFamily="18" charset="0"/>
              </a:rPr>
              <a:t>specify address and end points(sender or receiver) for a transfer, or a frame maker.</a:t>
            </a:r>
            <a:br>
              <a:rPr lang="en-US"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=&gt; Data packets</a:t>
            </a:r>
            <a:r>
              <a:rPr lang="en-US" dirty="0" smtClean="0">
                <a:latin typeface="Times New Roman" panose="02020603050405020304" pitchFamily="18" charset="0"/>
                <a:cs typeface="Times New Roman" panose="02020603050405020304" pitchFamily="18" charset="0"/>
              </a:rPr>
              <a:t> contain data transferred to or from a device.</a:t>
            </a:r>
            <a:br>
              <a:rPr lang="en-US"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=&gt; Handshake packets</a:t>
            </a:r>
            <a:r>
              <a:rPr lang="en-US" dirty="0" smtClean="0">
                <a:latin typeface="Times New Roman" panose="02020603050405020304" pitchFamily="18" charset="0"/>
                <a:cs typeface="Times New Roman" panose="02020603050405020304" pitchFamily="18" charset="0"/>
              </a:rPr>
              <a:t> transfer information used to coordinate data transfers, such as the ACK packets.</a:t>
            </a:r>
            <a:br>
              <a:rPr lang="en-US"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=&gt; Special packets </a:t>
            </a:r>
            <a:r>
              <a:rPr lang="en-US" dirty="0" smtClean="0">
                <a:latin typeface="Times New Roman" panose="02020603050405020304" pitchFamily="18" charset="0"/>
                <a:cs typeface="Times New Roman" panose="02020603050405020304" pitchFamily="18" charset="0"/>
              </a:rPr>
              <a:t>with several different functions.</a:t>
            </a:r>
            <a:endParaRPr lang="en-US"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8184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09"/>
            <a:ext cx="8911687" cy="1603935"/>
          </a:xfrm>
        </p:spPr>
        <p:txBody>
          <a:bodyPr>
            <a:normAutofit fontScale="90000"/>
          </a:bodyPr>
          <a:lstStyle/>
          <a:p>
            <a:r>
              <a:rPr lang="en-US" dirty="0" err="1" smtClean="0"/>
              <a:t>Contd</a:t>
            </a:r>
            <a:r>
              <a:rPr lang="en-US" dirty="0" smtClean="0"/>
              <a:t>…</a:t>
            </a: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=&gt; A clock with a period of 30s enables the tristate buffer, which causes valid data to be made available to the output module.</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=&gt; After a set delay, to account for the propagation delay of tristate buffer and to allow data to be stable, the data strobe signal is set high.</a:t>
            </a:r>
            <a:br>
              <a:rPr lang="en-US" sz="1800" dirty="0" smtClean="0">
                <a:latin typeface="Times New Roman" panose="02020603050405020304" pitchFamily="18" charset="0"/>
                <a:cs typeface="Times New Roman" panose="02020603050405020304" pitchFamily="18" charset="0"/>
              </a:rPr>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1988" y="2616558"/>
            <a:ext cx="6730823" cy="4241442"/>
          </a:xfrm>
        </p:spPr>
      </p:pic>
    </p:spTree>
    <p:extLst>
      <p:ext uri="{BB962C8B-B14F-4D97-AF65-F5344CB8AC3E}">
        <p14:creationId xmlns:p14="http://schemas.microsoft.com/office/powerpoint/2010/main" val="3788177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Destination-initiated data transfer</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The destination device transmits 0 data strobe signal to the source, which after a brief delay, makes data available.</a:t>
            </a:r>
          </a:p>
          <a:p>
            <a:r>
              <a:rPr lang="en-US" dirty="0" smtClean="0">
                <a:latin typeface="Times New Roman" panose="02020603050405020304" pitchFamily="18" charset="0"/>
                <a:cs typeface="Times New Roman" panose="02020603050405020304" pitchFamily="18" charset="0"/>
              </a:rPr>
              <a:t>The destination device reads in this data and deasserts the data strobe.</a:t>
            </a:r>
          </a:p>
          <a:p>
            <a:r>
              <a:rPr lang="en-US" dirty="0" smtClean="0">
                <a:latin typeface="Times New Roman" panose="02020603050405020304" pitchFamily="18" charset="0"/>
                <a:cs typeface="Times New Roman" panose="02020603050405020304" pitchFamily="18" charset="0"/>
              </a:rPr>
              <a:t>This in turn causes the source to stop transmitting valid data.</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0522" y="3728072"/>
            <a:ext cx="5410955" cy="1333686"/>
          </a:xfrm>
          <a:prstGeom prst="rect">
            <a:avLst/>
          </a:prstGeom>
        </p:spPr>
      </p:pic>
    </p:spTree>
    <p:extLst>
      <p:ext uri="{BB962C8B-B14F-4D97-AF65-F5344CB8AC3E}">
        <p14:creationId xmlns:p14="http://schemas.microsoft.com/office/powerpoint/2010/main" val="2886511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Source-initiated data transfer with handshaking</a:t>
            </a:r>
            <a:endParaRPr lang="en-US" dirty="0"/>
          </a:p>
        </p:txBody>
      </p:sp>
      <p:sp>
        <p:nvSpPr>
          <p:cNvPr id="3" name="Content Placeholder 2"/>
          <p:cNvSpPr>
            <a:spLocks noGrp="1"/>
          </p:cNvSpPr>
          <p:nvPr>
            <p:ph idx="1"/>
          </p:nvPr>
        </p:nvSpPr>
        <p:spPr>
          <a:xfrm>
            <a:off x="2589212" y="1905001"/>
            <a:ext cx="8915400" cy="4688982"/>
          </a:xfrm>
        </p:spPr>
        <p:txBody>
          <a:bodyPr/>
          <a:lstStyle/>
          <a:p>
            <a:r>
              <a:rPr lang="en-US" dirty="0" smtClean="0">
                <a:latin typeface="Times New Roman" panose="02020603050405020304" pitchFamily="18" charset="0"/>
                <a:cs typeface="Times New Roman" panose="02020603050405020304" pitchFamily="18" charset="0"/>
              </a:rPr>
              <a:t>The source sets the data request signal high and then makes valid data available to the destination device.</a:t>
            </a:r>
          </a:p>
          <a:p>
            <a:r>
              <a:rPr lang="en-US" dirty="0" smtClean="0">
                <a:latin typeface="Times New Roman" panose="02020603050405020304" pitchFamily="18" charset="0"/>
                <a:cs typeface="Times New Roman" panose="02020603050405020304" pitchFamily="18" charset="0"/>
              </a:rPr>
              <a:t>After the requisite delay to allow the data to stabilize, the destination device reads in the data.</a:t>
            </a:r>
          </a:p>
          <a:p>
            <a:r>
              <a:rPr lang="en-US" dirty="0" smtClean="0">
                <a:latin typeface="Times New Roman" panose="02020603050405020304" pitchFamily="18" charset="0"/>
                <a:cs typeface="Times New Roman" panose="02020603050405020304" pitchFamily="18" charset="0"/>
              </a:rPr>
              <a:t>Once the destination device has read the data, it sends a data acknowledge signal to the source.</a:t>
            </a:r>
          </a:p>
          <a:p>
            <a:r>
              <a:rPr lang="en-US" dirty="0" smtClean="0">
                <a:latin typeface="Times New Roman" panose="02020603050405020304" pitchFamily="18" charset="0"/>
                <a:cs typeface="Times New Roman" panose="02020603050405020304" pitchFamily="18" charset="0"/>
              </a:rPr>
              <a:t>This tells the source that the destination has read in and no longer needs this data. The source sets its data request line low and stops sending data. The destination then resets its data acknowledge signal.</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1541" y="4874664"/>
            <a:ext cx="5744377" cy="1848108"/>
          </a:xfrm>
          <a:prstGeom prst="rect">
            <a:avLst/>
          </a:prstGeom>
        </p:spPr>
      </p:pic>
    </p:spTree>
    <p:extLst>
      <p:ext uri="{BB962C8B-B14F-4D97-AF65-F5344CB8AC3E}">
        <p14:creationId xmlns:p14="http://schemas.microsoft.com/office/powerpoint/2010/main" val="1946804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Destination-initiated data transfer with handshaking</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Similar to source-initiated data transfer with handshaking, except that the data-acknowledge signal is replaced by a data-ready signal.</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5206" y="3024332"/>
            <a:ext cx="4867954" cy="1762371"/>
          </a:xfrm>
          <a:prstGeom prst="rect">
            <a:avLst/>
          </a:prstGeom>
        </p:spPr>
      </p:pic>
    </p:spTree>
    <p:extLst>
      <p:ext uri="{BB962C8B-B14F-4D97-AF65-F5344CB8AC3E}">
        <p14:creationId xmlns:p14="http://schemas.microsoft.com/office/powerpoint/2010/main" val="4071400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Programmed</a:t>
            </a:r>
            <a:r>
              <a:rPr lang="en-US" dirty="0" smtClean="0"/>
              <a:t> I/O</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9852" y="1587647"/>
            <a:ext cx="5467173" cy="4027542"/>
          </a:xfrm>
        </p:spPr>
      </p:pic>
      <p:sp>
        <p:nvSpPr>
          <p:cNvPr id="7" name="TextBox 6"/>
          <p:cNvSpPr txBox="1"/>
          <p:nvPr/>
        </p:nvSpPr>
        <p:spPr>
          <a:xfrm>
            <a:off x="2253803" y="5769735"/>
            <a:ext cx="8912180"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latin typeface="Times New Roman" panose="02020603050405020304" pitchFamily="18" charset="0"/>
                <a:cs typeface="Times New Roman" panose="02020603050405020304" pitchFamily="18" charset="0"/>
              </a:rPr>
              <a:t>Isolated I/O uses separate instructions to access I/O ports.</a:t>
            </a:r>
          </a:p>
          <a:p>
            <a:r>
              <a:rPr lang="en-US" dirty="0" smtClean="0">
                <a:latin typeface="Times New Roman" panose="02020603050405020304" pitchFamily="18" charset="0"/>
                <a:cs typeface="Times New Roman" panose="02020603050405020304" pitchFamily="18" charset="0"/>
              </a:rPr>
              <a:t>Memory mapped I/O treats I/O ports as memory locations. From CPUs view, all memory location are same but certain addresses are located for I/O.</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0139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96468" y="1725769"/>
            <a:ext cx="6208139" cy="4507606"/>
          </a:xfrm>
        </p:spPr>
      </p:pic>
    </p:spTree>
    <p:extLst>
      <p:ext uri="{BB962C8B-B14F-4D97-AF65-F5344CB8AC3E}">
        <p14:creationId xmlns:p14="http://schemas.microsoft.com/office/powerpoint/2010/main" val="245782064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426</TotalTime>
  <Words>1829</Words>
  <Application>Microsoft Office PowerPoint</Application>
  <PresentationFormat>Widescreen</PresentationFormat>
  <Paragraphs>153</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Century Gothic</vt:lpstr>
      <vt:lpstr>Times New Roman</vt:lpstr>
      <vt:lpstr>Wingdings 3</vt:lpstr>
      <vt:lpstr>Wisp</vt:lpstr>
      <vt:lpstr>CHAPTER-8</vt:lpstr>
      <vt:lpstr>Synchronous and asynchronous data transfer</vt:lpstr>
      <vt:lpstr>Source-initiated data transfer</vt:lpstr>
      <vt:lpstr>Contd… =&gt; A clock with a period of 30s enables the tristate buffer, which causes valid data to be made available to the output module. =&gt; After a set delay, to account for the propagation delay of tristate buffer and to allow data to be stable, the data strobe signal is set high. </vt:lpstr>
      <vt:lpstr>Destination-initiated data transfer</vt:lpstr>
      <vt:lpstr>Source-initiated data transfer with handshaking</vt:lpstr>
      <vt:lpstr>Destination-initiated data transfer with handshaking</vt:lpstr>
      <vt:lpstr>Programmed I/O</vt:lpstr>
      <vt:lpstr>Contd…</vt:lpstr>
      <vt:lpstr>Interrupts</vt:lpstr>
      <vt:lpstr>Transferring data between CPU and I/O devices</vt:lpstr>
      <vt:lpstr>Contd..</vt:lpstr>
      <vt:lpstr>Types of interrupt:</vt:lpstr>
      <vt:lpstr>.</vt:lpstr>
      <vt:lpstr>Interrupt hardware and priority Vectored Interrupt</vt:lpstr>
      <vt:lpstr>Non-vectored interrupt</vt:lpstr>
      <vt:lpstr>Prioritizing multiple interrupts: Extension of non-vectored Interrupt</vt:lpstr>
      <vt:lpstr>Contd…</vt:lpstr>
      <vt:lpstr>Daisy Chaining</vt:lpstr>
      <vt:lpstr>Contd…</vt:lpstr>
      <vt:lpstr>Implementing priority interrupts in parallel</vt:lpstr>
      <vt:lpstr>Direct Memory Access(DMA)</vt:lpstr>
      <vt:lpstr>Incorporating DMA into a computer system</vt:lpstr>
      <vt:lpstr>DMA Transfer modes:</vt:lpstr>
      <vt:lpstr>Contd…</vt:lpstr>
      <vt:lpstr>I/O processors:</vt:lpstr>
      <vt:lpstr>Contd…</vt:lpstr>
      <vt:lpstr>Contd…</vt:lpstr>
      <vt:lpstr>Serial communication:</vt:lpstr>
      <vt:lpstr>Basics of serial communication</vt:lpstr>
      <vt:lpstr>Contd…</vt:lpstr>
      <vt:lpstr>Universal Asynchronous Receiver/ Transmitter(UART):</vt:lpstr>
      <vt:lpstr>Contd…</vt:lpstr>
      <vt:lpstr>USB standards: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CHAPTER-8</dc:title>
  <dc:creator>Bishal Trital</dc:creator>
  <cp:lastModifiedBy>Bishal Trital</cp:lastModifiedBy>
  <cp:revision>70</cp:revision>
  <dcterms:created xsi:type="dcterms:W3CDTF">2018-01-09T08:24:31Z</dcterms:created>
  <dcterms:modified xsi:type="dcterms:W3CDTF">2018-01-10T07:13:27Z</dcterms:modified>
</cp:coreProperties>
</file>