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67" r:id="rId5"/>
    <p:sldId id="2816" r:id="rId6"/>
    <p:sldId id="2818" r:id="rId7"/>
    <p:sldId id="268" r:id="rId8"/>
    <p:sldId id="270" r:id="rId9"/>
    <p:sldId id="271" r:id="rId10"/>
    <p:sldId id="260" r:id="rId11"/>
    <p:sldId id="258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73" r:id="rId20"/>
    <p:sldId id="281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250D2-18C0-8C41-9FB2-F89CF95BE8D2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84BB-4E6A-764E-9937-EE451878D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C8E32B48-88B2-E948-8369-2357E8674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DF29D2E0-0CF0-8447-88A3-9DCBC04B6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Large and scientifically diverse team:  psychiatry, psychology, neurosurgery, neurology, engineering, machine learning, medical ethics, neuroanatomy and  imaging.</a:t>
            </a: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3C5E0D11-3622-A148-ACBC-44A2B3DF5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A47564-DC19-8A44-8FED-BEFF44174FB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1DB6-F7DF-6F4F-916A-28F3E2D2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58083-1F7B-6344-AF66-E69ED3966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7494-CB87-AE4A-8953-AEE17DA2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049A-8F62-AD49-A684-4AA99443A8C5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9598-46BA-934B-9DE0-6F883ACF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3C4B-8A5A-334C-BA22-D259D257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6643-43B0-D74A-A992-7FC82CCB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F52D9-E501-A047-A0E4-8102C2C05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6ECE-B3B7-F643-91B6-FA882896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6F94-493D-4444-A50A-E8748BA0D82B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1763-530C-6C40-ABED-DCE31515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C8C0-B15E-FA46-99FC-F243C6AA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D79F-BF77-0044-8E5E-6E392658B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47A1C-D245-6542-9304-2BF1B2DE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C5F6-4063-004A-87CB-5B0FD140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1349-672B-6242-945E-CF87BD26CC73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A344-6993-774C-AB97-1C542627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7FE3-D550-4E4C-94C4-D14FEFBE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391"/>
            <a:ext cx="10972800" cy="4455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32" y="1981206"/>
            <a:ext cx="10833101" cy="1844608"/>
          </a:xfrm>
        </p:spPr>
        <p:txBody>
          <a:bodyPr lIns="0" rIns="0">
            <a:spAutoFit/>
          </a:bodyPr>
          <a:lstStyle>
            <a:lvl2pPr marL="415994" indent="-158900">
              <a:buClr>
                <a:schemeClr val="accent2"/>
              </a:buClr>
              <a:buSzPct val="115000"/>
              <a:buFont typeface="Lucida Grande"/>
              <a:buChar char="–"/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0" y="6410265"/>
            <a:ext cx="12192000" cy="447739"/>
          </a:xfrm>
        </p:spPr>
        <p:txBody>
          <a:bodyPr lIns="457092" tIns="0" rIns="0" bIns="319965" rtlCol="0" anchor="b">
            <a:spAutoFit/>
          </a:bodyPr>
          <a:lstStyle>
            <a:lvl1pPr>
              <a:spcBef>
                <a:spcPts val="169"/>
              </a:spcBef>
              <a:buNone/>
              <a:def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39906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B9A0-4207-4444-8F78-084E2F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7C8B-0531-9F4F-9260-47A12DBF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CE2D-96DA-7246-9D91-7ED54E49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3A5-A3BD-4842-8F59-1DBEAD79DFD2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D28C-AE19-6545-BC9F-E1D32B77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CEF6-7976-964E-9D7E-22E42E09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AB29-9C84-5343-9046-719621EC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B3D7-4A5A-A948-AF95-1D8A9D70A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1A6E-9373-C441-A14F-AA1AC810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5FB6-66AB-5545-9605-997CB71C3F14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F47C-D16C-A248-BD89-8CBB8CBB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37C4-1569-874B-ABDA-BD13190C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9BEF-D1FC-AD43-8361-AF4ECB3F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FF45-EAA9-4042-8EF8-1C0A8886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39B7-95A2-D446-B7B8-1D0804641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52EA-60A5-744B-8FFD-C4A66DEA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331D-F432-0248-943D-E89E93EDCB52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A20AB-6D1F-3941-9E77-9D117A61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D60AE-DDB8-D64A-857A-FD4875D3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F1A3-3002-AD44-904D-438D2A95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BECA0-4DDD-D943-AE82-6B64D272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B6555-F8D4-AE4D-A74A-5780C1928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39CDF-5C9B-C145-B1A7-221C35C45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F8294-1805-9849-BDF9-0A232B549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8A641-819B-1E4D-81AB-E26E3A59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3-5290-4F4C-B1F9-EB1D454D7C5F}" type="datetime1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2CBB0-AB87-0B44-8A10-70B89AE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6D429-CC23-9146-BFFD-9FCA309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FA6C-EA16-274F-B878-BFFDF9AF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7C746-E8BD-D245-B857-9B7BB352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4374-0A28-4B45-943C-96D91D4101DB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8A777-2A77-D447-919C-2E2976A4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125F7-9B82-F94D-989B-72C154E7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0919C-E76B-F84A-A03F-05C01504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A359-5750-F443-9FD4-D39A7F1EAEFB}" type="datetime1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3DE8D-0AF2-D64C-9346-F66F6B4D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D095-D9CC-9044-A990-66A6FEEC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AB03-DD16-0148-A7F1-CC92ABCC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D7F6-D214-A64B-B799-2F6A474F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077C-6D12-7748-A320-C868663A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CE54D-F413-7F48-8208-20C11E82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3C5-8CB0-164F-B7FD-4B62118605F6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5DD0D-1EE7-F648-A049-CC588FCC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698B-9F3E-3046-99C0-45A69688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8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0BD8-C26D-094A-B2F9-5C6C8088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708C8-2BC5-0844-A604-3CDCA6D9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DD7F8-2A70-4446-AA18-9FFC62D81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BA91B-FE7C-F248-A650-32430D2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2AFF-6A9D-0A4D-9092-2984E617D6D3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835B5-604B-C044-A52C-4CD978DC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8849C-0ED4-1D48-AE24-EF1B1DCB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0368C-7A16-F945-A77E-E8DC6CEB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CE8D-1E1F-AB4D-9BC2-37E3FE5D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E52D-2BFD-9643-A8FB-1AADDB005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3366-3BFF-F546-B7AB-6556DC6FF3F7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89F6-7DA0-684F-971F-52BB7F3BD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102A-AB7E-544B-A219-F051D50C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214D-F0BC-E34E-A09C-CB90B665F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tif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omotion/PAR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x.doi.org/10.2139/ssrn.3748590" TargetMode="External"/><Relationship Id="rId4" Type="http://schemas.openxmlformats.org/officeDocument/2006/relationships/hyperlink" Target="https://ssrn.com/abstract=374859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1A3F-027B-C042-8251-71B452660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220" y="1122363"/>
            <a:ext cx="971155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Towards Analyzing Neural Time Series Data Affected by Stimulation Artifact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9B33B5-D8B3-D742-B056-CBE0314C6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</a:t>
            </a:r>
            <a:r>
              <a:rPr lang="en-US" dirty="0" err="1"/>
              <a:t>Dastin</a:t>
            </a:r>
            <a:r>
              <a:rPr lang="en-US" dirty="0"/>
              <a:t>-van Rijn</a:t>
            </a:r>
          </a:p>
          <a:p>
            <a:r>
              <a:rPr lang="en-US" dirty="0"/>
              <a:t>Brown University</a:t>
            </a:r>
          </a:p>
          <a:p>
            <a:r>
              <a:rPr lang="en-US" dirty="0"/>
              <a:t>Senior Undergraduate</a:t>
            </a:r>
          </a:p>
        </p:txBody>
      </p:sp>
    </p:spTree>
    <p:extLst>
      <p:ext uri="{BB962C8B-B14F-4D97-AF65-F5344CB8AC3E}">
        <p14:creationId xmlns:p14="http://schemas.microsoft.com/office/powerpoint/2010/main" val="399948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457A-66CF-1E41-A4EA-7A37849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D703-7071-0D47-A644-FCA374A9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PELP provides a method to </a:t>
            </a:r>
            <a:r>
              <a:rPr lang="en-US" u="sng" dirty="0"/>
              <a:t>exactly</a:t>
            </a:r>
            <a:r>
              <a:rPr lang="en-US" dirty="0"/>
              <a:t> determine the number of samples missing due to packet losses for recordings where stimulation is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validated the method using a stimulation model added to EEG data and simulated packet losses along with RC+S data in the clinic and from the patient’s own home.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6696-1DD6-6240-BF17-C5FA9800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EAB4-611F-804A-B922-63F76376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54182A-3CDC-A54C-9EC9-69B182E2A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1690688"/>
            <a:ext cx="5281002" cy="453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F86F5-0727-FA4B-A4DD-73A69F3335A6}"/>
              </a:ext>
            </a:extLst>
          </p:cNvPr>
          <p:cNvSpPr txBox="1"/>
          <p:nvPr/>
        </p:nvSpPr>
        <p:spPr>
          <a:xfrm>
            <a:off x="7104993" y="1597572"/>
            <a:ext cx="3773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data sampled onboard are organized into discrete chunks of variable size called packets</a:t>
            </a:r>
          </a:p>
          <a:p>
            <a:endParaRPr lang="en-US" dirty="0"/>
          </a:p>
          <a:p>
            <a:r>
              <a:rPr lang="en-US" dirty="0"/>
              <a:t>During wireless transmission, it is possible for some packets to not be received</a:t>
            </a:r>
          </a:p>
          <a:p>
            <a:endParaRPr lang="en-US" dirty="0"/>
          </a:p>
          <a:p>
            <a:r>
              <a:rPr lang="en-US" dirty="0"/>
              <a:t>Lost packets result in missing data and uncertain relative timing of remaining samples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66C6-A6D2-2B43-BF61-C54DDC4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70EA-CC0A-D545-9746-EBB41B4F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Estimation of Lost Packets (PELP)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A1E6C4-2572-6349-BF7E-E7748F200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0544" y="1580123"/>
            <a:ext cx="5281002" cy="452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AB86-57A9-4B48-AC40-80A6B27CDD7C}"/>
              </a:ext>
            </a:extLst>
          </p:cNvPr>
          <p:cNvSpPr txBox="1"/>
          <p:nvPr/>
        </p:nvSpPr>
        <p:spPr>
          <a:xfrm>
            <a:off x="6453351" y="1778342"/>
            <a:ext cx="41305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Identify locations of all packet losses</a:t>
            </a:r>
          </a:p>
          <a:p>
            <a:pPr marL="342900" indent="-342900">
              <a:buAutoNum type="arabicPeriod"/>
            </a:pPr>
            <a:r>
              <a:rPr lang="en-US" dirty="0"/>
              <a:t>Estimate size of each packet loss using </a:t>
            </a:r>
            <a:r>
              <a:rPr lang="en-US" dirty="0" err="1"/>
              <a:t>systemTick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Group contiguous packets into continuous runs</a:t>
            </a:r>
          </a:p>
          <a:p>
            <a:pPr marL="342900" indent="-342900">
              <a:buAutoNum type="arabicPeriod"/>
            </a:pPr>
            <a:r>
              <a:rPr lang="en-US" dirty="0"/>
              <a:t>Find stimulation period using period estimation component of PARRM</a:t>
            </a:r>
          </a:p>
          <a:p>
            <a:pPr marL="342900" indent="-342900">
              <a:buAutoNum type="arabicPeriod"/>
            </a:pPr>
            <a:r>
              <a:rPr lang="en-US" dirty="0"/>
              <a:t>Fit harmonic regression model to longest run</a:t>
            </a:r>
          </a:p>
          <a:p>
            <a:pPr marL="342900" indent="-342900">
              <a:buAutoNum type="arabicPeriod"/>
            </a:pPr>
            <a:r>
              <a:rPr lang="en-US" dirty="0"/>
              <a:t>For each loss, compute RMSE between samples and model prediction. The loss size that minimizes RMSE is the true size</a:t>
            </a:r>
          </a:p>
          <a:p>
            <a:endParaRPr lang="en-US" dirty="0"/>
          </a:p>
          <a:p>
            <a:r>
              <a:rPr lang="en-US" sz="1200" dirty="0"/>
              <a:t>Evan M. </a:t>
            </a:r>
            <a:r>
              <a:rPr lang="en-US" sz="1200" dirty="0" err="1"/>
              <a:t>Dastin</a:t>
            </a:r>
            <a:r>
              <a:rPr lang="en-US" sz="1200" dirty="0"/>
              <a:t>-van Rijn, et al.</a:t>
            </a:r>
          </a:p>
          <a:p>
            <a:r>
              <a:rPr lang="en-US" sz="1200" dirty="0"/>
              <a:t>Accounting for missing data in neural time series using PELP: Periodic Estimation of Lost Packets (</a:t>
            </a:r>
            <a:r>
              <a:rPr lang="en-US" sz="1200" i="1" dirty="0"/>
              <a:t>in preparation)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1687-120C-C447-AACD-BB09AD3A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2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1529-CABC-B44A-A465-808D6D8E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Regression 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3187BF-D4D6-6C44-B537-DC213934C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8082" y="1690688"/>
            <a:ext cx="10954047" cy="218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E32A95-C4A7-C243-AC56-A5388BEF60BA}"/>
                  </a:ext>
                </a:extLst>
              </p:cNvPr>
              <p:cNvSpPr txBox="1"/>
              <p:nvPr/>
            </p:nvSpPr>
            <p:spPr>
              <a:xfrm>
                <a:off x="3524944" y="4202050"/>
                <a:ext cx="5142112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E32A95-C4A7-C243-AC56-A5388BEF6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44" y="4202050"/>
                <a:ext cx="5142112" cy="787523"/>
              </a:xfrm>
              <a:prstGeom prst="rect">
                <a:avLst/>
              </a:prstGeom>
              <a:blipFill>
                <a:blip r:embed="rId3"/>
                <a:stretch>
                  <a:fillRect l="-1232" t="-112698" b="-1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9D8C3-AB9C-564B-AA6C-9859AAB7E7AC}"/>
                  </a:ext>
                </a:extLst>
              </p:cNvPr>
              <p:cNvSpPr txBox="1"/>
              <p:nvPr/>
            </p:nvSpPr>
            <p:spPr>
              <a:xfrm>
                <a:off x="642938" y="5200650"/>
                <a:ext cx="108391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of sinusoids with period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number of sinusoids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and coefficients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Ratio of stimulation artifact amplitude to signal amplitude R</a:t>
                </a:r>
              </a:p>
              <a:p>
                <a:r>
                  <a:rPr lang="en-US" dirty="0"/>
                  <a:t>Standard deviation of pulse amplitude V</a:t>
                </a:r>
              </a:p>
              <a:p>
                <a:r>
                  <a:rPr lang="en-US" dirty="0"/>
                  <a:t>Period drift 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9D8C3-AB9C-564B-AA6C-9859AAB7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8" y="5200650"/>
                <a:ext cx="10839191" cy="1200329"/>
              </a:xfrm>
              <a:prstGeom prst="rect">
                <a:avLst/>
              </a:prstGeom>
              <a:blipFill>
                <a:blip r:embed="rId4"/>
                <a:stretch>
                  <a:fillRect l="-468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E4B406-6DC1-3542-8A56-67FE70AA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B4E7-F12B-184E-900A-C1C8F596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2C0C4-B47C-6140-9B3C-F31D7E3C9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1408112"/>
            <a:ext cx="7899400" cy="48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5EB3D-603C-EE47-8DFF-B8A6C15FA71A}"/>
              </a:ext>
            </a:extLst>
          </p:cNvPr>
          <p:cNvSpPr txBox="1"/>
          <p:nvPr/>
        </p:nvSpPr>
        <p:spPr>
          <a:xfrm>
            <a:off x="9122979" y="1261241"/>
            <a:ext cx="2869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Stimulation model is well fit to EEG data (1000 Hz sampling rate, 150.6 Hz stimulation frequency)</a:t>
            </a:r>
          </a:p>
          <a:p>
            <a:endParaRPr lang="en-US" dirty="0"/>
          </a:p>
          <a:p>
            <a:r>
              <a:rPr lang="en-US" dirty="0"/>
              <a:t>20% of data were randomly removed as 50 sample packets. Random removal was repeated 100 times.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78913-9E55-5C49-9273-921311A8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EEF3-A50A-6B44-BF3B-B40862BD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Simulation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942AA9-4EEF-6E4B-9544-05C42977B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59776" y="1531881"/>
            <a:ext cx="9472448" cy="272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CE628-7069-5A4A-A2E6-A009D0701896}"/>
              </a:ext>
            </a:extLst>
          </p:cNvPr>
          <p:cNvSpPr txBox="1"/>
          <p:nvPr/>
        </p:nvSpPr>
        <p:spPr>
          <a:xfrm>
            <a:off x="590386" y="4601561"/>
            <a:ext cx="10839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a sweep of stimulation parameters as a function of uncertainty in the loss estimate (the range of difference from the estimate that were compared)</a:t>
            </a:r>
          </a:p>
          <a:p>
            <a:r>
              <a:rPr lang="en-US" dirty="0"/>
              <a:t>Discrete transitions occur at multiples of 3 since the period is 6.64000 samples and stimulation is bilateral</a:t>
            </a:r>
          </a:p>
          <a:p>
            <a:r>
              <a:rPr lang="en-US" dirty="0"/>
              <a:t>PELP is effective over a range of parameters but is most sensitive to amplitude variability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E6AF0-1EB9-9E4C-8470-9B668A9D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69F-2B48-684F-8F33-A3556A14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RC+S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7AE360-3612-7345-9BE0-B569F1D24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1532402"/>
            <a:ext cx="5987014" cy="48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E6B00-91E4-4545-AEC5-CA0923340430}"/>
              </a:ext>
            </a:extLst>
          </p:cNvPr>
          <p:cNvSpPr txBox="1"/>
          <p:nvPr/>
        </p:nvSpPr>
        <p:spPr>
          <a:xfrm>
            <a:off x="7199585" y="1690688"/>
            <a:ext cx="4046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PELP was applied to data from the clinic sampled at 1000 Hz and data recorded in the patient’s home at 250 Hz during the same behavioral task</a:t>
            </a:r>
          </a:p>
          <a:p>
            <a:r>
              <a:rPr lang="en-US" dirty="0"/>
              <a:t>15 sets of missing samples in the clinic, 121 at home</a:t>
            </a:r>
          </a:p>
          <a:p>
            <a:r>
              <a:rPr lang="en-US" dirty="0"/>
              <a:t>Amplitude ratio of 27 in clinic and 1.1 at home</a:t>
            </a:r>
          </a:p>
          <a:p>
            <a:r>
              <a:rPr lang="en-US" dirty="0"/>
              <a:t>LFP samples are well consolidated about stimulation model indicating accurate estimation of losses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9772-6187-C14F-86EF-2AA3B5A3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1BA9-D172-3A41-BBEA-83C36988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 and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F60B-C306-394D-AF68-233E52E3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approaches to filtering data, computing power spectral densities, and time frequency decomposition cannot be used for continuous recordings containing missing data</a:t>
            </a:r>
          </a:p>
          <a:p>
            <a:r>
              <a:rPr lang="en-US" dirty="0"/>
              <a:t>For stable recordings, packet losses can be ignored by looking at continuous runs individually and removing transient artifacts at boundaries</a:t>
            </a:r>
          </a:p>
          <a:p>
            <a:r>
              <a:rPr lang="en-US" dirty="0"/>
              <a:t>At home, packet losses are far more frequent and removing transients would lead to the rejection of most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48375-E9D5-4A40-B53F-687924F5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1C33-0788-6446-95B9-F562C23F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with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C104-BE7E-544C-9E02-1A38C3B8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general approaches:</a:t>
            </a:r>
          </a:p>
          <a:p>
            <a:pPr lvl="1"/>
            <a:r>
              <a:rPr lang="en-US" dirty="0"/>
              <a:t>Loss interpolation</a:t>
            </a:r>
          </a:p>
          <a:p>
            <a:pPr lvl="2"/>
            <a:r>
              <a:rPr lang="en-US" dirty="0"/>
              <a:t>Mean fill</a:t>
            </a:r>
          </a:p>
          <a:p>
            <a:pPr lvl="2"/>
            <a:r>
              <a:rPr lang="en-US" dirty="0"/>
              <a:t>Linear/spline</a:t>
            </a:r>
          </a:p>
          <a:p>
            <a:pPr lvl="2"/>
            <a:r>
              <a:rPr lang="en-US" dirty="0"/>
              <a:t>AR models</a:t>
            </a:r>
          </a:p>
          <a:p>
            <a:pPr lvl="1"/>
            <a:r>
              <a:rPr lang="en-US" dirty="0"/>
              <a:t>Loss agnostic methods</a:t>
            </a:r>
          </a:p>
          <a:p>
            <a:pPr lvl="2"/>
            <a:r>
              <a:rPr lang="en-US" dirty="0"/>
              <a:t>Normalized convolution</a:t>
            </a:r>
          </a:p>
          <a:p>
            <a:pPr lvl="2"/>
            <a:r>
              <a:rPr lang="en-US" dirty="0"/>
              <a:t>Lomb-</a:t>
            </a:r>
            <a:r>
              <a:rPr lang="en-US" dirty="0" err="1"/>
              <a:t>Scargle</a:t>
            </a:r>
            <a:endParaRPr lang="en-US" dirty="0"/>
          </a:p>
          <a:p>
            <a:pPr lvl="2"/>
            <a:r>
              <a:rPr lang="en-US" dirty="0"/>
              <a:t>Adaptive wavelet transforms</a:t>
            </a:r>
          </a:p>
          <a:p>
            <a:r>
              <a:rPr lang="en-US" dirty="0"/>
              <a:t>Method performance depends on presence of stimulation and accuracy of loss estimates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CC603-A0D8-5145-A71F-16E8DCB3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675-DBF3-464D-8513-2A5266D6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F247-4301-694A-AE15-E0A07D15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published EEG datasets with known signals of interest (ERPs, PSDs, ERSPs)</a:t>
            </a:r>
          </a:p>
          <a:p>
            <a:r>
              <a:rPr lang="en-US" dirty="0"/>
              <a:t>Simulate stimulation and packet losses (accurate and jittered)</a:t>
            </a:r>
          </a:p>
          <a:p>
            <a:r>
              <a:rPr lang="en-US" dirty="0"/>
              <a:t>Apply corrective method</a:t>
            </a:r>
          </a:p>
          <a:p>
            <a:r>
              <a:rPr lang="en-US" dirty="0"/>
              <a:t>Compare ability to resolve signal of interest to ground truth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Realistic noise conditions and true biological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02FD6-39C7-E64B-BC8F-2A089BF4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52-3FA9-4F41-A8EC-10D43D5B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D3A9-032D-5242-9D4B-C42EB0DE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Period-based Artifact Reconstruction and Removal Method (PARRM)</a:t>
            </a:r>
          </a:p>
          <a:p>
            <a:r>
              <a:rPr lang="en-US" dirty="0"/>
              <a:t>Periodic Estimation of Lost Packets (PELP)</a:t>
            </a:r>
          </a:p>
          <a:p>
            <a:r>
              <a:rPr lang="en-US" dirty="0"/>
              <a:t>Plans for evaluating analysis approaches with missing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88F1-8320-7B46-B46F-34B5711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D069-6077-734D-B670-12E3AB71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148" y="489305"/>
            <a:ext cx="4501709" cy="3670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  <a:latin typeface="+mn-lt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36B9-CD46-6444-AD4D-E14AEA10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75" y="1459819"/>
            <a:ext cx="5911727" cy="4401205"/>
          </a:xfrm>
        </p:spPr>
        <p:txBody>
          <a:bodyPr/>
          <a:lstStyle/>
          <a:p>
            <a:pPr marL="0" indent="0">
              <a:spcBef>
                <a:spcPts val="339"/>
              </a:spcBef>
              <a:buNone/>
              <a:defRPr/>
            </a:pPr>
            <a:r>
              <a:rPr lang="en-US" sz="1600" b="1" dirty="0"/>
              <a:t>Baylor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Psychiatry: Eric Storch PhD, Nithya </a:t>
            </a:r>
            <a:r>
              <a:rPr lang="en-US" sz="1600" dirty="0" err="1"/>
              <a:t>Ramakrishan</a:t>
            </a:r>
            <a:r>
              <a:rPr lang="en-US" sz="1600" dirty="0"/>
              <a:t> PhD, Greg Vogt, BS, Michelle </a:t>
            </a:r>
            <a:r>
              <a:rPr lang="en-US" sz="1600" dirty="0" err="1"/>
              <a:t>Avendano</a:t>
            </a:r>
            <a:r>
              <a:rPr lang="en-US" sz="1600" dirty="0"/>
              <a:t>-Ortega, BS, Andrew Weise,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Neurosurgery: Sameer </a:t>
            </a:r>
            <a:r>
              <a:rPr lang="en-US" sz="1600" dirty="0" err="1"/>
              <a:t>Sheth</a:t>
            </a:r>
            <a:r>
              <a:rPr lang="en-US" sz="1600" dirty="0"/>
              <a:t> MD, PhD, Ashwin Viswanathan MD, Mike Beauchamp PhD, Meghan Robinson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Neurology: Jay </a:t>
            </a:r>
            <a:r>
              <a:rPr lang="en-US" sz="1600" dirty="0" err="1"/>
              <a:t>Gavvala</a:t>
            </a:r>
            <a:r>
              <a:rPr lang="en-US" sz="1600" dirty="0"/>
              <a:t>, MD, Adriana </a:t>
            </a:r>
            <a:r>
              <a:rPr lang="en-US" sz="1600" dirty="0" err="1"/>
              <a:t>Strutt</a:t>
            </a:r>
            <a:r>
              <a:rPr lang="en-US" sz="1600" dirty="0"/>
              <a:t>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Radiology: Gordon </a:t>
            </a:r>
            <a:r>
              <a:rPr lang="en-US" sz="1600" dirty="0" err="1"/>
              <a:t>Xu</a:t>
            </a:r>
            <a:r>
              <a:rPr lang="en-US" sz="1600" dirty="0"/>
              <a:t>,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Medical Ethics: Gabe Lazaro JD, PhD, Amy McGuire JD, PhD;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marL="0" indent="0">
              <a:spcBef>
                <a:spcPts val="339"/>
              </a:spcBef>
              <a:buNone/>
              <a:defRPr/>
            </a:pPr>
            <a:r>
              <a:rPr lang="en-US" sz="1600" b="1" dirty="0"/>
              <a:t>Medtronic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Rob </a:t>
            </a:r>
            <a:r>
              <a:rPr lang="en-US" sz="1600" dirty="0" err="1"/>
              <a:t>Raike</a:t>
            </a:r>
            <a:r>
              <a:rPr lang="en-US" sz="1600" dirty="0"/>
              <a:t> PhD, Rene Molina PhD, Thaddeus Brink,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Devices: PC/RC+S</a:t>
            </a:r>
          </a:p>
          <a:p>
            <a:pPr marL="0" indent="0">
              <a:spcBef>
                <a:spcPts val="339"/>
              </a:spcBef>
              <a:buNone/>
              <a:defRPr/>
            </a:pPr>
            <a:r>
              <a:rPr lang="en-US" sz="1600" b="1" dirty="0"/>
              <a:t>NIH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Nick </a:t>
            </a:r>
            <a:r>
              <a:rPr lang="en-US" sz="1600" dirty="0" err="1"/>
              <a:t>Langhals</a:t>
            </a:r>
            <a:r>
              <a:rPr lang="en-US" sz="1600" dirty="0"/>
              <a:t> PhD, Kari </a:t>
            </a:r>
            <a:r>
              <a:rPr lang="en-US" sz="1600" dirty="0" err="1"/>
              <a:t>Ashmont</a:t>
            </a:r>
            <a:r>
              <a:rPr lang="en-US" sz="1600" dirty="0"/>
              <a:t> PhD, David McMullen MD, Mi </a:t>
            </a:r>
            <a:r>
              <a:rPr lang="en-US" sz="1600" dirty="0" err="1"/>
              <a:t>Hillefors</a:t>
            </a:r>
            <a:r>
              <a:rPr lang="en-US" sz="1600" dirty="0"/>
              <a:t> MD, PhD, Brooks Gross, PhD</a:t>
            </a:r>
          </a:p>
          <a:p>
            <a:pPr marL="0" indent="0">
              <a:spcBef>
                <a:spcPts val="339"/>
              </a:spcBef>
              <a:buNone/>
              <a:defRPr/>
            </a:pPr>
            <a:endParaRPr lang="en-US" sz="1600" dirty="0"/>
          </a:p>
          <a:p>
            <a:pPr marL="0" lvl="1" indent="0">
              <a:spcBef>
                <a:spcPts val="339"/>
              </a:spcBef>
              <a:buClrTx/>
              <a:buSzTx/>
              <a:buNone/>
              <a:defRPr/>
            </a:pPr>
            <a:r>
              <a:rPr lang="en-US" sz="1600" b="1" dirty="0"/>
              <a:t>NIH BRAIN Funding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UH3NS100549-01 Adaptive DBS in Non-Motor Neuropsychiatric Disorders: Regulating Limbic Circuit Imbalance</a:t>
            </a:r>
          </a:p>
          <a:p>
            <a:pPr marL="223173" lvl="1" indent="0">
              <a:spcBef>
                <a:spcPts val="339"/>
              </a:spcBef>
              <a:buNone/>
              <a:defRPr/>
            </a:pP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DD8BF-A84E-2E4D-85D4-666E9F8CA39A}"/>
              </a:ext>
            </a:extLst>
          </p:cNvPr>
          <p:cNvSpPr txBox="1"/>
          <p:nvPr/>
        </p:nvSpPr>
        <p:spPr>
          <a:xfrm>
            <a:off x="6905924" y="1417692"/>
            <a:ext cx="4557766" cy="3097375"/>
          </a:xfrm>
          <a:prstGeom prst="rect">
            <a:avLst/>
          </a:prstGeom>
          <a:noFill/>
        </p:spPr>
        <p:txBody>
          <a:bodyPr wrap="square" lIns="51423" tIns="25712" rIns="51423" bIns="25712">
            <a:spAutoFit/>
          </a:bodyPr>
          <a:lstStyle/>
          <a:p>
            <a:pPr defTabSz="685766" eaLnBrk="0" fontAlgn="base" hangingPunct="0">
              <a:spcBef>
                <a:spcPts val="339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Brown Engineering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Dave Borton, PhD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Nicole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Provenza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MS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Michael Frank, PhD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Matthew Harrison, PhD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Evan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Dastin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-van Rijn</a:t>
            </a:r>
          </a:p>
          <a:p>
            <a:pPr defTabSz="685766" eaLnBrk="0" fontAlgn="base" hangingPunct="0">
              <a:spcBef>
                <a:spcPts val="339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University of Pittsburgh Psychology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Jeff Cohn, PhD 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Yaohan Ding, PhD</a:t>
            </a:r>
          </a:p>
          <a:p>
            <a:pPr defTabSz="685766" eaLnBrk="0" fontAlgn="base" hangingPunct="0">
              <a:spcBef>
                <a:spcPts val="339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Carnegie Mellon University</a:t>
            </a:r>
            <a:endParaRPr lang="en-US" sz="16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Laszlo Jeni, PhD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Itir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Ertugrul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PhD</a:t>
            </a:r>
          </a:p>
        </p:txBody>
      </p:sp>
      <p:pic>
        <p:nvPicPr>
          <p:cNvPr id="116740" name="Picture 3">
            <a:extLst>
              <a:ext uri="{FF2B5EF4-FFF2-40B4-BE49-F238E27FC236}">
                <a16:creationId xmlns:a16="http://schemas.microsoft.com/office/drawing/2014/main" id="{90F47BA1-436D-BE49-8CCB-445ABEB1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75" y="118508"/>
            <a:ext cx="1114777" cy="110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1" name="Picture 1">
            <a:extLst>
              <a:ext uri="{FF2B5EF4-FFF2-40B4-BE49-F238E27FC236}">
                <a16:creationId xmlns:a16="http://schemas.microsoft.com/office/drawing/2014/main" id="{368E55EB-8080-8044-9D1A-772BE37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3654" y="118508"/>
            <a:ext cx="1719520" cy="199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2" descr="File:University of Pittsburgh Seal (official).svg">
            <a:extLst>
              <a:ext uri="{FF2B5EF4-FFF2-40B4-BE49-F238E27FC236}">
                <a16:creationId xmlns:a16="http://schemas.microsoft.com/office/drawing/2014/main" id="{017295BD-87B0-0D44-9AF0-13F55B3F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3139" y="1885918"/>
            <a:ext cx="1220551" cy="12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3" name="Picture 8">
            <a:extLst>
              <a:ext uri="{FF2B5EF4-FFF2-40B4-BE49-F238E27FC236}">
                <a16:creationId xmlns:a16="http://schemas.microsoft.com/office/drawing/2014/main" id="{920F9FA2-29A8-B045-AD3E-0574898EB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3139" y="3429000"/>
            <a:ext cx="1220551" cy="12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4" name="Picture 11">
            <a:extLst>
              <a:ext uri="{FF2B5EF4-FFF2-40B4-BE49-F238E27FC236}">
                <a16:creationId xmlns:a16="http://schemas.microsoft.com/office/drawing/2014/main" id="{3129C1DB-245F-674E-9093-8FEA60A3C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1180" y="4781926"/>
            <a:ext cx="3217160" cy="199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11832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E5C4-C92E-4642-8DB7-AA901E6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Method with Simulation</a:t>
            </a:r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EDAE7D3D-9BD2-D046-ABA3-143996E6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8289" y="1411123"/>
            <a:ext cx="6445149" cy="508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ED096-B54F-7C40-AA70-6F485F98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780F-B07A-A44B-AB60-3A3343A3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PARRM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88F1-471D-774E-BA49-B0365DF5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across sampling rates (low and high)</a:t>
            </a:r>
          </a:p>
          <a:p>
            <a:r>
              <a:rPr lang="en-US" dirty="0"/>
              <a:t>Flexible to varying artifact waveforms (short and long)</a:t>
            </a:r>
          </a:p>
          <a:p>
            <a:r>
              <a:rPr lang="en-US" dirty="0"/>
              <a:t>Robust to aliasing</a:t>
            </a:r>
          </a:p>
          <a:p>
            <a:r>
              <a:rPr lang="en-US" dirty="0"/>
              <a:t>Implementable in real-time</a:t>
            </a:r>
          </a:p>
          <a:p>
            <a:r>
              <a:rPr lang="en-US" dirty="0"/>
              <a:t>Loss agnostic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203CF-B2D0-FD47-9853-6E5DA883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7680-6E00-6144-B2A0-FA879F45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D6614-5433-0C47-A2FE-3D803559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9177" y="1527952"/>
            <a:ext cx="7533646" cy="41861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02F83-0AEC-D04E-A74B-CE1AF467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AB375-B19D-AC42-AC59-4CBBC50B9FC8}"/>
              </a:ext>
            </a:extLst>
          </p:cNvPr>
          <p:cNvSpPr txBox="1"/>
          <p:nvPr/>
        </p:nvSpPr>
        <p:spPr>
          <a:xfrm>
            <a:off x="7346731" y="5863860"/>
            <a:ext cx="4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https://github.com/neuromotion/PARRM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Dastin</a:t>
            </a:r>
            <a:r>
              <a:rPr lang="en-US" sz="800" dirty="0"/>
              <a:t>-van Rijn, Evan M. and </a:t>
            </a:r>
            <a:r>
              <a:rPr lang="en-US" sz="800" dirty="0" err="1"/>
              <a:t>Provenza</a:t>
            </a:r>
            <a:r>
              <a:rPr lang="en-US" sz="800" dirty="0"/>
              <a:t>, et al. Uncovering Biomarkers During Therapeutic Neuromodulation with PARRM: Period-Based Artifact Reconstruction and Removal Method. Available at SSRN: </a:t>
            </a:r>
            <a:r>
              <a:rPr lang="en-US" sz="800" dirty="0">
                <a:hlinkClick r:id="rId4"/>
              </a:rPr>
              <a:t>https://ssrn.com/abstract=3748590</a:t>
            </a:r>
            <a:r>
              <a:rPr lang="en-US" sz="800" dirty="0"/>
              <a:t> or </a:t>
            </a:r>
            <a:r>
              <a:rPr lang="en-US" sz="800" dirty="0">
                <a:hlinkClick r:id="rId5"/>
              </a:rPr>
              <a:t>http://dx.doi.org/10.2139/ssrn.3748590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21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83A-D0EA-A545-AF69-9146EB8C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Period-based Artifact Reconstruction and Removal Method (PARRM)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C734C-5C92-844A-917B-72ADF226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278E7-D534-474B-8CE9-D2447EBF1F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367" y="2259725"/>
            <a:ext cx="9849265" cy="37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5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6B0E-03E3-2E4B-8BB6-FC24CC6A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Method in Saline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65E64-5C55-5E48-85FE-BA67BDA7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940E7-CBF9-064F-8AE5-1201C39B1336}"/>
              </a:ext>
            </a:extLst>
          </p:cNvPr>
          <p:cNvSpPr/>
          <p:nvPr/>
        </p:nvSpPr>
        <p:spPr>
          <a:xfrm>
            <a:off x="9238593" y="1690688"/>
            <a:ext cx="2627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Injected 10 Hz and 50 Hz signals</a:t>
            </a:r>
          </a:p>
          <a:p>
            <a:r>
              <a:rPr lang="en-US" dirty="0"/>
              <a:t>200 Hz sampling rate, 150 Hz stimulation frequency (alias at 50 Hz)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6DF08-664E-7D4C-89EA-7525A9A0DD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577" y="1687513"/>
            <a:ext cx="8254146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A5B4-B1F7-5648-8ACD-FA2F3CF2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Method in Saline</a:t>
            </a:r>
          </a:p>
        </p:txBody>
      </p: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67A082AB-A747-7746-83AC-BB4596B9B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1559" y="2703786"/>
            <a:ext cx="6376987" cy="302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&#10;&#10;Description automatically generated">
            <a:extLst>
              <a:ext uri="{FF2B5EF4-FFF2-40B4-BE49-F238E27FC236}">
                <a16:creationId xmlns:a16="http://schemas.microsoft.com/office/drawing/2014/main" id="{11480D3C-CC98-DF42-92DE-D7291371F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1560" y="2330560"/>
            <a:ext cx="6376987" cy="1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4CC33-E6EA-0C49-9203-AF800CFDCC7B}"/>
              </a:ext>
            </a:extLst>
          </p:cNvPr>
          <p:cNvSpPr txBox="1"/>
          <p:nvPr/>
        </p:nvSpPr>
        <p:spPr>
          <a:xfrm>
            <a:off x="7924800" y="2330560"/>
            <a:ext cx="3731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in time domain</a:t>
            </a:r>
          </a:p>
          <a:p>
            <a:endParaRPr lang="en-US" dirty="0"/>
          </a:p>
          <a:p>
            <a:r>
              <a:rPr lang="en-US" dirty="0"/>
              <a:t>PARRM returns absolute error distribution to the level of baseline noise exceeding a template subtraction approach and notch filter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19F8D-B620-8343-88E0-08E70224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ABD-3989-C248-910E-CD3E6247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PARRM Performance in-vivo</a:t>
            </a:r>
          </a:p>
        </p:txBody>
      </p:sp>
      <p:pic>
        <p:nvPicPr>
          <p:cNvPr id="6146" name="Picture 2" descr="Diagram&#10;&#10;Description automatically generated">
            <a:extLst>
              <a:ext uri="{FF2B5EF4-FFF2-40B4-BE49-F238E27FC236}">
                <a16:creationId xmlns:a16="http://schemas.microsoft.com/office/drawing/2014/main" id="{017EA7AD-19B1-4144-9697-6C9D5F46F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28471" y="1445282"/>
            <a:ext cx="5535057" cy="504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DC353-BEA3-6242-A107-12925F96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1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F843-B685-9546-A35B-E063B06C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79" y="354615"/>
            <a:ext cx="1078624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PARRM Recovers Biomarker Coincident with Artifact</a:t>
            </a:r>
          </a:p>
        </p:txBody>
      </p:sp>
      <p:pic>
        <p:nvPicPr>
          <p:cNvPr id="7170" name="Picture 2" descr="Diagram&#10;&#10;Description automatically generated">
            <a:extLst>
              <a:ext uri="{FF2B5EF4-FFF2-40B4-BE49-F238E27FC236}">
                <a16:creationId xmlns:a16="http://schemas.microsoft.com/office/drawing/2014/main" id="{A06E2B4B-D687-EF47-84BB-E5A4E0BA2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9462" y="1797268"/>
            <a:ext cx="11933074" cy="214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439AE-9375-C646-9DEB-1F236C4C346D}"/>
              </a:ext>
            </a:extLst>
          </p:cNvPr>
          <p:cNvSpPr txBox="1"/>
          <p:nvPr/>
        </p:nvSpPr>
        <p:spPr>
          <a:xfrm>
            <a:off x="411710" y="4370333"/>
            <a:ext cx="1083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Hz stimulation obscures gamma movement biomarker during task</a:t>
            </a:r>
          </a:p>
          <a:p>
            <a:r>
              <a:rPr lang="en-US" dirty="0"/>
              <a:t>Biomarker is recovered following filtering using PARRM despite coinciding with stimulation artifact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B06C4-FFD1-4F41-921A-354601AC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214D-F0BC-E34E-A09C-CB90B665F6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1027</Words>
  <Application>Microsoft Office PowerPoint</Application>
  <PresentationFormat>Widescreen</PresentationFormat>
  <Paragraphs>140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Grande</vt:lpstr>
      <vt:lpstr>Times New Roman</vt:lpstr>
      <vt:lpstr>Office Theme</vt:lpstr>
      <vt:lpstr>Towards Analyzing Neural Time Series Data Affected by Stimulation Artifact</vt:lpstr>
      <vt:lpstr>Agenda</vt:lpstr>
      <vt:lpstr>PARRM Motivation</vt:lpstr>
      <vt:lpstr>Period Estimation</vt:lpstr>
      <vt:lpstr>Period-based Artifact Reconstruction and Removal Method (PARRM)</vt:lpstr>
      <vt:lpstr>Validation of Method in Saline</vt:lpstr>
      <vt:lpstr>Validation of Method in Saline</vt:lpstr>
      <vt:lpstr>PARRM Performance in-vivo</vt:lpstr>
      <vt:lpstr>PARRM Recovers Biomarker Coincident with Artifact</vt:lpstr>
      <vt:lpstr>Motivation for PELP</vt:lpstr>
      <vt:lpstr>Packet loss</vt:lpstr>
      <vt:lpstr>Periodic Estimation of Lost Packets (PELP)</vt:lpstr>
      <vt:lpstr>Harmonic Regression Model</vt:lpstr>
      <vt:lpstr>Simulation Features</vt:lpstr>
      <vt:lpstr>Validation Using Simulation</vt:lpstr>
      <vt:lpstr>Validation Using RC+S Data</vt:lpstr>
      <vt:lpstr>Packet Loss and Data Analysis</vt:lpstr>
      <vt:lpstr>Analyzing Data with Losses</vt:lpstr>
      <vt:lpstr>Evaluating Solutions</vt:lpstr>
      <vt:lpstr>Acknowledgements</vt:lpstr>
      <vt:lpstr>Validation of Method with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Dastin-van Rijn, Evan</dc:creator>
  <cp:lastModifiedBy>Evan Dastin-van Rijn</cp:lastModifiedBy>
  <cp:revision>36</cp:revision>
  <dcterms:created xsi:type="dcterms:W3CDTF">2021-01-21T02:34:22Z</dcterms:created>
  <dcterms:modified xsi:type="dcterms:W3CDTF">2021-11-25T05:44:24Z</dcterms:modified>
</cp:coreProperties>
</file>