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81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DC8A-DA83-8C4A-8E13-3B216BDF24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EB6AE-D063-FB4C-9054-4967E42E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C8E32B48-88B2-E948-8369-2357E8674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DF29D2E0-0CF0-8447-88A3-9DCBC04B6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Large and scientifically diverse team:  psychiatry, psychology, neurosurgery, neurology, engineering, machine learning, medical ethics, neuroanatomy and  imaging.</a:t>
            </a: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3C5E0D11-3622-A148-ACBC-44A2B3DF5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A47564-DC19-8A44-8FED-BEFF44174F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704-2077-2840-80BE-B6A911156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82B37-4E84-5C42-A4B0-B7BB49D2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12C0-6864-F74B-A61D-906CF818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15E4-5A93-154B-88E6-E66D3AC9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10DD-5FF2-454A-BE33-7EECA2A6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58E-B7A3-454D-9F57-74D2151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D898-B863-4E44-A976-E724E6794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5327-065B-A841-B7FF-EC606DB4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B3A7-4C8B-5040-9E41-F8E516E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E9FA-C6F0-8146-98C5-2B10900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A9AF4-4706-5A43-ACD9-A7D82E10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F59E-3074-C947-877E-0D4585A51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C454-119B-7341-AE2F-7C151F93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D50A-6F68-1442-8AB8-0481600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0B41-97EC-3C49-A3C0-0A02DF7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391"/>
            <a:ext cx="10972800" cy="4455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2" y="1981206"/>
            <a:ext cx="10833101" cy="1844608"/>
          </a:xfrm>
        </p:spPr>
        <p:txBody>
          <a:bodyPr lIns="0" rIns="0">
            <a:spAutoFit/>
          </a:bodyPr>
          <a:lstStyle>
            <a:lvl2pPr marL="415994" indent="-158900">
              <a:buClr>
                <a:schemeClr val="accent2"/>
              </a:buClr>
              <a:buSzPct val="115000"/>
              <a:buFont typeface="Lucida Grande"/>
              <a:buChar char="–"/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6410265"/>
            <a:ext cx="12192000" cy="447739"/>
          </a:xfrm>
        </p:spPr>
        <p:txBody>
          <a:bodyPr lIns="457092" tIns="0" rIns="0" bIns="319965" rtlCol="0" anchor="b">
            <a:spAutoFit/>
          </a:bodyPr>
          <a:lstStyle>
            <a:lvl1pPr>
              <a:spcBef>
                <a:spcPts val="169"/>
              </a:spcBef>
              <a:buNone/>
              <a:def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06256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A89F-1D3B-D048-836D-3ED18BC3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34B-AF44-8449-AC1A-5A5F4CD1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0709-F532-2C47-84B7-17CC1FEF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0B2C-D653-4D4C-A1BA-A7D9BB63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3524-87BF-314F-96EF-F277C32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FE5-D81C-1E4C-BB1D-3E789278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FDF7-DF35-A14B-94E5-345A72B95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7021-25E8-F244-B31F-DE496A1B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D4E9-FAD5-724C-9222-B1D1F27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7C65-17D7-854E-BBB5-22EEABC8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164B-5F62-FD47-B4D4-DA447D37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7E34-9D7D-9342-95D8-C3FBDE3E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C9BF-6E69-1042-BD99-9612D535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2758-6A05-CE46-86C4-7B40BFC8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6F1F-E870-254B-99B5-205792F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6588-B8B7-944F-8526-5749F3F3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F221-3FC1-2442-9097-DDB1D05E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637F-4607-E94B-ACBF-A5DB71D1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D6FA2-C7B4-2E4A-BCEA-FF058F91C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C0282-5FC1-734D-96ED-9CBCABE5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7CF2-E56C-144F-9566-A737CC3E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CCF5D-8A04-CB47-8313-887EC606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F8E53-A4CD-ED40-96B4-BAD6F935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22370-3B2D-CD46-8A54-7DE30868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91B-9791-6845-88D9-AE87862B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F81B4-1409-CA4F-9020-6F8DDD4B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E60F-8A32-9348-A03C-762BC070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72B89-9AE8-E340-A3D4-72197A1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27CF5-9066-9C42-9A87-1F844FC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C934F-2E0D-314B-9FBC-04B538A3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B7881-AC96-8E4A-B21F-6E705443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41BF-E560-8A43-AA27-C6A586D8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BDB0-F266-F348-967D-A214A7B4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8E6C6-93F6-FB49-9125-A99430207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217F-1B20-E548-A5A1-36198757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4D66-E790-E64E-AAE3-6BBEC6C8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3781-B225-3E49-9950-05429662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323-EB77-0A40-AF4F-7A9959ED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CA0EB-692A-1443-9109-C3057016E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68DF1-B6C1-754B-8F29-C9E8CF4E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A40DA-FDBB-814C-9ED5-15F850A8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04B9-31B5-A34D-A032-0A14CF2F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61202-1EAD-694E-A4CA-09FE2E8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1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6062D-9955-BB4E-BA16-60306D0F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5D63-526B-AF49-AB37-E46F65B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1EDF-FE4D-7D4B-8D37-09450CED4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FA70-BDDF-F041-B17C-8843F60E1C17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475E-B8CF-3248-9C1A-A5B6E10D6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677D-A03E-5941-A4E9-4181518E9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76E-6B8B-2C41-98B3-86E7D3A7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6CC8-2B66-B244-90D5-033D4038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Data Losses on Neural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EFBBF-A26B-AD4D-B59E-659D477A2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</a:t>
            </a:r>
            <a:r>
              <a:rPr lang="en-US" dirty="0" err="1"/>
              <a:t>Dastin</a:t>
            </a:r>
            <a:r>
              <a:rPr lang="en-US" dirty="0"/>
              <a:t>-van Rijn</a:t>
            </a:r>
          </a:p>
        </p:txBody>
      </p:sp>
    </p:spTree>
    <p:extLst>
      <p:ext uri="{BB962C8B-B14F-4D97-AF65-F5344CB8AC3E}">
        <p14:creationId xmlns:p14="http://schemas.microsoft.com/office/powerpoint/2010/main" val="161706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186A-AD82-BB49-83D9-33AB0454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Hypothesis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D675F-614F-2748-ABAB-CB6C7CC289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82" y="1491347"/>
            <a:ext cx="5703221" cy="5366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1CF6C-2DA1-0549-9335-E1BE9C5A69C4}"/>
              </a:ext>
            </a:extLst>
          </p:cNvPr>
          <p:cNvSpPr txBox="1"/>
          <p:nvPr/>
        </p:nvSpPr>
        <p:spPr>
          <a:xfrm>
            <a:off x="8346558" y="1977656"/>
            <a:ext cx="35300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Top-row – plot of ERP p-value for each simulated loss experiment for 5% data loss against the original p-value for the participant. ⍺=0.05 shown by dotted line. Lines are fit for each imputation approach</a:t>
            </a:r>
          </a:p>
          <a:p>
            <a:endParaRPr lang="en-US" dirty="0"/>
          </a:p>
          <a:p>
            <a:r>
              <a:rPr lang="en-US" dirty="0"/>
              <a:t>Middle-row – proportion of simulated experiments that were non-significant but the original data were significant for each loss percentage</a:t>
            </a:r>
          </a:p>
          <a:p>
            <a:endParaRPr lang="en-US" dirty="0"/>
          </a:p>
          <a:p>
            <a:r>
              <a:rPr lang="en-US" dirty="0"/>
              <a:t>Bottom-row – slope of fit line for each loss percentage</a:t>
            </a:r>
          </a:p>
        </p:txBody>
      </p:sp>
    </p:spTree>
    <p:extLst>
      <p:ext uri="{BB962C8B-B14F-4D97-AF65-F5344CB8AC3E}">
        <p14:creationId xmlns:p14="http://schemas.microsoft.com/office/powerpoint/2010/main" val="223039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6E-2A32-FB46-ABE0-836248E8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96FF6-AA0A-5D4B-993F-BF5EDDB319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29" y="1647007"/>
            <a:ext cx="5088765" cy="5210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DF845-4F11-0344-A548-E40C2EA0A4B4}"/>
              </a:ext>
            </a:extLst>
          </p:cNvPr>
          <p:cNvSpPr txBox="1"/>
          <p:nvPr/>
        </p:nvSpPr>
        <p:spPr>
          <a:xfrm>
            <a:off x="8208335" y="1690688"/>
            <a:ext cx="3530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R</a:t>
            </a:r>
            <a:r>
              <a:rPr lang="en-US" baseline="30000" dirty="0"/>
              <a:t>2</a:t>
            </a:r>
            <a:r>
              <a:rPr lang="en-US" dirty="0"/>
              <a:t> correlation in time domain for different sample types</a:t>
            </a:r>
          </a:p>
          <a:p>
            <a:endParaRPr lang="en-US" dirty="0"/>
          </a:p>
          <a:p>
            <a:r>
              <a:rPr lang="en-US" dirty="0"/>
              <a:t>Losses-removed samples that were imputed</a:t>
            </a:r>
          </a:p>
          <a:p>
            <a:endParaRPr lang="en-US" dirty="0"/>
          </a:p>
          <a:p>
            <a:r>
              <a:rPr lang="en-US" dirty="0"/>
              <a:t>Filtered-samples in the same wavelet convolution window as a loss</a:t>
            </a:r>
          </a:p>
          <a:p>
            <a:endParaRPr lang="en-US" dirty="0"/>
          </a:p>
          <a:p>
            <a:r>
              <a:rPr lang="en-US" dirty="0"/>
              <a:t>Results are shown across frequencies and for two loss percentages</a:t>
            </a:r>
          </a:p>
          <a:p>
            <a:endParaRPr lang="en-US" dirty="0"/>
          </a:p>
          <a:p>
            <a:r>
              <a:rPr lang="en-US" dirty="0"/>
              <a:t>ERSP-samples within the window of interest for the ERSP</a:t>
            </a:r>
          </a:p>
        </p:txBody>
      </p:sp>
    </p:spTree>
    <p:extLst>
      <p:ext uri="{BB962C8B-B14F-4D97-AF65-F5344CB8AC3E}">
        <p14:creationId xmlns:p14="http://schemas.microsoft.com/office/powerpoint/2010/main" val="188708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2363-2372-2B4D-9032-7AAC78B6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Hypothesis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17CAD-A133-8C47-B959-2EAB850194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11" y="1690688"/>
            <a:ext cx="5403183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62985-AB32-DF4C-8892-6346EC885585}"/>
              </a:ext>
            </a:extLst>
          </p:cNvPr>
          <p:cNvSpPr txBox="1"/>
          <p:nvPr/>
        </p:nvSpPr>
        <p:spPr>
          <a:xfrm>
            <a:off x="8346558" y="1977656"/>
            <a:ext cx="35300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Top-row – plot of ERP p-value for each simulated loss experiment for 5% data loss against the original p-value for the participant. ⍺=0.05 shown by dotted line. Lines are fit for each imputation approach</a:t>
            </a:r>
          </a:p>
          <a:p>
            <a:endParaRPr lang="en-US" dirty="0"/>
          </a:p>
          <a:p>
            <a:r>
              <a:rPr lang="en-US" dirty="0"/>
              <a:t>Middle-row – proportion of simulated experiments that were non-significant but the original data were significant for each loss percentage</a:t>
            </a:r>
          </a:p>
          <a:p>
            <a:endParaRPr lang="en-US" dirty="0"/>
          </a:p>
          <a:p>
            <a:r>
              <a:rPr lang="en-US" dirty="0"/>
              <a:t>Bottom-row – slope of fit line for each loss percentage</a:t>
            </a:r>
          </a:p>
        </p:txBody>
      </p:sp>
    </p:spTree>
    <p:extLst>
      <p:ext uri="{BB962C8B-B14F-4D97-AF65-F5344CB8AC3E}">
        <p14:creationId xmlns:p14="http://schemas.microsoft.com/office/powerpoint/2010/main" val="344068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B473-2E49-D041-ABD3-BC43A45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Control Results with RC+S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B1DA4-D8C9-644A-8995-669034BA48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357" y="1690688"/>
            <a:ext cx="7468496" cy="491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5E336-2E9A-C34C-A8C3-A8656C2D6649}"/>
              </a:ext>
            </a:extLst>
          </p:cNvPr>
          <p:cNvSpPr txBox="1"/>
          <p:nvPr/>
        </p:nvSpPr>
        <p:spPr>
          <a:xfrm>
            <a:off x="8569842" y="1690688"/>
            <a:ext cx="3530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interpolation used to impute losses and applied to DBS off data (top) and PARRM-filtered DBS on data (bottom)</a:t>
            </a:r>
          </a:p>
          <a:p>
            <a:endParaRPr lang="en-US" dirty="0"/>
          </a:p>
          <a:p>
            <a:r>
              <a:rPr lang="en-US" dirty="0"/>
              <a:t>Significant differences in the difference spectrogram are highlighted</a:t>
            </a:r>
          </a:p>
        </p:txBody>
      </p:sp>
    </p:spTree>
    <p:extLst>
      <p:ext uri="{BB962C8B-B14F-4D97-AF65-F5344CB8AC3E}">
        <p14:creationId xmlns:p14="http://schemas.microsoft.com/office/powerpoint/2010/main" val="355004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D069-6077-734D-B670-12E3AB71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148" y="489305"/>
            <a:ext cx="4501709" cy="367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  <a:latin typeface="+mn-lt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36B9-CD46-6444-AD4D-E14AEA10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75" y="1459819"/>
            <a:ext cx="5911727" cy="4401205"/>
          </a:xfrm>
        </p:spPr>
        <p:txBody>
          <a:bodyPr/>
          <a:lstStyle/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Baylor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Psychiatry: Eric Storch PhD, Nithya </a:t>
            </a:r>
            <a:r>
              <a:rPr lang="en-US" sz="1600" dirty="0" err="1"/>
              <a:t>Ramakrishan</a:t>
            </a:r>
            <a:r>
              <a:rPr lang="en-US" sz="1600" dirty="0"/>
              <a:t> PhD, Greg Vogt, BS, Michelle </a:t>
            </a:r>
            <a:r>
              <a:rPr lang="en-US" sz="1600" dirty="0" err="1"/>
              <a:t>Avendano</a:t>
            </a:r>
            <a:r>
              <a:rPr lang="en-US" sz="1600" dirty="0"/>
              <a:t>-Ortega, BS, Andrew Weise,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Neurosurgery: Sameer </a:t>
            </a:r>
            <a:r>
              <a:rPr lang="en-US" sz="1600" dirty="0" err="1"/>
              <a:t>Sheth</a:t>
            </a:r>
            <a:r>
              <a:rPr lang="en-US" sz="1600" dirty="0"/>
              <a:t> MD, PhD, Ashwin Viswanathan MD, Mike Beauchamp PhD, Meghan Robinson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Neurology: Jay </a:t>
            </a:r>
            <a:r>
              <a:rPr lang="en-US" sz="1600" dirty="0" err="1"/>
              <a:t>Gavvala</a:t>
            </a:r>
            <a:r>
              <a:rPr lang="en-US" sz="1600" dirty="0"/>
              <a:t>, MD, Adriana </a:t>
            </a:r>
            <a:r>
              <a:rPr lang="en-US" sz="1600" dirty="0" err="1"/>
              <a:t>Strutt</a:t>
            </a:r>
            <a:r>
              <a:rPr lang="en-US" sz="1600" dirty="0"/>
              <a:t>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Radiology: Gordon </a:t>
            </a:r>
            <a:r>
              <a:rPr lang="en-US" sz="1600" dirty="0" err="1"/>
              <a:t>Xu</a:t>
            </a:r>
            <a:r>
              <a:rPr lang="en-US" sz="1600" dirty="0"/>
              <a:t>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Medical Ethics: Gabe Lazaro JD, PhD, Amy McGuire JD, PhD;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Medtronic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Rob </a:t>
            </a:r>
            <a:r>
              <a:rPr lang="en-US" sz="1600" dirty="0" err="1"/>
              <a:t>Raike</a:t>
            </a:r>
            <a:r>
              <a:rPr lang="en-US" sz="1600" dirty="0"/>
              <a:t> PhD, Rene Molina PhD, Thaddeus Brink, PhD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Devices: PC/RC+S</a:t>
            </a:r>
          </a:p>
          <a:p>
            <a:pPr marL="0" indent="0">
              <a:spcBef>
                <a:spcPts val="339"/>
              </a:spcBef>
              <a:buNone/>
              <a:defRPr/>
            </a:pPr>
            <a:r>
              <a:rPr lang="en-US" sz="1600" b="1" dirty="0"/>
              <a:t>NIH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Nick </a:t>
            </a:r>
            <a:r>
              <a:rPr lang="en-US" sz="1600" dirty="0" err="1"/>
              <a:t>Langhals</a:t>
            </a:r>
            <a:r>
              <a:rPr lang="en-US" sz="1600" dirty="0"/>
              <a:t> PhD, Kari </a:t>
            </a:r>
            <a:r>
              <a:rPr lang="en-US" sz="1600" dirty="0" err="1"/>
              <a:t>Ashmont</a:t>
            </a:r>
            <a:r>
              <a:rPr lang="en-US" sz="1600" dirty="0"/>
              <a:t> PhD, David McMullen MD, Mi </a:t>
            </a:r>
            <a:r>
              <a:rPr lang="en-US" sz="1600" dirty="0" err="1"/>
              <a:t>Hillefors</a:t>
            </a:r>
            <a:r>
              <a:rPr lang="en-US" sz="1600" dirty="0"/>
              <a:t> MD, PhD, Brooks Gross, PhD</a:t>
            </a:r>
          </a:p>
          <a:p>
            <a:pPr marL="0" indent="0">
              <a:spcBef>
                <a:spcPts val="339"/>
              </a:spcBef>
              <a:buNone/>
              <a:defRPr/>
            </a:pPr>
            <a:endParaRPr lang="en-US" sz="1600" dirty="0"/>
          </a:p>
          <a:p>
            <a:pPr marL="0" lvl="1" indent="0">
              <a:spcBef>
                <a:spcPts val="339"/>
              </a:spcBef>
              <a:buClrTx/>
              <a:buSzTx/>
              <a:buNone/>
              <a:defRPr/>
            </a:pPr>
            <a:r>
              <a:rPr lang="en-US" sz="1600" b="1" dirty="0"/>
              <a:t>NIH BRAIN Funding</a:t>
            </a:r>
          </a:p>
          <a:p>
            <a:pPr marL="192822" lvl="1" indent="-192822">
              <a:spcBef>
                <a:spcPts val="339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1600" dirty="0"/>
              <a:t>UH3NS100549-01 Adaptive DBS in Non-Motor Neuropsychiatric Disorders: Regulating Limbic Circuit Imbalance</a:t>
            </a:r>
          </a:p>
          <a:p>
            <a:pPr marL="223173" lvl="1" indent="0">
              <a:spcBef>
                <a:spcPts val="339"/>
              </a:spcBef>
              <a:buNone/>
              <a:defRPr/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D8BF-A84E-2E4D-85D4-666E9F8CA39A}"/>
              </a:ext>
            </a:extLst>
          </p:cNvPr>
          <p:cNvSpPr txBox="1"/>
          <p:nvPr/>
        </p:nvSpPr>
        <p:spPr>
          <a:xfrm>
            <a:off x="6905924" y="1417692"/>
            <a:ext cx="4557766" cy="2849615"/>
          </a:xfrm>
          <a:prstGeom prst="rect">
            <a:avLst/>
          </a:prstGeom>
          <a:noFill/>
        </p:spPr>
        <p:txBody>
          <a:bodyPr wrap="square" lIns="51423" tIns="25712" rIns="51423" bIns="25712">
            <a:spAutoFit/>
          </a:bodyPr>
          <a:lstStyle/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Brown Engineering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Dave Borton,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Nicole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Provenza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MS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Michael Frank,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Matthew Harrison, PhD</a:t>
            </a:r>
          </a:p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University of Pittsburgh Psychology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Jeff Cohn, PhD 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Yaohan Ding, PhD</a:t>
            </a:r>
          </a:p>
          <a:p>
            <a:pPr defTabSz="685766" eaLnBrk="0" fontAlgn="base" hangingPunct="0">
              <a:spcBef>
                <a:spcPts val="339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Carnegie Mellon University</a:t>
            </a:r>
            <a:endParaRPr lang="en-US" sz="16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Laszlo Jeni, PhD</a:t>
            </a:r>
          </a:p>
          <a:p>
            <a:pPr marL="192822" lvl="1" indent="-192822" defTabSz="685766" eaLnBrk="0" fontAlgn="base" hangingPunct="0">
              <a:lnSpc>
                <a:spcPct val="85000"/>
              </a:lnSpc>
              <a:spcBef>
                <a:spcPts val="339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Itir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Ertugrul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, PhD</a:t>
            </a:r>
          </a:p>
        </p:txBody>
      </p:sp>
      <p:pic>
        <p:nvPicPr>
          <p:cNvPr id="116740" name="Picture 3">
            <a:extLst>
              <a:ext uri="{FF2B5EF4-FFF2-40B4-BE49-F238E27FC236}">
                <a16:creationId xmlns:a16="http://schemas.microsoft.com/office/drawing/2014/main" id="{90F47BA1-436D-BE49-8CCB-445ABEB1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5" y="118508"/>
            <a:ext cx="1114777" cy="110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1">
            <a:extLst>
              <a:ext uri="{FF2B5EF4-FFF2-40B4-BE49-F238E27FC236}">
                <a16:creationId xmlns:a16="http://schemas.microsoft.com/office/drawing/2014/main" id="{368E55EB-8080-8044-9D1A-772BE37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3654" y="118508"/>
            <a:ext cx="1719520" cy="199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2" descr="File:University of Pittsburgh Seal (official).svg">
            <a:extLst>
              <a:ext uri="{FF2B5EF4-FFF2-40B4-BE49-F238E27FC236}">
                <a16:creationId xmlns:a16="http://schemas.microsoft.com/office/drawing/2014/main" id="{017295BD-87B0-0D44-9AF0-13F55B3F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139" y="1885918"/>
            <a:ext cx="1220551" cy="12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3" name="Picture 8">
            <a:extLst>
              <a:ext uri="{FF2B5EF4-FFF2-40B4-BE49-F238E27FC236}">
                <a16:creationId xmlns:a16="http://schemas.microsoft.com/office/drawing/2014/main" id="{920F9FA2-29A8-B045-AD3E-0574898E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139" y="3429000"/>
            <a:ext cx="1220551" cy="12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4" name="Picture 11">
            <a:extLst>
              <a:ext uri="{FF2B5EF4-FFF2-40B4-BE49-F238E27FC236}">
                <a16:creationId xmlns:a16="http://schemas.microsoft.com/office/drawing/2014/main" id="{3129C1DB-245F-674E-9093-8FEA60A3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1180" y="4781926"/>
            <a:ext cx="3217160" cy="199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183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327-F73E-714A-9C65-2D45ACE7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OpenMind</a:t>
            </a:r>
            <a:r>
              <a:rPr lang="en-US" dirty="0"/>
              <a:t> Approach to Loss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FD81-12AD-E74B-935D-6ACEFB667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995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PacketGenTime</a:t>
            </a:r>
            <a:r>
              <a:rPr lang="en-US" dirty="0"/>
              <a:t> (default)</a:t>
            </a:r>
          </a:p>
          <a:p>
            <a:r>
              <a:rPr lang="en-US" dirty="0"/>
              <a:t>Unavoidable time error distribution with a standard deviation of 30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No accrued error over long timescales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4A76C5-50FA-074B-A139-7DF0594C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99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Tick</a:t>
            </a:r>
          </a:p>
          <a:p>
            <a:r>
              <a:rPr lang="en-US" dirty="0"/>
              <a:t>Millisecond accuracy on short timescales</a:t>
            </a:r>
          </a:p>
          <a:p>
            <a:r>
              <a:rPr lang="en-US" dirty="0"/>
              <a:t>Large accrued error over long timescales (~20 minutes)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33BCC-5F49-2147-8974-D932E425E809}"/>
              </a:ext>
            </a:extLst>
          </p:cNvPr>
          <p:cNvSpPr txBox="1"/>
          <p:nvPr/>
        </p:nvSpPr>
        <p:spPr>
          <a:xfrm>
            <a:off x="956930" y="5061098"/>
            <a:ext cx="978195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does the </a:t>
            </a:r>
            <a:r>
              <a:rPr lang="en-US" sz="2800" dirty="0" err="1"/>
              <a:t>PacketGenTime</a:t>
            </a:r>
            <a:r>
              <a:rPr lang="en-US" sz="2800" dirty="0"/>
              <a:t> timing error impact the recovery of averaged signals?</a:t>
            </a:r>
          </a:p>
        </p:txBody>
      </p:sp>
    </p:spTree>
    <p:extLst>
      <p:ext uri="{BB962C8B-B14F-4D97-AF65-F5344CB8AC3E}">
        <p14:creationId xmlns:p14="http://schemas.microsoft.com/office/powerpoint/2010/main" val="265976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09A1-7936-D14E-8A72-069D7B0C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4CCDC-1A2C-674A-AA08-4168BA3206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12" y="1670181"/>
            <a:ext cx="6316060" cy="4822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5A1E9-21BF-A14B-870C-62E67796935E}"/>
              </a:ext>
            </a:extLst>
          </p:cNvPr>
          <p:cNvSpPr txBox="1"/>
          <p:nvPr/>
        </p:nvSpPr>
        <p:spPr>
          <a:xfrm>
            <a:off x="7697972" y="1690688"/>
            <a:ext cx="3655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ERPs as positive going Gaussian peaks of variable duration</a:t>
            </a:r>
          </a:p>
          <a:p>
            <a:endParaRPr lang="en-US" dirty="0"/>
          </a:p>
          <a:p>
            <a:r>
              <a:rPr lang="en-US" dirty="0"/>
              <a:t>Modeled neurological noise as a sum of sinusoids with random phase and 1/f distribution for amplitude</a:t>
            </a:r>
          </a:p>
          <a:p>
            <a:endParaRPr lang="en-US" dirty="0"/>
          </a:p>
          <a:p>
            <a:r>
              <a:rPr lang="en-US" dirty="0"/>
              <a:t>Concatenated 300 simulated trials of combined noise and ERP</a:t>
            </a:r>
          </a:p>
          <a:p>
            <a:endParaRPr lang="en-US" dirty="0"/>
          </a:p>
          <a:p>
            <a:r>
              <a:rPr lang="en-US" dirty="0"/>
              <a:t>Randomly added 30, 100 </a:t>
            </a:r>
            <a:r>
              <a:rPr lang="en-US" dirty="0" err="1"/>
              <a:t>ms</a:t>
            </a:r>
            <a:r>
              <a:rPr lang="en-US" dirty="0"/>
              <a:t> packet losses and estimated them for a range of timing errors (0-50 </a:t>
            </a:r>
            <a:r>
              <a:rPr lang="en-US" dirty="0" err="1"/>
              <a:t>ms</a:t>
            </a:r>
            <a:r>
              <a:rPr lang="en-US" dirty="0"/>
              <a:t> standard deviation) </a:t>
            </a:r>
          </a:p>
        </p:txBody>
      </p:sp>
    </p:spTree>
    <p:extLst>
      <p:ext uri="{BB962C8B-B14F-4D97-AF65-F5344CB8AC3E}">
        <p14:creationId xmlns:p14="http://schemas.microsoft.com/office/powerpoint/2010/main" val="8761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A9AF-BD64-5E4B-978E-8BC030CE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DB5F2-65CD-4649-BEB2-B236DF06D7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936750"/>
            <a:ext cx="10520454" cy="3443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FD477-6CBD-2547-834B-43541A5C5B7B}"/>
              </a:ext>
            </a:extLst>
          </p:cNvPr>
          <p:cNvSpPr txBox="1"/>
          <p:nvPr/>
        </p:nvSpPr>
        <p:spPr>
          <a:xfrm>
            <a:off x="838200" y="5730949"/>
            <a:ext cx="1040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Additionally, simulated variable trial conditions by reducing amplitude by a factor of 0.75 for comparisons based on a t-test and Cohen’s d effect size</a:t>
            </a:r>
          </a:p>
        </p:txBody>
      </p:sp>
    </p:spTree>
    <p:extLst>
      <p:ext uri="{BB962C8B-B14F-4D97-AF65-F5344CB8AC3E}">
        <p14:creationId xmlns:p14="http://schemas.microsoft.com/office/powerpoint/2010/main" val="41820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5D57-0C53-6141-859B-4BDD235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3A85A-45E5-614E-A643-0B581E84C2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91" y="1419352"/>
            <a:ext cx="7239295" cy="507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81171-952F-324E-8C18-7FE0A3303778}"/>
              </a:ext>
            </a:extLst>
          </p:cNvPr>
          <p:cNvSpPr txBox="1"/>
          <p:nvPr/>
        </p:nvSpPr>
        <p:spPr>
          <a:xfrm>
            <a:off x="8335925" y="1690688"/>
            <a:ext cx="3655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simulated experiments for each combination of offset and timing error</a:t>
            </a:r>
          </a:p>
          <a:p>
            <a:endParaRPr lang="en-US" dirty="0"/>
          </a:p>
          <a:p>
            <a:r>
              <a:rPr lang="en-US" dirty="0"/>
              <a:t>Metrics were averaged and displayed in each heatmap</a:t>
            </a:r>
          </a:p>
        </p:txBody>
      </p:sp>
    </p:spTree>
    <p:extLst>
      <p:ext uri="{BB962C8B-B14F-4D97-AF65-F5344CB8AC3E}">
        <p14:creationId xmlns:p14="http://schemas.microsoft.com/office/powerpoint/2010/main" val="2337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327-F73E-714A-9C65-2D45ACE7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Series with Missing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F2863C-8212-134A-BCE3-790AA6DD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– cannot use standard filters, wavelet transforms, or FFTs when there are missing samples in a timeseries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</a:t>
            </a:r>
          </a:p>
          <a:p>
            <a:r>
              <a:rPr lang="en-US" dirty="0"/>
              <a:t>Analyze continuous segments, however, this is only possible if losses are infrequent</a:t>
            </a:r>
          </a:p>
          <a:p>
            <a:r>
              <a:rPr lang="en-US" dirty="0"/>
              <a:t>Use loss agnostic methods, however, they are slow and non-standard</a:t>
            </a:r>
          </a:p>
          <a:p>
            <a:r>
              <a:rPr lang="en-US" dirty="0"/>
              <a:t>Impute missing data, however, this may introduce artifacts at the loss and in the window affected by the loss</a:t>
            </a:r>
          </a:p>
        </p:txBody>
      </p:sp>
    </p:spTree>
    <p:extLst>
      <p:ext uri="{BB962C8B-B14F-4D97-AF65-F5344CB8AC3E}">
        <p14:creationId xmlns:p14="http://schemas.microsoft.com/office/powerpoint/2010/main" val="318019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AC55-974B-1C42-AFB9-3FA30814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Imputation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AEC5-A293-A443-BDE9-9505FFC8DA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555" y="1977656"/>
            <a:ext cx="7614342" cy="4239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17EDF-58C0-D940-91B6-F838F814E3E3}"/>
              </a:ext>
            </a:extLst>
          </p:cNvPr>
          <p:cNvSpPr txBox="1"/>
          <p:nvPr/>
        </p:nvSpPr>
        <p:spPr>
          <a:xfrm>
            <a:off x="9324753" y="1977656"/>
            <a:ext cx="2551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insert 50 sample losses to remove a set percentage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one of four straightforward imputation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effect on a ground truth signal for DBS off, DBS on, and PARRM-filtered DBS on</a:t>
            </a:r>
          </a:p>
        </p:txBody>
      </p:sp>
    </p:spTree>
    <p:extLst>
      <p:ext uri="{BB962C8B-B14F-4D97-AF65-F5344CB8AC3E}">
        <p14:creationId xmlns:p14="http://schemas.microsoft.com/office/powerpoint/2010/main" val="379088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F529-96DE-654E-8BA5-4F9D9F1A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724B2-E101-4044-919C-6D6990B9AD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38" y="1690688"/>
            <a:ext cx="7876105" cy="494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1E0BD-7605-C148-A170-026E761D5ADC}"/>
              </a:ext>
            </a:extLst>
          </p:cNvPr>
          <p:cNvSpPr txBox="1"/>
          <p:nvPr/>
        </p:nvSpPr>
        <p:spPr>
          <a:xfrm>
            <a:off x="8963246" y="1977656"/>
            <a:ext cx="3228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 and ERSP data from an online EEG recording during a cognitive control task were used</a:t>
            </a:r>
          </a:p>
          <a:p>
            <a:endParaRPr lang="en-US" dirty="0"/>
          </a:p>
          <a:p>
            <a:r>
              <a:rPr lang="en-US" dirty="0"/>
              <a:t>28 healthy participants</a:t>
            </a:r>
          </a:p>
          <a:p>
            <a:endParaRPr lang="en-US" dirty="0"/>
          </a:p>
          <a:p>
            <a:r>
              <a:rPr lang="en-US" dirty="0"/>
              <a:t>Time domain data was low-pass filtered at 20 Hz prior to ERP computation</a:t>
            </a:r>
          </a:p>
          <a:p>
            <a:endParaRPr lang="en-US" dirty="0"/>
          </a:p>
          <a:p>
            <a:r>
              <a:rPr lang="en-US" dirty="0"/>
              <a:t>ERSP was computed via a continuous wavelet transform</a:t>
            </a:r>
          </a:p>
          <a:p>
            <a:endParaRPr lang="en-US" dirty="0"/>
          </a:p>
          <a:p>
            <a:r>
              <a:rPr lang="en-US" dirty="0"/>
              <a:t>Correct and error trials were significantly different at the group level</a:t>
            </a:r>
          </a:p>
        </p:txBody>
      </p:sp>
    </p:spTree>
    <p:extLst>
      <p:ext uri="{BB962C8B-B14F-4D97-AF65-F5344CB8AC3E}">
        <p14:creationId xmlns:p14="http://schemas.microsoft.com/office/powerpoint/2010/main" val="7147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3155-1936-834B-B2D4-09F323A8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F7D63-257E-D843-B399-476225180C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983" y="1690688"/>
            <a:ext cx="6542230" cy="4922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C7039-01F0-5142-8DC9-6D4AF8A6112E}"/>
              </a:ext>
            </a:extLst>
          </p:cNvPr>
          <p:cNvSpPr txBox="1"/>
          <p:nvPr/>
        </p:nvSpPr>
        <p:spPr>
          <a:xfrm>
            <a:off x="8346558" y="1977656"/>
            <a:ext cx="3530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R</a:t>
            </a:r>
            <a:r>
              <a:rPr lang="en-US" baseline="30000" dirty="0"/>
              <a:t>2</a:t>
            </a:r>
            <a:r>
              <a:rPr lang="en-US" dirty="0"/>
              <a:t> correlation in time domain for different sample types</a:t>
            </a:r>
          </a:p>
          <a:p>
            <a:endParaRPr lang="en-US" dirty="0"/>
          </a:p>
          <a:p>
            <a:r>
              <a:rPr lang="en-US" dirty="0"/>
              <a:t>Losses-removed samples that were imputed</a:t>
            </a:r>
          </a:p>
          <a:p>
            <a:endParaRPr lang="en-US" dirty="0"/>
          </a:p>
          <a:p>
            <a:r>
              <a:rPr lang="en-US" dirty="0"/>
              <a:t>Filtered-samples in the same low-pass filter window as a loss</a:t>
            </a:r>
          </a:p>
          <a:p>
            <a:endParaRPr lang="en-US" dirty="0"/>
          </a:p>
          <a:p>
            <a:r>
              <a:rPr lang="en-US" dirty="0"/>
              <a:t>ERP-samples within the window of interest for the ERP</a:t>
            </a:r>
          </a:p>
        </p:txBody>
      </p:sp>
    </p:spTree>
    <p:extLst>
      <p:ext uri="{BB962C8B-B14F-4D97-AF65-F5344CB8AC3E}">
        <p14:creationId xmlns:p14="http://schemas.microsoft.com/office/powerpoint/2010/main" val="11079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816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Lucida Grande</vt:lpstr>
      <vt:lpstr>Times New Roman</vt:lpstr>
      <vt:lpstr>Office Theme</vt:lpstr>
      <vt:lpstr>Effects of Data Losses on Neural Time Series Analysis</vt:lpstr>
      <vt:lpstr>OpenMind Approach to Loss Estimation</vt:lpstr>
      <vt:lpstr>Simulation Set-up</vt:lpstr>
      <vt:lpstr>Measures of Interest</vt:lpstr>
      <vt:lpstr>Simulation Results</vt:lpstr>
      <vt:lpstr>Analyzing Time Series with Missing Data</vt:lpstr>
      <vt:lpstr>Loss Imputation</vt:lpstr>
      <vt:lpstr>Simulation Dataset</vt:lpstr>
      <vt:lpstr>Time Domain Correlations</vt:lpstr>
      <vt:lpstr>Time Domain Hypothesis Testing</vt:lpstr>
      <vt:lpstr>Frequency Domain Correlations</vt:lpstr>
      <vt:lpstr>Frequency Domain Hypothesis Testing</vt:lpstr>
      <vt:lpstr>Cognitive Control Results with RC+S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Data Losses on Neural Time Series Analysis</dc:title>
  <dc:creator>Dastin-van Rijn, Evan</dc:creator>
  <cp:lastModifiedBy>Evan Dastin-van Rijn</cp:lastModifiedBy>
  <cp:revision>19</cp:revision>
  <dcterms:created xsi:type="dcterms:W3CDTF">2021-04-29T15:37:30Z</dcterms:created>
  <dcterms:modified xsi:type="dcterms:W3CDTF">2021-11-25T05:43:03Z</dcterms:modified>
</cp:coreProperties>
</file>