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739" r:id="rId4"/>
  </p:sldMasterIdLst>
  <p:notesMasterIdLst>
    <p:notesMasterId r:id="rId16"/>
  </p:notesMasterIdLst>
  <p:sldIdLst>
    <p:sldId id="256" r:id="rId5"/>
    <p:sldId id="257" r:id="rId6"/>
    <p:sldId id="349" r:id="rId7"/>
    <p:sldId id="333" r:id="rId8"/>
    <p:sldId id="372" r:id="rId9"/>
    <p:sldId id="362" r:id="rId10"/>
    <p:sldId id="373" r:id="rId11"/>
    <p:sldId id="375" r:id="rId12"/>
    <p:sldId id="376" r:id="rId13"/>
    <p:sldId id="374" r:id="rId14"/>
    <p:sldId id="264" r:id="rId15"/>
  </p:sldIdLst>
  <p:sldSz cx="12192000" cy="6858000"/>
  <p:notesSz cx="7559675" cy="10691813"/>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9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C8785389-F6BC-47E6-A37B-6878B44B0D06}" type="datetimeFigureOut">
              <a:rPr lang="vi-VN" smtClean="0"/>
              <a:t>30/10/2024</a:t>
            </a:fld>
            <a:endParaRPr lang="vi-VN"/>
          </a:p>
        </p:txBody>
      </p:sp>
      <p:sp>
        <p:nvSpPr>
          <p:cNvPr id="4" name="Chỗ dành sẵn cho Hình ảnh của Bản chiếu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E85F3E1-8FAA-412F-9461-AA934089A21D}" type="slidenum">
              <a:rPr lang="vi-VN" smtClean="0"/>
              <a:t>‹#›</a:t>
            </a:fld>
            <a:endParaRPr lang="vi-VN"/>
          </a:p>
        </p:txBody>
      </p:sp>
    </p:spTree>
    <p:extLst>
      <p:ext uri="{BB962C8B-B14F-4D97-AF65-F5344CB8AC3E}">
        <p14:creationId xmlns:p14="http://schemas.microsoft.com/office/powerpoint/2010/main" val="2831114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body"/>
          </p:nvPr>
        </p:nvSpPr>
        <p:spPr>
          <a:xfrm>
            <a:off x="338760" y="1058760"/>
            <a:ext cx="11514240" cy="4908600"/>
          </a:xfrm>
          <a:prstGeom prst="rect">
            <a:avLst/>
          </a:prstGeom>
        </p:spPr>
        <p:txBody>
          <a:bodyPr lIns="90000" tIns="45000" rIns="90000" bIns="45000">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Lato"/>
                <a:ea typeface="Lato"/>
              </a:rPr>
              <a:t>Click to edit Master text styles</a:t>
            </a:r>
            <a:endParaRPr lang="en-US"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Lato"/>
                <a:ea typeface="Lato"/>
              </a:rPr>
              <a:t>Second level</a:t>
            </a:r>
            <a:endParaRPr lang="en-US"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Lato"/>
                <a:ea typeface="Lato"/>
              </a:rPr>
              <a:t>Third level</a:t>
            </a:r>
            <a:endParaRPr lang="en-US"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Fourth level</a:t>
            </a:r>
            <a:endParaRPr lang="en-US"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Fifth level</a:t>
            </a:r>
            <a:endParaRPr lang="en-US" sz="1800" b="0" strike="noStrike" spc="-1">
              <a:solidFill>
                <a:srgbClr val="000000"/>
              </a:solidFill>
              <a:latin typeface="Calibri"/>
            </a:endParaRPr>
          </a:p>
        </p:txBody>
      </p:sp>
      <p:sp>
        <p:nvSpPr>
          <p:cNvPr id="77" name="PlaceHolder 2"/>
          <p:cNvSpPr>
            <a:spLocks noGrp="1"/>
          </p:cNvSpPr>
          <p:nvPr>
            <p:ph type="title"/>
          </p:nvPr>
        </p:nvSpPr>
        <p:spPr>
          <a:xfrm>
            <a:off x="338760" y="112680"/>
            <a:ext cx="11514240" cy="435600"/>
          </a:xfrm>
          <a:prstGeom prst="rect">
            <a:avLst/>
          </a:prstGeom>
        </p:spPr>
        <p:txBody>
          <a:bodyPr lIns="90000" tIns="45000" rIns="90000" bIns="45000">
            <a:noAutofit/>
          </a:bodyPr>
          <a:lstStyle/>
          <a:p>
            <a:pPr>
              <a:lnSpc>
                <a:spcPct val="90000"/>
              </a:lnSpc>
            </a:pPr>
            <a:r>
              <a:rPr lang="en-US" sz="2800" b="1" strike="noStrike" spc="-1">
                <a:solidFill>
                  <a:srgbClr val="FFFFFF"/>
                </a:solidFill>
                <a:latin typeface="Lato"/>
                <a:ea typeface="Lato"/>
              </a:rPr>
              <a:t>Title 1:……………………………………..</a:t>
            </a:r>
            <a:endParaRPr lang="en-US" sz="2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26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0C3F1-1577-BB08-C0EE-317B1D28D590}"/>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B217270B-CFC8-D95D-9BEF-F2E802BCAD62}"/>
              </a:ext>
            </a:extLst>
          </p:cNvPr>
          <p:cNvSpPr>
            <a:spLocks noGrp="1"/>
          </p:cNvSpPr>
          <p:nvPr>
            <p:ph type="title"/>
          </p:nvPr>
        </p:nvSpPr>
        <p:spPr>
          <a:xfrm>
            <a:off x="454032" y="-174456"/>
            <a:ext cx="10972440" cy="1144800"/>
          </a:xfrm>
        </p:spPr>
        <p:txBody>
          <a:bodyPr/>
          <a:lstStyle/>
          <a:p>
            <a:r>
              <a:rPr lang="vi-VN" sz="3600">
                <a:solidFill>
                  <a:schemeClr val="bg1"/>
                </a:solidFill>
              </a:rPr>
              <a:t>3. EDA PV data</a:t>
            </a:r>
          </a:p>
        </p:txBody>
      </p:sp>
      <p:sp>
        <p:nvSpPr>
          <p:cNvPr id="4" name="Hộp Văn bản 3">
            <a:extLst>
              <a:ext uri="{FF2B5EF4-FFF2-40B4-BE49-F238E27FC236}">
                <a16:creationId xmlns:a16="http://schemas.microsoft.com/office/drawing/2014/main" id="{C95C0133-2A06-293E-BF54-B461E5905954}"/>
              </a:ext>
            </a:extLst>
          </p:cNvPr>
          <p:cNvSpPr txBox="1"/>
          <p:nvPr/>
        </p:nvSpPr>
        <p:spPr>
          <a:xfrm>
            <a:off x="454032" y="947387"/>
            <a:ext cx="1225015" cy="400110"/>
          </a:xfrm>
          <a:prstGeom prst="rect">
            <a:avLst/>
          </a:prstGeom>
          <a:noFill/>
        </p:spPr>
        <p:txBody>
          <a:bodyPr wrap="none" rtlCol="0">
            <a:spAutoFit/>
          </a:bodyPr>
          <a:lstStyle/>
          <a:p>
            <a:r>
              <a:rPr lang="vi-VN" sz="2000" b="1"/>
              <a:t>3.1. EDA</a:t>
            </a:r>
          </a:p>
        </p:txBody>
      </p:sp>
      <p:sp>
        <p:nvSpPr>
          <p:cNvPr id="9" name="Hộp Văn bản 8">
            <a:extLst>
              <a:ext uri="{FF2B5EF4-FFF2-40B4-BE49-F238E27FC236}">
                <a16:creationId xmlns:a16="http://schemas.microsoft.com/office/drawing/2014/main" id="{A056CAF3-F381-F117-6F5A-F59E77255BBE}"/>
              </a:ext>
            </a:extLst>
          </p:cNvPr>
          <p:cNvSpPr txBox="1"/>
          <p:nvPr/>
        </p:nvSpPr>
        <p:spPr>
          <a:xfrm>
            <a:off x="454033" y="1347497"/>
            <a:ext cx="6082764" cy="17030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a:t>Tập trung vào hàng hệ số corr với PV, dễ thấy các cột bức xạ có corr rất cao do tiền xử lý của bộ dữ liệu.</a:t>
            </a:r>
          </a:p>
          <a:p>
            <a:pPr marL="285750" indent="-285750">
              <a:lnSpc>
                <a:spcPct val="150000"/>
              </a:lnSpc>
              <a:buFont typeface="Arial" panose="020B0604020202020204" pitchFamily="34" charset="0"/>
              <a:buChar char="•"/>
            </a:pPr>
            <a:r>
              <a:rPr lang="vi-VN"/>
              <a:t>Ngoài các cột bức xạ, có 2 cột – temp1 và temp 2 cũng có hệ số corr cao ~ 0.89</a:t>
            </a:r>
          </a:p>
        </p:txBody>
      </p:sp>
      <p:pic>
        <p:nvPicPr>
          <p:cNvPr id="16" name="Hình ảnh 15">
            <a:extLst>
              <a:ext uri="{FF2B5EF4-FFF2-40B4-BE49-F238E27FC236}">
                <a16:creationId xmlns:a16="http://schemas.microsoft.com/office/drawing/2014/main" id="{CFB1CFDB-E709-B983-5715-CD98BE8779FA}"/>
              </a:ext>
            </a:extLst>
          </p:cNvPr>
          <p:cNvPicPr>
            <a:picLocks noChangeAspect="1"/>
          </p:cNvPicPr>
          <p:nvPr/>
        </p:nvPicPr>
        <p:blipFill>
          <a:blip r:embed="rId2"/>
          <a:stretch>
            <a:fillRect/>
          </a:stretch>
        </p:blipFill>
        <p:spPr>
          <a:xfrm>
            <a:off x="6536795" y="1457874"/>
            <a:ext cx="5201172" cy="3942252"/>
          </a:xfrm>
          <a:prstGeom prst="rect">
            <a:avLst/>
          </a:prstGeom>
        </p:spPr>
      </p:pic>
      <p:sp>
        <p:nvSpPr>
          <p:cNvPr id="17" name="Hộp Văn bản 16">
            <a:extLst>
              <a:ext uri="{FF2B5EF4-FFF2-40B4-BE49-F238E27FC236}">
                <a16:creationId xmlns:a16="http://schemas.microsoft.com/office/drawing/2014/main" id="{0516F82F-80B7-BD1B-CB99-96E664EB8A95}"/>
              </a:ext>
            </a:extLst>
          </p:cNvPr>
          <p:cNvSpPr txBox="1"/>
          <p:nvPr/>
        </p:nvSpPr>
        <p:spPr>
          <a:xfrm>
            <a:off x="8230362" y="5699880"/>
            <a:ext cx="2214087" cy="375552"/>
          </a:xfrm>
          <a:prstGeom prst="rect">
            <a:avLst/>
          </a:prstGeom>
          <a:noFill/>
        </p:spPr>
        <p:txBody>
          <a:bodyPr wrap="square" rtlCol="0">
            <a:spAutoFit/>
          </a:bodyPr>
          <a:lstStyle/>
          <a:p>
            <a:pPr>
              <a:lnSpc>
                <a:spcPct val="150000"/>
              </a:lnSpc>
            </a:pPr>
            <a:r>
              <a:rPr lang="vi-VN" sz="1400" i="1">
                <a:solidFill>
                  <a:srgbClr val="FF0000"/>
                </a:solidFill>
              </a:rPr>
              <a:t>Bảng ma trận hệ số corr</a:t>
            </a:r>
          </a:p>
        </p:txBody>
      </p:sp>
    </p:spTree>
    <p:extLst>
      <p:ext uri="{BB962C8B-B14F-4D97-AF65-F5344CB8AC3E}">
        <p14:creationId xmlns:p14="http://schemas.microsoft.com/office/powerpoint/2010/main" val="2645900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5756400" y="2824200"/>
            <a:ext cx="5136480" cy="9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6000" b="1" strike="noStrike" spc="-1">
                <a:solidFill>
                  <a:srgbClr val="C00000"/>
                </a:solidFill>
                <a:latin typeface="Lato"/>
                <a:ea typeface="Lato"/>
              </a:rPr>
              <a:t>THANK YOU !</a:t>
            </a:r>
            <a:endParaRPr lang="en-US" sz="6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 name="Picture 3" descr="Text&#10;&#10;Description automatically generated"/>
          <p:cNvPicPr/>
          <p:nvPr/>
        </p:nvPicPr>
        <p:blipFill>
          <a:blip r:embed="rId2"/>
          <a:stretch/>
        </p:blipFill>
        <p:spPr>
          <a:xfrm>
            <a:off x="392040" y="271440"/>
            <a:ext cx="3174120" cy="1153080"/>
          </a:xfrm>
          <a:prstGeom prst="rect">
            <a:avLst/>
          </a:prstGeom>
          <a:ln>
            <a:noFill/>
          </a:ln>
        </p:spPr>
      </p:pic>
      <p:sp>
        <p:nvSpPr>
          <p:cNvPr id="309" name="CustomShape 3"/>
          <p:cNvSpPr/>
          <p:nvPr/>
        </p:nvSpPr>
        <p:spPr>
          <a:xfrm>
            <a:off x="7236720" y="3920006"/>
            <a:ext cx="4329000" cy="1369440"/>
          </a:xfrm>
          <a:prstGeom prst="rect">
            <a:avLst/>
          </a:prstGeom>
          <a:noFill/>
          <a:ln>
            <a:noFill/>
          </a:ln>
        </p:spPr>
        <p:style>
          <a:lnRef idx="0">
            <a:scrgbClr r="0" g="0" b="0"/>
          </a:lnRef>
          <a:fillRef idx="0">
            <a:scrgbClr r="0" g="0" b="0"/>
          </a:fillRef>
          <a:effectRef idx="0">
            <a:scrgbClr r="0" g="0" b="0"/>
          </a:effectRef>
          <a:fontRef idx="minor"/>
        </p:style>
        <p:txBody>
          <a:bodyPr/>
          <a:lstStyle/>
          <a:p>
            <a:endParaRPr lang="vi-VN"/>
          </a:p>
        </p:txBody>
      </p:sp>
      <p:sp>
        <p:nvSpPr>
          <p:cNvPr id="7" name="Google Shape;51;p2">
            <a:extLst>
              <a:ext uri="{FF2B5EF4-FFF2-40B4-BE49-F238E27FC236}">
                <a16:creationId xmlns:a16="http://schemas.microsoft.com/office/drawing/2014/main" id="{FFC5566E-675A-8AA3-1151-899E7D4FEFF9}"/>
              </a:ext>
            </a:extLst>
          </p:cNvPr>
          <p:cNvSpPr txBox="1"/>
          <p:nvPr/>
        </p:nvSpPr>
        <p:spPr>
          <a:xfrm>
            <a:off x="2708223" y="1454219"/>
            <a:ext cx="7342482" cy="84879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1D3A6F"/>
              </a:buClr>
              <a:buSzPts val="5400"/>
              <a:buFont typeface="Lato"/>
              <a:buNone/>
            </a:pPr>
            <a:r>
              <a:rPr lang="vi-VN" sz="5400" b="1">
                <a:solidFill>
                  <a:srgbClr val="1D3A6F"/>
                </a:solidFill>
                <a:latin typeface="+mj-lt"/>
                <a:ea typeface="Lato"/>
                <a:cs typeface="Lato"/>
                <a:sym typeface="Lato"/>
              </a:rPr>
              <a:t>Nội dung nghiên cứu</a:t>
            </a:r>
            <a:endParaRPr>
              <a:latin typeface="+mj-lt"/>
            </a:endParaRPr>
          </a:p>
        </p:txBody>
      </p:sp>
      <p:sp>
        <p:nvSpPr>
          <p:cNvPr id="8" name="Google Shape;52;p2">
            <a:extLst>
              <a:ext uri="{FF2B5EF4-FFF2-40B4-BE49-F238E27FC236}">
                <a16:creationId xmlns:a16="http://schemas.microsoft.com/office/drawing/2014/main" id="{E7DBF623-DDD1-38FA-531C-6D8B5DCB9A88}"/>
              </a:ext>
            </a:extLst>
          </p:cNvPr>
          <p:cNvSpPr txBox="1"/>
          <p:nvPr/>
        </p:nvSpPr>
        <p:spPr>
          <a:xfrm>
            <a:off x="3665694" y="2852460"/>
            <a:ext cx="4860612" cy="1153080"/>
          </a:xfrm>
          <a:prstGeom prst="rect">
            <a:avLst/>
          </a:prstGeom>
          <a:noFill/>
          <a:ln>
            <a:noFill/>
          </a:ln>
        </p:spPr>
        <p:txBody>
          <a:bodyPr spcFirstLastPara="1" wrap="square" lIns="91425" tIns="45700" rIns="91425" bIns="45700" anchor="t" anchorCtr="0">
            <a:noAutofit/>
          </a:bodyPr>
          <a:lstStyle/>
          <a:p>
            <a:pPr algn="ctr"/>
            <a:r>
              <a:rPr lang="vi-VN" sz="2800">
                <a:solidFill>
                  <a:schemeClr val="accent1">
                    <a:lumMod val="50000"/>
                  </a:schemeClr>
                </a:solidFill>
                <a:latin typeface="+mj-lt"/>
              </a:rPr>
              <a:t>Phân tích EDA cho bộ dữ liệu load</a:t>
            </a:r>
          </a:p>
        </p:txBody>
      </p:sp>
      <p:pic>
        <p:nvPicPr>
          <p:cNvPr id="3" name="Hình ảnh 2">
            <a:extLst>
              <a:ext uri="{FF2B5EF4-FFF2-40B4-BE49-F238E27FC236}">
                <a16:creationId xmlns:a16="http://schemas.microsoft.com/office/drawing/2014/main" id="{E50CDB76-D868-B52F-865A-C0AC01A6E99D}"/>
              </a:ext>
            </a:extLst>
          </p:cNvPr>
          <p:cNvPicPr>
            <a:picLocks noChangeAspect="1"/>
          </p:cNvPicPr>
          <p:nvPr/>
        </p:nvPicPr>
        <p:blipFill>
          <a:blip r:embed="rId3"/>
          <a:stretch>
            <a:fillRect/>
          </a:stretch>
        </p:blipFill>
        <p:spPr>
          <a:xfrm>
            <a:off x="572293" y="273381"/>
            <a:ext cx="2993867" cy="109735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B134F388-A7C1-9C91-DE92-61220238ED70}"/>
              </a:ext>
            </a:extLst>
          </p:cNvPr>
          <p:cNvSpPr txBox="1"/>
          <p:nvPr/>
        </p:nvSpPr>
        <p:spPr>
          <a:xfrm>
            <a:off x="4956048" y="1545337"/>
            <a:ext cx="6842760" cy="1569660"/>
          </a:xfrm>
          <a:prstGeom prst="rect">
            <a:avLst/>
          </a:prstGeom>
          <a:noFill/>
        </p:spPr>
        <p:txBody>
          <a:bodyPr wrap="square" rtlCol="0">
            <a:spAutoFit/>
          </a:bodyPr>
          <a:lstStyle/>
          <a:p>
            <a:endParaRPr lang="vi-VN" sz="2400"/>
          </a:p>
          <a:p>
            <a:pPr marL="457200" indent="-457200">
              <a:buAutoNum type="arabicPeriod"/>
            </a:pPr>
            <a:r>
              <a:rPr lang="vi-VN" sz="2400" i="1"/>
              <a:t>Kết quả dự đoán load data</a:t>
            </a:r>
          </a:p>
          <a:p>
            <a:pPr marL="457200" indent="-457200">
              <a:buAutoNum type="arabicPeriod"/>
            </a:pPr>
            <a:endParaRPr lang="vi-VN" sz="2400" i="1"/>
          </a:p>
          <a:p>
            <a:pPr marL="342900" indent="-342900">
              <a:buFont typeface="+mj-lt"/>
              <a:buAutoNum type="arabicPeriod"/>
            </a:pPr>
            <a:r>
              <a:rPr lang="vi-VN" sz="2400" i="1"/>
              <a:t>Tiền xử lý PV data</a:t>
            </a:r>
          </a:p>
        </p:txBody>
      </p:sp>
      <p:sp>
        <p:nvSpPr>
          <p:cNvPr id="3" name="Tiêu đề phụ 2">
            <a:extLst>
              <a:ext uri="{FF2B5EF4-FFF2-40B4-BE49-F238E27FC236}">
                <a16:creationId xmlns:a16="http://schemas.microsoft.com/office/drawing/2014/main" id="{D4C5A722-4D47-F6E2-A5AF-02B9992D10DC}"/>
              </a:ext>
            </a:extLst>
          </p:cNvPr>
          <p:cNvSpPr txBox="1">
            <a:spLocks/>
          </p:cNvSpPr>
          <p:nvPr/>
        </p:nvSpPr>
        <p:spPr>
          <a:xfrm>
            <a:off x="5349240" y="483913"/>
            <a:ext cx="5462136" cy="7230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vi-VN" sz="4000" b="1">
                <a:solidFill>
                  <a:schemeClr val="accent1"/>
                </a:solidFill>
              </a:rPr>
              <a:t>Mục lục</a:t>
            </a:r>
          </a:p>
        </p:txBody>
      </p:sp>
    </p:spTree>
    <p:extLst>
      <p:ext uri="{BB962C8B-B14F-4D97-AF65-F5344CB8AC3E}">
        <p14:creationId xmlns:p14="http://schemas.microsoft.com/office/powerpoint/2010/main" val="8099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B2FBA30-82AB-0B7C-7C0D-85DE96032AE7}"/>
              </a:ext>
            </a:extLst>
          </p:cNvPr>
          <p:cNvSpPr>
            <a:spLocks noGrp="1"/>
          </p:cNvSpPr>
          <p:nvPr>
            <p:ph type="title"/>
          </p:nvPr>
        </p:nvSpPr>
        <p:spPr>
          <a:xfrm>
            <a:off x="454032" y="-174456"/>
            <a:ext cx="10972440" cy="1144800"/>
          </a:xfrm>
        </p:spPr>
        <p:txBody>
          <a:bodyPr/>
          <a:lstStyle/>
          <a:p>
            <a:r>
              <a:rPr lang="vi-VN" sz="3600">
                <a:solidFill>
                  <a:schemeClr val="bg1"/>
                </a:solidFill>
              </a:rPr>
              <a:t>1. Kết quả dự đoán load data</a:t>
            </a:r>
          </a:p>
        </p:txBody>
      </p:sp>
      <p:sp>
        <p:nvSpPr>
          <p:cNvPr id="4" name="Hộp Văn bản 3">
            <a:extLst>
              <a:ext uri="{FF2B5EF4-FFF2-40B4-BE49-F238E27FC236}">
                <a16:creationId xmlns:a16="http://schemas.microsoft.com/office/drawing/2014/main" id="{234567AD-BE62-CE2A-9E50-8428AF8EF58E}"/>
              </a:ext>
            </a:extLst>
          </p:cNvPr>
          <p:cNvSpPr txBox="1"/>
          <p:nvPr/>
        </p:nvSpPr>
        <p:spPr>
          <a:xfrm>
            <a:off x="454032" y="947387"/>
            <a:ext cx="1741311" cy="400110"/>
          </a:xfrm>
          <a:prstGeom prst="rect">
            <a:avLst/>
          </a:prstGeom>
          <a:noFill/>
        </p:spPr>
        <p:txBody>
          <a:bodyPr wrap="none" rtlCol="0">
            <a:spAutoFit/>
          </a:bodyPr>
          <a:lstStyle/>
          <a:p>
            <a:r>
              <a:rPr lang="vi-VN" sz="2000" b="1"/>
              <a:t>1.1. Autoreg:</a:t>
            </a:r>
          </a:p>
        </p:txBody>
      </p:sp>
      <p:pic>
        <p:nvPicPr>
          <p:cNvPr id="1026" name="Picture 2">
            <a:extLst>
              <a:ext uri="{FF2B5EF4-FFF2-40B4-BE49-F238E27FC236}">
                <a16:creationId xmlns:a16="http://schemas.microsoft.com/office/drawing/2014/main" id="{4045AF06-CABA-B5CF-04CA-F9B073651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714" y="2935605"/>
            <a:ext cx="10776572" cy="2815590"/>
          </a:xfrm>
          <a:prstGeom prst="rect">
            <a:avLst/>
          </a:prstGeom>
          <a:noFill/>
          <a:extLst>
            <a:ext uri="{909E8E84-426E-40DD-AFC4-6F175D3DCCD1}">
              <a14:hiddenFill xmlns:a14="http://schemas.microsoft.com/office/drawing/2010/main">
                <a:solidFill>
                  <a:srgbClr val="FFFFFF"/>
                </a:solidFill>
              </a14:hiddenFill>
            </a:ext>
          </a:extLst>
        </p:spPr>
      </p:pic>
      <p:sp>
        <p:nvSpPr>
          <p:cNvPr id="3" name="Hộp Văn bản 2">
            <a:extLst>
              <a:ext uri="{FF2B5EF4-FFF2-40B4-BE49-F238E27FC236}">
                <a16:creationId xmlns:a16="http://schemas.microsoft.com/office/drawing/2014/main" id="{64835506-5174-7FF0-9F0B-C40F6581C158}"/>
              </a:ext>
            </a:extLst>
          </p:cNvPr>
          <p:cNvSpPr txBox="1"/>
          <p:nvPr/>
        </p:nvSpPr>
        <p:spPr>
          <a:xfrm>
            <a:off x="454032" y="1402887"/>
            <a:ext cx="9814680" cy="1477328"/>
          </a:xfrm>
          <a:prstGeom prst="rect">
            <a:avLst/>
          </a:prstGeom>
          <a:noFill/>
        </p:spPr>
        <p:txBody>
          <a:bodyPr wrap="square" rtlCol="0">
            <a:spAutoFit/>
          </a:bodyPr>
          <a:lstStyle/>
          <a:p>
            <a:pPr marL="285750" indent="-285750">
              <a:buFont typeface="Arial" panose="020B0604020202020204" pitchFamily="34" charset="0"/>
              <a:buChar char="•"/>
            </a:pPr>
            <a:r>
              <a:rPr lang="vi-VN"/>
              <a:t>Phương pháp CatBoosting đạt kết quả tốt nhất về độ chính xác, tuy nhiên thời gian testing tương đối lớn ~ 25p</a:t>
            </a:r>
          </a:p>
          <a:p>
            <a:pPr marL="285750" indent="-285750">
              <a:buFont typeface="Arial" panose="020B0604020202020204" pitchFamily="34" charset="0"/>
              <a:buChar char="•"/>
            </a:pPr>
            <a:r>
              <a:rPr lang="vi-VN"/>
              <a:t>Tổng quan phương pháp có kết quả cân bằng giữa thời gian và độ chính xác là MLP</a:t>
            </a:r>
          </a:p>
          <a:p>
            <a:pPr marL="285750" indent="-285750">
              <a:buFont typeface="Arial" panose="020B0604020202020204" pitchFamily="34" charset="0"/>
              <a:buChar char="•"/>
            </a:pPr>
            <a:r>
              <a:rPr lang="vi-VN"/>
              <a:t>Vẫn có thể tối ưu độ chính xác của các phương pháp với việc mở rộng tunning parameters cũng như sinh ra các cột đặc tính mới như MovingAverage, holiday…</a:t>
            </a:r>
          </a:p>
        </p:txBody>
      </p:sp>
    </p:spTree>
    <p:extLst>
      <p:ext uri="{BB962C8B-B14F-4D97-AF65-F5344CB8AC3E}">
        <p14:creationId xmlns:p14="http://schemas.microsoft.com/office/powerpoint/2010/main" val="267447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67979-F91A-76D6-FA15-C090DEF57F3A}"/>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C512F215-6418-6AD9-6DA0-96B1B1531ADF}"/>
              </a:ext>
            </a:extLst>
          </p:cNvPr>
          <p:cNvSpPr>
            <a:spLocks noGrp="1"/>
          </p:cNvSpPr>
          <p:nvPr>
            <p:ph type="title"/>
          </p:nvPr>
        </p:nvSpPr>
        <p:spPr>
          <a:xfrm>
            <a:off x="454032" y="-174456"/>
            <a:ext cx="10972440" cy="1144800"/>
          </a:xfrm>
        </p:spPr>
        <p:txBody>
          <a:bodyPr/>
          <a:lstStyle/>
          <a:p>
            <a:r>
              <a:rPr lang="vi-VN" sz="3600">
                <a:solidFill>
                  <a:schemeClr val="bg1"/>
                </a:solidFill>
              </a:rPr>
              <a:t>1. Kết quả dự đoán load data</a:t>
            </a:r>
          </a:p>
        </p:txBody>
      </p:sp>
      <p:sp>
        <p:nvSpPr>
          <p:cNvPr id="4" name="Hộp Văn bản 3">
            <a:extLst>
              <a:ext uri="{FF2B5EF4-FFF2-40B4-BE49-F238E27FC236}">
                <a16:creationId xmlns:a16="http://schemas.microsoft.com/office/drawing/2014/main" id="{8D255E94-7B0A-A067-3EA2-33FCB9EF08A9}"/>
              </a:ext>
            </a:extLst>
          </p:cNvPr>
          <p:cNvSpPr txBox="1"/>
          <p:nvPr/>
        </p:nvSpPr>
        <p:spPr>
          <a:xfrm>
            <a:off x="454032" y="947387"/>
            <a:ext cx="2467470" cy="400110"/>
          </a:xfrm>
          <a:prstGeom prst="rect">
            <a:avLst/>
          </a:prstGeom>
          <a:noFill/>
        </p:spPr>
        <p:txBody>
          <a:bodyPr wrap="none" rtlCol="0">
            <a:spAutoFit/>
          </a:bodyPr>
          <a:lstStyle/>
          <a:p>
            <a:r>
              <a:rPr lang="vi-VN" sz="2000" b="1"/>
              <a:t>1.2. AutoregDirect:</a:t>
            </a:r>
          </a:p>
        </p:txBody>
      </p:sp>
      <p:sp>
        <p:nvSpPr>
          <p:cNvPr id="3" name="Hộp Văn bản 2">
            <a:extLst>
              <a:ext uri="{FF2B5EF4-FFF2-40B4-BE49-F238E27FC236}">
                <a16:creationId xmlns:a16="http://schemas.microsoft.com/office/drawing/2014/main" id="{FB922F16-100F-4D12-9B1B-80F760AC10CD}"/>
              </a:ext>
            </a:extLst>
          </p:cNvPr>
          <p:cNvSpPr txBox="1"/>
          <p:nvPr/>
        </p:nvSpPr>
        <p:spPr>
          <a:xfrm>
            <a:off x="454032" y="1402887"/>
            <a:ext cx="9814680" cy="1200329"/>
          </a:xfrm>
          <a:prstGeom prst="rect">
            <a:avLst/>
          </a:prstGeom>
          <a:noFill/>
        </p:spPr>
        <p:txBody>
          <a:bodyPr wrap="square" rtlCol="0">
            <a:spAutoFit/>
          </a:bodyPr>
          <a:lstStyle/>
          <a:p>
            <a:pPr marL="285750" indent="-285750">
              <a:buFont typeface="Arial" panose="020B0604020202020204" pitchFamily="34" charset="0"/>
              <a:buChar char="•"/>
            </a:pPr>
            <a:r>
              <a:rPr lang="vi-VN"/>
              <a:t>Cách tiếp cận Direct Forecasting có vấn đề lớn nhất là thời gian tunning/testing do ở đây bài toán dự báo 24 steps ahead ~ 24 model riêng cho các steps</a:t>
            </a:r>
          </a:p>
          <a:p>
            <a:pPr marL="285750" indent="-285750">
              <a:buFont typeface="Arial" panose="020B0604020202020204" pitchFamily="34" charset="0"/>
              <a:buChar char="•"/>
            </a:pPr>
            <a:r>
              <a:rPr lang="vi-VN"/>
              <a:t>Tuy xây dựng các model riêng cho các steps nhưng kết quả lại không hiệu quả hơn (trừ Ridge). Có thể do quá trình tunning đã bị giới hạn (thời gian quá lâu) </a:t>
            </a:r>
          </a:p>
        </p:txBody>
      </p:sp>
      <p:pic>
        <p:nvPicPr>
          <p:cNvPr id="6" name="Hình ảnh 5">
            <a:extLst>
              <a:ext uri="{FF2B5EF4-FFF2-40B4-BE49-F238E27FC236}">
                <a16:creationId xmlns:a16="http://schemas.microsoft.com/office/drawing/2014/main" id="{10A70A22-EFB2-B512-5FD1-EC0A753D4D6D}"/>
              </a:ext>
            </a:extLst>
          </p:cNvPr>
          <p:cNvPicPr>
            <a:picLocks noChangeAspect="1"/>
          </p:cNvPicPr>
          <p:nvPr/>
        </p:nvPicPr>
        <p:blipFill>
          <a:blip r:embed="rId2"/>
          <a:stretch>
            <a:fillRect/>
          </a:stretch>
        </p:blipFill>
        <p:spPr>
          <a:xfrm>
            <a:off x="776555" y="3312758"/>
            <a:ext cx="10638889" cy="1938053"/>
          </a:xfrm>
          <a:prstGeom prst="rect">
            <a:avLst/>
          </a:prstGeom>
        </p:spPr>
      </p:pic>
    </p:spTree>
    <p:extLst>
      <p:ext uri="{BB962C8B-B14F-4D97-AF65-F5344CB8AC3E}">
        <p14:creationId xmlns:p14="http://schemas.microsoft.com/office/powerpoint/2010/main" val="222880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37F73-BA87-58CC-E717-865500BF877D}"/>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C8BF9289-BA1B-6CB3-F47A-620EE4AF0F1E}"/>
              </a:ext>
            </a:extLst>
          </p:cNvPr>
          <p:cNvSpPr>
            <a:spLocks noGrp="1"/>
          </p:cNvSpPr>
          <p:nvPr>
            <p:ph type="title"/>
          </p:nvPr>
        </p:nvSpPr>
        <p:spPr>
          <a:xfrm>
            <a:off x="454032" y="-174456"/>
            <a:ext cx="10972440" cy="1144800"/>
          </a:xfrm>
        </p:spPr>
        <p:txBody>
          <a:bodyPr/>
          <a:lstStyle/>
          <a:p>
            <a:r>
              <a:rPr lang="vi-VN" sz="3600">
                <a:solidFill>
                  <a:schemeClr val="bg1"/>
                </a:solidFill>
              </a:rPr>
              <a:t>2. Tiền xử lý PV data</a:t>
            </a:r>
          </a:p>
        </p:txBody>
      </p:sp>
      <p:sp>
        <p:nvSpPr>
          <p:cNvPr id="4" name="Hộp Văn bản 3">
            <a:extLst>
              <a:ext uri="{FF2B5EF4-FFF2-40B4-BE49-F238E27FC236}">
                <a16:creationId xmlns:a16="http://schemas.microsoft.com/office/drawing/2014/main" id="{40D687A7-178F-3511-C030-39C9AE391DCA}"/>
              </a:ext>
            </a:extLst>
          </p:cNvPr>
          <p:cNvSpPr txBox="1"/>
          <p:nvPr/>
        </p:nvSpPr>
        <p:spPr>
          <a:xfrm>
            <a:off x="454032" y="947387"/>
            <a:ext cx="3313728" cy="400110"/>
          </a:xfrm>
          <a:prstGeom prst="rect">
            <a:avLst/>
          </a:prstGeom>
          <a:noFill/>
        </p:spPr>
        <p:txBody>
          <a:bodyPr wrap="none" rtlCol="0">
            <a:spAutoFit/>
          </a:bodyPr>
          <a:lstStyle/>
          <a:p>
            <a:r>
              <a:rPr lang="vi-VN" sz="2000" b="1"/>
              <a:t>2.1. Xử lý dữ liệu bị thiếu:</a:t>
            </a:r>
          </a:p>
        </p:txBody>
      </p:sp>
      <p:sp>
        <p:nvSpPr>
          <p:cNvPr id="9" name="Hộp Văn bản 8">
            <a:extLst>
              <a:ext uri="{FF2B5EF4-FFF2-40B4-BE49-F238E27FC236}">
                <a16:creationId xmlns:a16="http://schemas.microsoft.com/office/drawing/2014/main" id="{9DE504EC-E0F4-B83C-D432-7D11BED599C1}"/>
              </a:ext>
            </a:extLst>
          </p:cNvPr>
          <p:cNvSpPr txBox="1"/>
          <p:nvPr/>
        </p:nvSpPr>
        <p:spPr>
          <a:xfrm>
            <a:off x="454032" y="1347497"/>
            <a:ext cx="9378125" cy="33650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a:t> Tương tự như với load data, các ngày bị mất dữ liệu là cùng 1 thời điểm</a:t>
            </a:r>
          </a:p>
          <a:p>
            <a:pPr marL="285750" indent="-285750">
              <a:lnSpc>
                <a:spcPct val="150000"/>
              </a:lnSpc>
              <a:buFont typeface="Symbol" panose="05050102010706020507" pitchFamily="18" charset="2"/>
              <a:buChar char="Þ"/>
            </a:pPr>
            <a:r>
              <a:rPr lang="vi-VN"/>
              <a:t>phương pháp xử lý: Foward Fill (Tạm thời)</a:t>
            </a:r>
          </a:p>
          <a:p>
            <a:pPr marL="285750" indent="-285750">
              <a:lnSpc>
                <a:spcPct val="150000"/>
              </a:lnSpc>
              <a:buFont typeface="Symbol" panose="05050102010706020507" pitchFamily="18" charset="2"/>
              <a:buChar char="Þ"/>
            </a:pPr>
            <a:r>
              <a:rPr lang="vi-VN"/>
              <a:t>Chuyển đổi dữ liệu sang dạng tần suất theo giờ:</a:t>
            </a:r>
          </a:p>
          <a:p>
            <a:pPr>
              <a:lnSpc>
                <a:spcPct val="150000"/>
              </a:lnSpc>
            </a:pPr>
            <a:r>
              <a:rPr lang="vi-VN"/>
              <a:t>Lấy trung bình công suất tải từng giờ</a:t>
            </a:r>
          </a:p>
          <a:p>
            <a:pPr marL="285750" indent="-285750">
              <a:lnSpc>
                <a:spcPct val="150000"/>
              </a:lnSpc>
              <a:buFont typeface="Arial" panose="020B0604020202020204" pitchFamily="34" charset="0"/>
              <a:buChar char="•"/>
            </a:pPr>
            <a:r>
              <a:rPr lang="vi-VN"/>
              <a:t>Ghép dữ liệu thời tiết với mốc thời gian tương ứng, tiếp tục tiền xử lý loại bỏ các điểm dữ liệu có dấu hiệu bị điều khiển:</a:t>
            </a:r>
          </a:p>
          <a:p>
            <a:pPr marL="285750" indent="-285750">
              <a:lnSpc>
                <a:spcPct val="150000"/>
              </a:lnSpc>
              <a:buFont typeface="Symbol" panose="05050102010706020507" pitchFamily="18" charset="2"/>
              <a:buChar char="Þ"/>
            </a:pPr>
            <a:r>
              <a:rPr lang="vi-VN"/>
              <a:t>PV không tuyến tính theo bức xạ đo được</a:t>
            </a:r>
          </a:p>
          <a:p>
            <a:pPr marL="285750" indent="-285750">
              <a:lnSpc>
                <a:spcPct val="150000"/>
              </a:lnSpc>
              <a:buFont typeface="Symbol" panose="05050102010706020507" pitchFamily="18" charset="2"/>
              <a:buChar char="Þ"/>
            </a:pPr>
            <a:r>
              <a:rPr lang="vi-VN"/>
              <a:t>Có bức xạ nhưng không có PV</a:t>
            </a:r>
          </a:p>
        </p:txBody>
      </p:sp>
      <p:pic>
        <p:nvPicPr>
          <p:cNvPr id="6" name="Hình ảnh 5">
            <a:extLst>
              <a:ext uri="{FF2B5EF4-FFF2-40B4-BE49-F238E27FC236}">
                <a16:creationId xmlns:a16="http://schemas.microsoft.com/office/drawing/2014/main" id="{C5992A27-4232-0EF1-7EEA-2934AB41023F}"/>
              </a:ext>
            </a:extLst>
          </p:cNvPr>
          <p:cNvPicPr>
            <a:picLocks noChangeAspect="1"/>
          </p:cNvPicPr>
          <p:nvPr/>
        </p:nvPicPr>
        <p:blipFill>
          <a:blip r:embed="rId2"/>
          <a:stretch>
            <a:fillRect/>
          </a:stretch>
        </p:blipFill>
        <p:spPr>
          <a:xfrm>
            <a:off x="10229506" y="1347497"/>
            <a:ext cx="1343212" cy="2254677"/>
          </a:xfrm>
          <a:prstGeom prst="rect">
            <a:avLst/>
          </a:prstGeom>
        </p:spPr>
      </p:pic>
      <p:sp>
        <p:nvSpPr>
          <p:cNvPr id="12" name="Hộp Văn bản 11">
            <a:extLst>
              <a:ext uri="{FF2B5EF4-FFF2-40B4-BE49-F238E27FC236}">
                <a16:creationId xmlns:a16="http://schemas.microsoft.com/office/drawing/2014/main" id="{DF231978-2055-F875-481A-052A6A95B770}"/>
              </a:ext>
            </a:extLst>
          </p:cNvPr>
          <p:cNvSpPr txBox="1"/>
          <p:nvPr/>
        </p:nvSpPr>
        <p:spPr>
          <a:xfrm>
            <a:off x="9603409" y="3810050"/>
            <a:ext cx="2595405" cy="338554"/>
          </a:xfrm>
          <a:prstGeom prst="rect">
            <a:avLst/>
          </a:prstGeom>
          <a:noFill/>
        </p:spPr>
        <p:txBody>
          <a:bodyPr wrap="square" rtlCol="0">
            <a:spAutoFit/>
          </a:bodyPr>
          <a:lstStyle/>
          <a:p>
            <a:r>
              <a:rPr lang="vi-VN" sz="1600" i="1">
                <a:solidFill>
                  <a:srgbClr val="FF0000"/>
                </a:solidFill>
              </a:rPr>
              <a:t>Các ngày bị mất dữ liệu</a:t>
            </a:r>
          </a:p>
        </p:txBody>
      </p:sp>
    </p:spTree>
    <p:extLst>
      <p:ext uri="{BB962C8B-B14F-4D97-AF65-F5344CB8AC3E}">
        <p14:creationId xmlns:p14="http://schemas.microsoft.com/office/powerpoint/2010/main" val="26105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EC237-B284-7084-B1E0-586B79D2AC72}"/>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3BDDA0BA-A0B3-87F0-F497-F3D11E5A875A}"/>
              </a:ext>
            </a:extLst>
          </p:cNvPr>
          <p:cNvSpPr>
            <a:spLocks noGrp="1"/>
          </p:cNvSpPr>
          <p:nvPr>
            <p:ph type="title"/>
          </p:nvPr>
        </p:nvSpPr>
        <p:spPr>
          <a:xfrm>
            <a:off x="454032" y="-174456"/>
            <a:ext cx="10972440" cy="1144800"/>
          </a:xfrm>
        </p:spPr>
        <p:txBody>
          <a:bodyPr/>
          <a:lstStyle/>
          <a:p>
            <a:r>
              <a:rPr lang="vi-VN" sz="3600">
                <a:solidFill>
                  <a:schemeClr val="bg1"/>
                </a:solidFill>
              </a:rPr>
              <a:t>2. Tiền xử lý PV data</a:t>
            </a:r>
          </a:p>
        </p:txBody>
      </p:sp>
      <p:sp>
        <p:nvSpPr>
          <p:cNvPr id="4" name="Hộp Văn bản 3">
            <a:extLst>
              <a:ext uri="{FF2B5EF4-FFF2-40B4-BE49-F238E27FC236}">
                <a16:creationId xmlns:a16="http://schemas.microsoft.com/office/drawing/2014/main" id="{8154F415-C199-8E27-7AEE-E2E496904866}"/>
              </a:ext>
            </a:extLst>
          </p:cNvPr>
          <p:cNvSpPr txBox="1"/>
          <p:nvPr/>
        </p:nvSpPr>
        <p:spPr>
          <a:xfrm>
            <a:off x="454032" y="947387"/>
            <a:ext cx="2148345" cy="400110"/>
          </a:xfrm>
          <a:prstGeom prst="rect">
            <a:avLst/>
          </a:prstGeom>
          <a:noFill/>
        </p:spPr>
        <p:txBody>
          <a:bodyPr wrap="none" rtlCol="0">
            <a:spAutoFit/>
          </a:bodyPr>
          <a:lstStyle/>
          <a:p>
            <a:r>
              <a:rPr lang="vi-VN" sz="2000" b="1"/>
              <a:t>2.2. Lọc dữ liệu:</a:t>
            </a:r>
          </a:p>
        </p:txBody>
      </p:sp>
      <p:pic>
        <p:nvPicPr>
          <p:cNvPr id="2051" name="Picture 3">
            <a:extLst>
              <a:ext uri="{FF2B5EF4-FFF2-40B4-BE49-F238E27FC236}">
                <a16:creationId xmlns:a16="http://schemas.microsoft.com/office/drawing/2014/main" id="{EF2E38DC-1E69-5523-BB27-1F1B0AA51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2376" y="1804032"/>
            <a:ext cx="9378125" cy="225172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a:extLst>
              <a:ext uri="{FF2B5EF4-FFF2-40B4-BE49-F238E27FC236}">
                <a16:creationId xmlns:a16="http://schemas.microsoft.com/office/drawing/2014/main" id="{1B79CB82-4DC4-A72A-DF06-6EBCDA778B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2377" y="4055759"/>
            <a:ext cx="9378125" cy="2304235"/>
          </a:xfrm>
          <a:prstGeom prst="rect">
            <a:avLst/>
          </a:prstGeom>
          <a:noFill/>
          <a:extLst>
            <a:ext uri="{909E8E84-426E-40DD-AFC4-6F175D3DCCD1}">
              <a14:hiddenFill xmlns:a14="http://schemas.microsoft.com/office/drawing/2010/main">
                <a:solidFill>
                  <a:srgbClr val="FFFFFF"/>
                </a:solidFill>
              </a14:hiddenFill>
            </a:ext>
          </a:extLst>
        </p:spPr>
      </p:pic>
      <p:sp>
        <p:nvSpPr>
          <p:cNvPr id="5" name="Hộp Văn bản 4">
            <a:extLst>
              <a:ext uri="{FF2B5EF4-FFF2-40B4-BE49-F238E27FC236}">
                <a16:creationId xmlns:a16="http://schemas.microsoft.com/office/drawing/2014/main" id="{82047E86-EA9C-977A-4ED5-83FE49E513FA}"/>
              </a:ext>
            </a:extLst>
          </p:cNvPr>
          <p:cNvSpPr txBox="1"/>
          <p:nvPr/>
        </p:nvSpPr>
        <p:spPr>
          <a:xfrm>
            <a:off x="454031" y="1867940"/>
            <a:ext cx="9378125" cy="4565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a:solidFill>
                  <a:srgbClr val="FF0000"/>
                </a:solidFill>
              </a:rPr>
              <a:t>Trước</a:t>
            </a:r>
            <a:r>
              <a:rPr lang="vi-VN"/>
              <a:t> </a:t>
            </a:r>
          </a:p>
        </p:txBody>
      </p:sp>
      <p:sp>
        <p:nvSpPr>
          <p:cNvPr id="7" name="Hộp Văn bản 6">
            <a:extLst>
              <a:ext uri="{FF2B5EF4-FFF2-40B4-BE49-F238E27FC236}">
                <a16:creationId xmlns:a16="http://schemas.microsoft.com/office/drawing/2014/main" id="{7A520E6F-5A84-238F-CD1C-5060D3FA680B}"/>
              </a:ext>
            </a:extLst>
          </p:cNvPr>
          <p:cNvSpPr txBox="1"/>
          <p:nvPr/>
        </p:nvSpPr>
        <p:spPr>
          <a:xfrm>
            <a:off x="454030" y="4119667"/>
            <a:ext cx="9378125" cy="4565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a:solidFill>
                  <a:srgbClr val="FF0000"/>
                </a:solidFill>
              </a:rPr>
              <a:t>Sau</a:t>
            </a:r>
            <a:r>
              <a:rPr lang="vi-VN"/>
              <a:t> </a:t>
            </a:r>
          </a:p>
        </p:txBody>
      </p:sp>
    </p:spTree>
    <p:extLst>
      <p:ext uri="{BB962C8B-B14F-4D97-AF65-F5344CB8AC3E}">
        <p14:creationId xmlns:p14="http://schemas.microsoft.com/office/powerpoint/2010/main" val="30255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B05BAF-D33E-CD9C-0076-B77BC1F12A58}"/>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559887C3-BA8F-4333-89A9-0925097BF3F0}"/>
              </a:ext>
            </a:extLst>
          </p:cNvPr>
          <p:cNvSpPr>
            <a:spLocks noGrp="1"/>
          </p:cNvSpPr>
          <p:nvPr>
            <p:ph type="title"/>
          </p:nvPr>
        </p:nvSpPr>
        <p:spPr>
          <a:xfrm>
            <a:off x="454032" y="-174456"/>
            <a:ext cx="10972440" cy="1144800"/>
          </a:xfrm>
        </p:spPr>
        <p:txBody>
          <a:bodyPr/>
          <a:lstStyle/>
          <a:p>
            <a:r>
              <a:rPr lang="vi-VN" sz="3600">
                <a:solidFill>
                  <a:schemeClr val="bg1"/>
                </a:solidFill>
              </a:rPr>
              <a:t>3. EDA PV data</a:t>
            </a:r>
          </a:p>
        </p:txBody>
      </p:sp>
      <p:sp>
        <p:nvSpPr>
          <p:cNvPr id="4" name="Hộp Văn bản 3">
            <a:extLst>
              <a:ext uri="{FF2B5EF4-FFF2-40B4-BE49-F238E27FC236}">
                <a16:creationId xmlns:a16="http://schemas.microsoft.com/office/drawing/2014/main" id="{4D9B06FE-7E0F-2339-8A90-CC122D966B29}"/>
              </a:ext>
            </a:extLst>
          </p:cNvPr>
          <p:cNvSpPr txBox="1"/>
          <p:nvPr/>
        </p:nvSpPr>
        <p:spPr>
          <a:xfrm>
            <a:off x="454032" y="947387"/>
            <a:ext cx="1154483" cy="400110"/>
          </a:xfrm>
          <a:prstGeom prst="rect">
            <a:avLst/>
          </a:prstGeom>
          <a:noFill/>
        </p:spPr>
        <p:txBody>
          <a:bodyPr wrap="none" rtlCol="0">
            <a:spAutoFit/>
          </a:bodyPr>
          <a:lstStyle/>
          <a:p>
            <a:r>
              <a:rPr lang="vi-VN" sz="2000" b="1"/>
              <a:t>3.1.EDA</a:t>
            </a:r>
          </a:p>
        </p:txBody>
      </p:sp>
      <p:pic>
        <p:nvPicPr>
          <p:cNvPr id="14" name="Hình ảnh 13">
            <a:extLst>
              <a:ext uri="{FF2B5EF4-FFF2-40B4-BE49-F238E27FC236}">
                <a16:creationId xmlns:a16="http://schemas.microsoft.com/office/drawing/2014/main" id="{BC33FC46-236C-7008-7608-88D72C2D8B78}"/>
              </a:ext>
            </a:extLst>
          </p:cNvPr>
          <p:cNvPicPr>
            <a:picLocks noChangeAspect="1"/>
          </p:cNvPicPr>
          <p:nvPr/>
        </p:nvPicPr>
        <p:blipFill>
          <a:blip r:embed="rId2"/>
          <a:stretch>
            <a:fillRect/>
          </a:stretch>
        </p:blipFill>
        <p:spPr>
          <a:xfrm>
            <a:off x="382764" y="3195197"/>
            <a:ext cx="11426472" cy="2214857"/>
          </a:xfrm>
          <a:prstGeom prst="rect">
            <a:avLst/>
          </a:prstGeom>
        </p:spPr>
      </p:pic>
      <p:sp>
        <p:nvSpPr>
          <p:cNvPr id="3" name="Hộp Văn bản 2">
            <a:extLst>
              <a:ext uri="{FF2B5EF4-FFF2-40B4-BE49-F238E27FC236}">
                <a16:creationId xmlns:a16="http://schemas.microsoft.com/office/drawing/2014/main" id="{77C086E3-F560-F77B-9A29-109633680CF8}"/>
              </a:ext>
            </a:extLst>
          </p:cNvPr>
          <p:cNvSpPr txBox="1"/>
          <p:nvPr/>
        </p:nvSpPr>
        <p:spPr>
          <a:xfrm>
            <a:off x="454032" y="1347497"/>
            <a:ext cx="11590331" cy="17030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a:t> Nhận xét chung: </a:t>
            </a:r>
          </a:p>
          <a:p>
            <a:pPr marL="285750" indent="-285750">
              <a:lnSpc>
                <a:spcPct val="150000"/>
              </a:lnSpc>
              <a:buFont typeface="Symbol" panose="05050102010706020507" pitchFamily="18" charset="2"/>
              <a:buChar char="Þ"/>
            </a:pPr>
            <a:r>
              <a:rPr lang="vi-VN"/>
              <a:t>Sau khi lọc, ta còn 10602 điểm dữ liệu so với 13200 điểm dữ liệu ban đầu</a:t>
            </a:r>
          </a:p>
          <a:p>
            <a:pPr marL="285750" indent="-285750">
              <a:lnSpc>
                <a:spcPct val="150000"/>
              </a:lnSpc>
              <a:buFont typeface="Symbol" panose="05050102010706020507" pitchFamily="18" charset="2"/>
              <a:buChar char="Þ"/>
            </a:pPr>
            <a:r>
              <a:rPr lang="vi-VN"/>
              <a:t>Có dữ liệu PV = -4  </a:t>
            </a:r>
          </a:p>
          <a:p>
            <a:pPr marL="285750" indent="-285750">
              <a:lnSpc>
                <a:spcPct val="150000"/>
              </a:lnSpc>
              <a:buFont typeface="Symbol" panose="05050102010706020507" pitchFamily="18" charset="2"/>
              <a:buChar char="Þ"/>
            </a:pPr>
            <a:r>
              <a:rPr lang="vi-VN"/>
              <a:t>Trung bình PV ~ 65, gần 50% dữ liệu là PV = 0; Đỉnh PV cũng khá lệch so với toàn bộ dữ liệu</a:t>
            </a:r>
          </a:p>
        </p:txBody>
      </p:sp>
      <p:sp>
        <p:nvSpPr>
          <p:cNvPr id="5" name="Hình chữ nhật 4">
            <a:extLst>
              <a:ext uri="{FF2B5EF4-FFF2-40B4-BE49-F238E27FC236}">
                <a16:creationId xmlns:a16="http://schemas.microsoft.com/office/drawing/2014/main" id="{69C109DC-92DE-C3D3-E16F-394A72C3700B}"/>
              </a:ext>
            </a:extLst>
          </p:cNvPr>
          <p:cNvSpPr/>
          <p:nvPr/>
        </p:nvSpPr>
        <p:spPr>
          <a:xfrm>
            <a:off x="11115675" y="3218863"/>
            <a:ext cx="700088" cy="220027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344887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8B1BD-AD98-3582-380B-16AF6F3E2FB1}"/>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27E89D10-9ABC-3375-03D6-FE734442865C}"/>
              </a:ext>
            </a:extLst>
          </p:cNvPr>
          <p:cNvSpPr>
            <a:spLocks noGrp="1"/>
          </p:cNvSpPr>
          <p:nvPr>
            <p:ph type="title"/>
          </p:nvPr>
        </p:nvSpPr>
        <p:spPr>
          <a:xfrm>
            <a:off x="454032" y="-174456"/>
            <a:ext cx="10972440" cy="1144800"/>
          </a:xfrm>
        </p:spPr>
        <p:txBody>
          <a:bodyPr/>
          <a:lstStyle/>
          <a:p>
            <a:r>
              <a:rPr lang="vi-VN" sz="3600">
                <a:solidFill>
                  <a:schemeClr val="bg1"/>
                </a:solidFill>
              </a:rPr>
              <a:t>3. EDA PV data</a:t>
            </a:r>
          </a:p>
        </p:txBody>
      </p:sp>
      <p:sp>
        <p:nvSpPr>
          <p:cNvPr id="4" name="Hộp Văn bản 3">
            <a:extLst>
              <a:ext uri="{FF2B5EF4-FFF2-40B4-BE49-F238E27FC236}">
                <a16:creationId xmlns:a16="http://schemas.microsoft.com/office/drawing/2014/main" id="{3866AF19-4B41-0372-CA60-95AF43567C75}"/>
              </a:ext>
            </a:extLst>
          </p:cNvPr>
          <p:cNvSpPr txBox="1"/>
          <p:nvPr/>
        </p:nvSpPr>
        <p:spPr>
          <a:xfrm>
            <a:off x="454032" y="947387"/>
            <a:ext cx="1225015" cy="400110"/>
          </a:xfrm>
          <a:prstGeom prst="rect">
            <a:avLst/>
          </a:prstGeom>
          <a:noFill/>
        </p:spPr>
        <p:txBody>
          <a:bodyPr wrap="none" rtlCol="0">
            <a:spAutoFit/>
          </a:bodyPr>
          <a:lstStyle/>
          <a:p>
            <a:r>
              <a:rPr lang="vi-VN" sz="2000" b="1"/>
              <a:t>3.1. EDA</a:t>
            </a:r>
          </a:p>
        </p:txBody>
      </p:sp>
      <p:sp>
        <p:nvSpPr>
          <p:cNvPr id="9" name="Hộp Văn bản 8">
            <a:extLst>
              <a:ext uri="{FF2B5EF4-FFF2-40B4-BE49-F238E27FC236}">
                <a16:creationId xmlns:a16="http://schemas.microsoft.com/office/drawing/2014/main" id="{2B349D00-8DBD-E225-34FB-FB099AC3ACA0}"/>
              </a:ext>
            </a:extLst>
          </p:cNvPr>
          <p:cNvSpPr txBox="1"/>
          <p:nvPr/>
        </p:nvSpPr>
        <p:spPr>
          <a:xfrm>
            <a:off x="454032" y="1347497"/>
            <a:ext cx="9378125" cy="87203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a:t>Nhận xét chung về cột PV: Bỏ qua các giá trị 0 (do buổi tối, không có bức xạ =&gt; PV =0) thì chỉ số PV thuờng đạt được vẫn khá nhỏ &lt; 10 </a:t>
            </a:r>
          </a:p>
        </p:txBody>
      </p:sp>
      <p:pic>
        <p:nvPicPr>
          <p:cNvPr id="6" name="Hình ảnh 5">
            <a:extLst>
              <a:ext uri="{FF2B5EF4-FFF2-40B4-BE49-F238E27FC236}">
                <a16:creationId xmlns:a16="http://schemas.microsoft.com/office/drawing/2014/main" id="{27D720E5-1C55-5676-44E6-AAF87A1B27E5}"/>
              </a:ext>
            </a:extLst>
          </p:cNvPr>
          <p:cNvPicPr>
            <a:picLocks noChangeAspect="1"/>
          </p:cNvPicPr>
          <p:nvPr/>
        </p:nvPicPr>
        <p:blipFill>
          <a:blip r:embed="rId2"/>
          <a:stretch>
            <a:fillRect/>
          </a:stretch>
        </p:blipFill>
        <p:spPr>
          <a:xfrm>
            <a:off x="454032" y="2219532"/>
            <a:ext cx="5048619" cy="3691082"/>
          </a:xfrm>
          <a:prstGeom prst="rect">
            <a:avLst/>
          </a:prstGeom>
        </p:spPr>
      </p:pic>
      <p:pic>
        <p:nvPicPr>
          <p:cNvPr id="10" name="Hình ảnh 9">
            <a:extLst>
              <a:ext uri="{FF2B5EF4-FFF2-40B4-BE49-F238E27FC236}">
                <a16:creationId xmlns:a16="http://schemas.microsoft.com/office/drawing/2014/main" id="{F0F6CBE7-471F-8B8E-DDB0-24CE6FBD197F}"/>
              </a:ext>
            </a:extLst>
          </p:cNvPr>
          <p:cNvPicPr>
            <a:picLocks noChangeAspect="1"/>
          </p:cNvPicPr>
          <p:nvPr/>
        </p:nvPicPr>
        <p:blipFill>
          <a:blip r:embed="rId3"/>
          <a:stretch>
            <a:fillRect/>
          </a:stretch>
        </p:blipFill>
        <p:spPr>
          <a:xfrm>
            <a:off x="6825836" y="2200011"/>
            <a:ext cx="4912132" cy="3710603"/>
          </a:xfrm>
          <a:prstGeom prst="rect">
            <a:avLst/>
          </a:prstGeom>
        </p:spPr>
      </p:pic>
      <p:sp>
        <p:nvSpPr>
          <p:cNvPr id="11" name="Hộp Văn bản 10">
            <a:extLst>
              <a:ext uri="{FF2B5EF4-FFF2-40B4-BE49-F238E27FC236}">
                <a16:creationId xmlns:a16="http://schemas.microsoft.com/office/drawing/2014/main" id="{5AAB0696-6752-51B0-C470-F2E76AE91F8D}"/>
              </a:ext>
            </a:extLst>
          </p:cNvPr>
          <p:cNvSpPr txBox="1"/>
          <p:nvPr/>
        </p:nvSpPr>
        <p:spPr>
          <a:xfrm>
            <a:off x="2487524" y="5910613"/>
            <a:ext cx="1898186" cy="375552"/>
          </a:xfrm>
          <a:prstGeom prst="rect">
            <a:avLst/>
          </a:prstGeom>
          <a:noFill/>
        </p:spPr>
        <p:txBody>
          <a:bodyPr wrap="square" rtlCol="0">
            <a:spAutoFit/>
          </a:bodyPr>
          <a:lstStyle/>
          <a:p>
            <a:pPr>
              <a:lnSpc>
                <a:spcPct val="150000"/>
              </a:lnSpc>
            </a:pPr>
            <a:r>
              <a:rPr lang="vi-VN" sz="1400" i="1">
                <a:solidFill>
                  <a:srgbClr val="FF0000"/>
                </a:solidFill>
              </a:rPr>
              <a:t>Toàn bộ dữ liệu PV</a:t>
            </a:r>
          </a:p>
        </p:txBody>
      </p:sp>
      <p:sp>
        <p:nvSpPr>
          <p:cNvPr id="12" name="Hộp Văn bản 11">
            <a:extLst>
              <a:ext uri="{FF2B5EF4-FFF2-40B4-BE49-F238E27FC236}">
                <a16:creationId xmlns:a16="http://schemas.microsoft.com/office/drawing/2014/main" id="{BDF164E9-BE44-A690-3BEF-E2914C9B667E}"/>
              </a:ext>
            </a:extLst>
          </p:cNvPr>
          <p:cNvSpPr txBox="1"/>
          <p:nvPr/>
        </p:nvSpPr>
        <p:spPr>
          <a:xfrm>
            <a:off x="8755384" y="5910613"/>
            <a:ext cx="2002130" cy="375552"/>
          </a:xfrm>
          <a:prstGeom prst="rect">
            <a:avLst/>
          </a:prstGeom>
          <a:noFill/>
        </p:spPr>
        <p:txBody>
          <a:bodyPr wrap="square" rtlCol="0">
            <a:spAutoFit/>
          </a:bodyPr>
          <a:lstStyle/>
          <a:p>
            <a:pPr>
              <a:lnSpc>
                <a:spcPct val="150000"/>
              </a:lnSpc>
            </a:pPr>
            <a:r>
              <a:rPr lang="vi-VN" sz="1400" i="1">
                <a:solidFill>
                  <a:srgbClr val="FF0000"/>
                </a:solidFill>
              </a:rPr>
              <a:t>Dữ liệu PV loại bỏ 0</a:t>
            </a:r>
          </a:p>
        </p:txBody>
      </p:sp>
    </p:spTree>
    <p:extLst>
      <p:ext uri="{BB962C8B-B14F-4D97-AF65-F5344CB8AC3E}">
        <p14:creationId xmlns:p14="http://schemas.microsoft.com/office/powerpoint/2010/main" val="2916741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hủ đề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1841</TotalTime>
  <Words>515</Words>
  <Application>Microsoft Office PowerPoint</Application>
  <PresentationFormat>Màn hình rộng</PresentationFormat>
  <Paragraphs>47</Paragraphs>
  <Slides>11</Slides>
  <Notes>0</Notes>
  <HiddenSlides>0</HiddenSlides>
  <MMClips>0</MMClips>
  <ScaleCrop>false</ScaleCrop>
  <HeadingPairs>
    <vt:vector size="6" baseType="variant">
      <vt:variant>
        <vt:lpstr>Phông được Dùng</vt:lpstr>
      </vt:variant>
      <vt:variant>
        <vt:i4>5</vt:i4>
      </vt:variant>
      <vt:variant>
        <vt:lpstr>Chủ đề</vt:lpstr>
      </vt:variant>
      <vt:variant>
        <vt:i4>4</vt:i4>
      </vt:variant>
      <vt:variant>
        <vt:lpstr>Tiêu đề Bản chiếu</vt:lpstr>
      </vt:variant>
      <vt:variant>
        <vt:i4>11</vt:i4>
      </vt:variant>
    </vt:vector>
  </HeadingPairs>
  <TitlesOfParts>
    <vt:vector size="20" baseType="lpstr">
      <vt:lpstr>Arial</vt:lpstr>
      <vt:lpstr>Calibri</vt:lpstr>
      <vt:lpstr>Lato</vt:lpstr>
      <vt:lpstr>Symbol</vt:lpstr>
      <vt:lpstr>Wingdings</vt:lpstr>
      <vt:lpstr>Office Theme</vt:lpstr>
      <vt:lpstr>Office Theme</vt:lpstr>
      <vt:lpstr>Office Theme</vt:lpstr>
      <vt:lpstr>Office Theme</vt:lpstr>
      <vt:lpstr>Bản trình bày PowerPoint</vt:lpstr>
      <vt:lpstr>Bản trình bày PowerPoint</vt:lpstr>
      <vt:lpstr>Bản trình bày PowerPoint</vt:lpstr>
      <vt:lpstr>1. Kết quả dự đoán load data</vt:lpstr>
      <vt:lpstr>1. Kết quả dự đoán load data</vt:lpstr>
      <vt:lpstr>2. Tiền xử lý PV data</vt:lpstr>
      <vt:lpstr>2. Tiền xử lý PV data</vt:lpstr>
      <vt:lpstr>3. EDA PV data</vt:lpstr>
      <vt:lpstr>3. EDA PV data</vt:lpstr>
      <vt:lpstr>3. EDA PV data</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Phong TT &amp; QTTH</dc:creator>
  <dc:description/>
  <cp:lastModifiedBy>1. MK9</cp:lastModifiedBy>
  <cp:revision>31</cp:revision>
  <dcterms:created xsi:type="dcterms:W3CDTF">2020-12-31T09:57:48Z</dcterms:created>
  <dcterms:modified xsi:type="dcterms:W3CDTF">2024-10-30T14:10:29Z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0x0101004F531634775FD1439D5B67291EFE2AD4</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