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39" r:id="rId4"/>
  </p:sldMasterIdLst>
  <p:notesMasterIdLst>
    <p:notesMasterId r:id="rId15"/>
  </p:notesMasterIdLst>
  <p:sldIdLst>
    <p:sldId id="256" r:id="rId5"/>
    <p:sldId id="257" r:id="rId6"/>
    <p:sldId id="349" r:id="rId7"/>
    <p:sldId id="333" r:id="rId8"/>
    <p:sldId id="377" r:id="rId9"/>
    <p:sldId id="378" r:id="rId10"/>
    <p:sldId id="372" r:id="rId11"/>
    <p:sldId id="380" r:id="rId12"/>
    <p:sldId id="379" r:id="rId13"/>
    <p:sldId id="264" r:id="rId14"/>
  </p:sldIdLst>
  <p:sldSz cx="12192000" cy="6858000"/>
  <p:notesSz cx="7559675" cy="10691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389-F6BC-47E6-A37B-6878B44B0D06}" type="datetimeFigureOut">
              <a:rPr lang="vi-VN" smtClean="0"/>
              <a:t>06/11/2024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5F3E1-8FAA-412F-9461-AA934089A2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111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7236720" y="3920006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vi-VN"/>
          </a:p>
        </p:txBody>
      </p:sp>
      <p:sp>
        <p:nvSpPr>
          <p:cNvPr id="7" name="Google Shape;51;p2">
            <a:extLst>
              <a:ext uri="{FF2B5EF4-FFF2-40B4-BE49-F238E27FC236}">
                <a16:creationId xmlns:a16="http://schemas.microsoft.com/office/drawing/2014/main" id="{FFC5566E-675A-8AA3-1151-899E7D4FEFF9}"/>
              </a:ext>
            </a:extLst>
          </p:cNvPr>
          <p:cNvSpPr txBox="1"/>
          <p:nvPr/>
        </p:nvSpPr>
        <p:spPr>
          <a:xfrm>
            <a:off x="2708223" y="1454219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A6F"/>
              </a:buClr>
              <a:buSzPts val="5400"/>
              <a:buFont typeface="Lato"/>
              <a:buNone/>
            </a:pPr>
            <a:r>
              <a:rPr lang="vi-VN" sz="5400" b="1">
                <a:solidFill>
                  <a:srgbClr val="1D3A6F"/>
                </a:solidFill>
                <a:latin typeface="+mj-lt"/>
                <a:ea typeface="Lato"/>
                <a:cs typeface="Lato"/>
                <a:sym typeface="Lato"/>
              </a:rPr>
              <a:t>Nội dung nghiên cứu</a:t>
            </a:r>
            <a:endParaRPr>
              <a:latin typeface="+mj-lt"/>
            </a:endParaRPr>
          </a:p>
        </p:txBody>
      </p:sp>
      <p:sp>
        <p:nvSpPr>
          <p:cNvPr id="8" name="Google Shape;52;p2">
            <a:extLst>
              <a:ext uri="{FF2B5EF4-FFF2-40B4-BE49-F238E27FC236}">
                <a16:creationId xmlns:a16="http://schemas.microsoft.com/office/drawing/2014/main" id="{E7DBF623-DDD1-38FA-531C-6D8B5DCB9A88}"/>
              </a:ext>
            </a:extLst>
          </p:cNvPr>
          <p:cNvSpPr txBox="1"/>
          <p:nvPr/>
        </p:nvSpPr>
        <p:spPr>
          <a:xfrm>
            <a:off x="3566160" y="2847038"/>
            <a:ext cx="5478306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vi-VN" sz="4000">
                <a:solidFill>
                  <a:schemeClr val="accent1">
                    <a:lumMod val="50000"/>
                  </a:schemeClr>
                </a:solidFill>
                <a:latin typeface="+mj-lt"/>
              </a:rPr>
              <a:t>Dự đoán cho bộ dữ liệu PV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50CDB76-D868-B52F-865A-C0AC01A6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3" y="273381"/>
            <a:ext cx="2993867" cy="10973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134F388-A7C1-9C91-DE92-61220238ED70}"/>
              </a:ext>
            </a:extLst>
          </p:cNvPr>
          <p:cNvSpPr txBox="1"/>
          <p:nvPr/>
        </p:nvSpPr>
        <p:spPr>
          <a:xfrm>
            <a:off x="4956048" y="1545337"/>
            <a:ext cx="6842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400"/>
          </a:p>
          <a:p>
            <a:pPr marL="457200" indent="-457200">
              <a:buAutoNum type="arabicPeriod"/>
            </a:pPr>
            <a:r>
              <a:rPr lang="vi-VN" sz="2400" i="1"/>
              <a:t>EDA</a:t>
            </a:r>
          </a:p>
          <a:p>
            <a:pPr marL="457200" indent="-457200">
              <a:buAutoNum type="arabicPeriod"/>
            </a:pPr>
            <a:endParaRPr lang="vi-VN" sz="2400" i="1"/>
          </a:p>
          <a:p>
            <a:pPr marL="342900" indent="-342900">
              <a:buFont typeface="+mj-lt"/>
              <a:buAutoNum type="arabicPeriod"/>
            </a:pPr>
            <a:r>
              <a:rPr lang="vi-VN" sz="2400" i="1"/>
              <a:t>Xây dựng model</a:t>
            </a:r>
          </a:p>
          <a:p>
            <a:pPr marL="342900" indent="-342900">
              <a:buFont typeface="+mj-lt"/>
              <a:buAutoNum type="arabicPeriod"/>
            </a:pPr>
            <a:endParaRPr lang="vi-VN" sz="2400" i="1"/>
          </a:p>
          <a:p>
            <a:pPr marL="342900" indent="-342900">
              <a:buFont typeface="+mj-lt"/>
              <a:buAutoNum type="arabicPeriod"/>
            </a:pPr>
            <a:r>
              <a:rPr lang="vi-VN" sz="2400" i="1"/>
              <a:t>Kết quả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4C5A722-4D47-F6E2-A5AF-02B9992D10DC}"/>
              </a:ext>
            </a:extLst>
          </p:cNvPr>
          <p:cNvSpPr txBox="1">
            <a:spLocks/>
          </p:cNvSpPr>
          <p:nvPr/>
        </p:nvSpPr>
        <p:spPr>
          <a:xfrm>
            <a:off x="5349240" y="483913"/>
            <a:ext cx="5462136" cy="723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>
                <a:solidFill>
                  <a:schemeClr val="accent1"/>
                </a:solidFill>
              </a:rPr>
              <a:t>Mục lục</a:t>
            </a:r>
          </a:p>
        </p:txBody>
      </p:sp>
    </p:spTree>
    <p:extLst>
      <p:ext uri="{BB962C8B-B14F-4D97-AF65-F5344CB8AC3E}">
        <p14:creationId xmlns:p14="http://schemas.microsoft.com/office/powerpoint/2010/main" val="8099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2FBA30-82AB-0B7C-7C0D-85DE9603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1. EDA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F2536C2-DC6D-FB07-1158-9532DF77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324"/>
            <a:ext cx="12192000" cy="4136433"/>
          </a:xfrm>
          <a:prstGeom prst="rect">
            <a:avLst/>
          </a:prstGeom>
        </p:spPr>
      </p:pic>
      <p:sp>
        <p:nvSpPr>
          <p:cNvPr id="7" name="Google Shape;52;p2">
            <a:extLst>
              <a:ext uri="{FF2B5EF4-FFF2-40B4-BE49-F238E27FC236}">
                <a16:creationId xmlns:a16="http://schemas.microsoft.com/office/drawing/2014/main" id="{269F48B5-1786-C69E-C0DF-1F83988D66C8}"/>
              </a:ext>
            </a:extLst>
          </p:cNvPr>
          <p:cNvSpPr txBox="1"/>
          <p:nvPr/>
        </p:nvSpPr>
        <p:spPr>
          <a:xfrm>
            <a:off x="0" y="804706"/>
            <a:ext cx="11737968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>
                <a:solidFill>
                  <a:schemeClr val="accent1">
                    <a:lumMod val="50000"/>
                  </a:schemeClr>
                </a:solidFill>
                <a:latin typeface="+mj-lt"/>
              </a:rPr>
              <a:t>Sau tiền xử lý, bộ dữ liệu còn lại 4036 điểm, phân phối qua các mốc thời gian như hình: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vi-VN">
                <a:solidFill>
                  <a:schemeClr val="accent1">
                    <a:lumMod val="50000"/>
                  </a:schemeClr>
                </a:solidFill>
                <a:latin typeface="+mj-lt"/>
              </a:rPr>
              <a:t>Phân phối dữ liệu về các ngày trong tuần đồng đều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vi-VN">
                <a:solidFill>
                  <a:schemeClr val="accent1">
                    <a:lumMod val="50000"/>
                  </a:schemeClr>
                </a:solidFill>
                <a:latin typeface="+mj-lt"/>
              </a:rPr>
              <a:t>Phân phối theo tháng có sự chênh lệch - dễ thấy nửa sau của năm lưu được nhiều dữ liệu hơn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vi-VN">
                <a:solidFill>
                  <a:schemeClr val="accent1">
                    <a:lumMod val="50000"/>
                  </a:schemeClr>
                </a:solidFill>
                <a:latin typeface="+mj-lt"/>
              </a:rPr>
              <a:t>Phân phối theo giờ khá đều</a:t>
            </a:r>
          </a:p>
        </p:txBody>
      </p:sp>
    </p:spTree>
    <p:extLst>
      <p:ext uri="{BB962C8B-B14F-4D97-AF65-F5344CB8AC3E}">
        <p14:creationId xmlns:p14="http://schemas.microsoft.com/office/powerpoint/2010/main" val="267447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C6F4A-BEAF-B067-F5EE-0D8008341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36941C-F5DC-2398-6D72-2D4337FF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1. EDA</a:t>
            </a:r>
          </a:p>
        </p:txBody>
      </p:sp>
      <p:sp>
        <p:nvSpPr>
          <p:cNvPr id="7" name="Google Shape;52;p2">
            <a:extLst>
              <a:ext uri="{FF2B5EF4-FFF2-40B4-BE49-F238E27FC236}">
                <a16:creationId xmlns:a16="http://schemas.microsoft.com/office/drawing/2014/main" id="{C6B9B9DC-24F8-01C3-74C1-04D046851D00}"/>
              </a:ext>
            </a:extLst>
          </p:cNvPr>
          <p:cNvSpPr txBox="1"/>
          <p:nvPr/>
        </p:nvSpPr>
        <p:spPr>
          <a:xfrm>
            <a:off x="0" y="970344"/>
            <a:ext cx="5543550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Tháng 5 và tháng 7 ghi nhận mức công suất PV cao ( trung bình ~ 200)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vi-VN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Đầu năm (tháng 1,2) thì công suất hoạt động mức thấp ~ 100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EA0DEEB-3A56-60D0-2704-11BA40193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5572"/>
            <a:ext cx="5720290" cy="37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4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54630-CDB8-EBC7-EB38-9EA94AD79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F91F7F1-729D-C6A4-4C9B-48427CC8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1. EDA</a:t>
            </a:r>
          </a:p>
        </p:txBody>
      </p:sp>
      <p:sp>
        <p:nvSpPr>
          <p:cNvPr id="7" name="Google Shape;52;p2">
            <a:extLst>
              <a:ext uri="{FF2B5EF4-FFF2-40B4-BE49-F238E27FC236}">
                <a16:creationId xmlns:a16="http://schemas.microsoft.com/office/drawing/2014/main" id="{B26C1A1A-8040-7979-79EB-969EA4BF56C3}"/>
              </a:ext>
            </a:extLst>
          </p:cNvPr>
          <p:cNvSpPr txBox="1"/>
          <p:nvPr/>
        </p:nvSpPr>
        <p:spPr>
          <a:xfrm>
            <a:off x="0" y="970344"/>
            <a:ext cx="11737968" cy="7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Sau khi lọc dữ liệu, ta còn thông tin từ 6h ~ 17h, tạo được đường đồ thì hình parabol với đỉnh vào 11~12h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vi-VN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>
                <a:latin typeface="+mj-lt"/>
              </a:rPr>
              <a:t>Weekday: 1 - thứ hai, 7 - CN; Dải chỉ số PV giữa các ngày đồng đều, trung bình ngày thứ 6,7 là thấp nhất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1AE6C41-17BC-E8AF-7C53-08964613D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144"/>
            <a:ext cx="12192000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67979-F91A-76D6-FA15-C090DEF57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12F215-6418-6AD9-6DA0-96B1B153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2. Xây dựng model dự báo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B922F16-100F-4D12-9B1B-80F760AC10CD}"/>
              </a:ext>
            </a:extLst>
          </p:cNvPr>
          <p:cNvSpPr txBox="1"/>
          <p:nvPr/>
        </p:nvSpPr>
        <p:spPr>
          <a:xfrm>
            <a:off x="454032" y="970344"/>
            <a:ext cx="107616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/>
              <a:t>Cấu trúc chung: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/>
              <a:t>Từ các cột đặc tính thời tiết, bức xạ cùng với mốc thời gian đo, dự báo PV có thể đạt được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/>
              <a:t>Sau khi encoding các cột đặc tính thời gian, chạy kiểm tra hệ số corr với công suất PV, trên 0.25 -&gt; được chọn làm input model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/>
              <a:t>Xây dựng model hồi quy thông thuờng, tunning với các input đã chọn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/>
              <a:t>Tập train/test chia tỉ lệ 4/1, tiếp tục chia nhỏ tập train – final_train/validation tỉ lệ 4/1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000"/>
              <a:t>Chạy thử với tập validation để đánh giá rồi thực hiện với tập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2288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D1347-5094-1D5A-2513-3A47B5ABD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29C709-CBAE-F915-3659-9E9A7192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3. Kết quả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C6B2718-700B-C753-E295-00DB8BD8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728"/>
            <a:ext cx="12192000" cy="2702491"/>
          </a:xfrm>
          <a:prstGeom prst="rect">
            <a:avLst/>
          </a:prstGeom>
        </p:spPr>
      </p:pic>
      <p:sp>
        <p:nvSpPr>
          <p:cNvPr id="6" name="Google Shape;52;p2">
            <a:extLst>
              <a:ext uri="{FF2B5EF4-FFF2-40B4-BE49-F238E27FC236}">
                <a16:creationId xmlns:a16="http://schemas.microsoft.com/office/drawing/2014/main" id="{F5AE7992-8891-D1E9-C1B3-31CFF8B31918}"/>
              </a:ext>
            </a:extLst>
          </p:cNvPr>
          <p:cNvSpPr txBox="1"/>
          <p:nvPr/>
        </p:nvSpPr>
        <p:spPr>
          <a:xfrm>
            <a:off x="227016" y="4670806"/>
            <a:ext cx="11737968" cy="4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vi-VN" i="1">
                <a:solidFill>
                  <a:srgbClr val="FF0000"/>
                </a:solidFill>
                <a:latin typeface="+mj-lt"/>
              </a:rPr>
              <a:t>Đồ thị so sánh kết quả dự báo và giá trị thực (MLP – best)</a:t>
            </a:r>
          </a:p>
        </p:txBody>
      </p:sp>
    </p:spTree>
    <p:extLst>
      <p:ext uri="{BB962C8B-B14F-4D97-AF65-F5344CB8AC3E}">
        <p14:creationId xmlns:p14="http://schemas.microsoft.com/office/powerpoint/2010/main" val="386323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D29F0-BE3D-D3B5-42A6-E5E70B0F5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8164E65-613A-844B-11F0-290738B1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3. Kết quả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EF37CB4-568F-9028-7B8C-AB3A0A6C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9" y="2614429"/>
            <a:ext cx="10959421" cy="2886260"/>
          </a:xfrm>
          <a:prstGeom prst="rect">
            <a:avLst/>
          </a:prstGeom>
        </p:spPr>
      </p:pic>
      <p:sp>
        <p:nvSpPr>
          <p:cNvPr id="6" name="Google Shape;52;p2">
            <a:extLst>
              <a:ext uri="{FF2B5EF4-FFF2-40B4-BE49-F238E27FC236}">
                <a16:creationId xmlns:a16="http://schemas.microsoft.com/office/drawing/2014/main" id="{3FA8AF98-AA93-A66C-8EC6-AE86A1C89713}"/>
              </a:ext>
            </a:extLst>
          </p:cNvPr>
          <p:cNvSpPr txBox="1"/>
          <p:nvPr/>
        </p:nvSpPr>
        <p:spPr>
          <a:xfrm>
            <a:off x="227015" y="1142395"/>
            <a:ext cx="11737968" cy="4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i="1">
                <a:latin typeface="+mj-lt"/>
              </a:rPr>
              <a:t>Bảng kết quả so sánh các model dự báo: Nhìn chung các model hồi quy thuờng có thời gian testing khá nhanh ( không cần backtesting)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i="1">
                <a:latin typeface="+mj-lt"/>
              </a:rPr>
              <a:t>MLP đạt kết quả chính xác nhất với thời gian train tương đối ổn</a:t>
            </a:r>
          </a:p>
        </p:txBody>
      </p:sp>
    </p:spTree>
    <p:extLst>
      <p:ext uri="{BB962C8B-B14F-4D97-AF65-F5344CB8AC3E}">
        <p14:creationId xmlns:p14="http://schemas.microsoft.com/office/powerpoint/2010/main" val="500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Words>363</Words>
  <Application>Microsoft Office PowerPoint</Application>
  <PresentationFormat>Màn hình rộng</PresentationFormat>
  <Paragraphs>35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4</vt:i4>
      </vt:variant>
      <vt:variant>
        <vt:lpstr>Tiêu đề Bản chiếu</vt:lpstr>
      </vt:variant>
      <vt:variant>
        <vt:i4>10</vt:i4>
      </vt:variant>
    </vt:vector>
  </HeadingPairs>
  <TitlesOfParts>
    <vt:vector size="19" baseType="lpstr">
      <vt:lpstr>Arial</vt:lpstr>
      <vt:lpstr>Calibri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Bản trình bày PowerPoint</vt:lpstr>
      <vt:lpstr>Bản trình bày PowerPoint</vt:lpstr>
      <vt:lpstr>Bản trình bày PowerPoint</vt:lpstr>
      <vt:lpstr>1. EDA</vt:lpstr>
      <vt:lpstr>1. EDA</vt:lpstr>
      <vt:lpstr>1. EDA</vt:lpstr>
      <vt:lpstr>2. Xây dựng model dự báo</vt:lpstr>
      <vt:lpstr>3. Kết quả</vt:lpstr>
      <vt:lpstr>3. Kết quả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Vuong Duc Manh 20212879</cp:lastModifiedBy>
  <cp:revision>32</cp:revision>
  <dcterms:created xsi:type="dcterms:W3CDTF">2020-12-31T09:57:48Z</dcterms:created>
  <dcterms:modified xsi:type="dcterms:W3CDTF">2024-11-06T14:04:48Z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