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39" r:id="rId4"/>
  </p:sldMasterIdLst>
  <p:notesMasterIdLst>
    <p:notesMasterId r:id="rId14"/>
  </p:notesMasterIdLst>
  <p:sldIdLst>
    <p:sldId id="256" r:id="rId5"/>
    <p:sldId id="257" r:id="rId6"/>
    <p:sldId id="349" r:id="rId7"/>
    <p:sldId id="377" r:id="rId8"/>
    <p:sldId id="388" r:id="rId9"/>
    <p:sldId id="397" r:id="rId10"/>
    <p:sldId id="351" r:id="rId11"/>
    <p:sldId id="399" r:id="rId12"/>
    <p:sldId id="264" r:id="rId13"/>
  </p:sldIdLst>
  <p:sldSz cx="12192000" cy="6858000"/>
  <p:notesSz cx="7559675" cy="10691813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389-F6BC-47E6-A37B-6878B44B0D06}" type="datetimeFigureOut">
              <a:rPr lang="vi-VN" smtClean="0"/>
              <a:t>26/03/2025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5F3E1-8FAA-412F-9461-AA934089A2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1114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600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600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6511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00376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DEAFB3E9-4F5E-435C-B51A-CC5766A852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736" y="112543"/>
            <a:ext cx="11514528" cy="436098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1:……………………………………..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C57778-6639-411E-9B4C-12D035AECE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8736" y="1058844"/>
            <a:ext cx="11514528" cy="4909124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25725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75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7" name="Google Shape;51;p2">
            <a:extLst>
              <a:ext uri="{FF2B5EF4-FFF2-40B4-BE49-F238E27FC236}">
                <a16:creationId xmlns:a16="http://schemas.microsoft.com/office/drawing/2014/main" id="{FFC5566E-675A-8AA3-1151-899E7D4FEFF9}"/>
              </a:ext>
            </a:extLst>
          </p:cNvPr>
          <p:cNvSpPr txBox="1"/>
          <p:nvPr/>
        </p:nvSpPr>
        <p:spPr>
          <a:xfrm>
            <a:off x="3565479" y="2580208"/>
            <a:ext cx="7342482" cy="848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A6F"/>
              </a:buClr>
              <a:buSzPts val="5400"/>
              <a:buFont typeface="Lato"/>
              <a:buNone/>
            </a:pPr>
            <a:r>
              <a:rPr lang="vi-VN" sz="5400" b="1">
                <a:solidFill>
                  <a:srgbClr val="1D3A6F"/>
                </a:solidFill>
                <a:latin typeface="+mj-lt"/>
                <a:ea typeface="Lato"/>
                <a:cs typeface="Lato"/>
                <a:sym typeface="Lato"/>
              </a:rPr>
              <a:t>Giới thiệu bản thân</a:t>
            </a:r>
            <a:endParaRPr>
              <a:latin typeface="+mj-lt"/>
            </a:endParaRPr>
          </a:p>
        </p:txBody>
      </p:sp>
      <p:sp>
        <p:nvSpPr>
          <p:cNvPr id="8" name="Google Shape;52;p2">
            <a:extLst>
              <a:ext uri="{FF2B5EF4-FFF2-40B4-BE49-F238E27FC236}">
                <a16:creationId xmlns:a16="http://schemas.microsoft.com/office/drawing/2014/main" id="{E7DBF623-DDD1-38FA-531C-6D8B5DCB9A88}"/>
              </a:ext>
            </a:extLst>
          </p:cNvPr>
          <p:cNvSpPr txBox="1"/>
          <p:nvPr/>
        </p:nvSpPr>
        <p:spPr>
          <a:xfrm>
            <a:off x="4513806" y="3576897"/>
            <a:ext cx="4860612" cy="115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vi-VN" sz="2800">
                <a:solidFill>
                  <a:schemeClr val="accent1">
                    <a:lumMod val="50000"/>
                  </a:schemeClr>
                </a:solidFill>
                <a:latin typeface="+mj-lt"/>
              </a:rPr>
              <a:t>Vương Đức Mạnh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B134F388-A7C1-9C91-DE92-61220238ED70}"/>
              </a:ext>
            </a:extLst>
          </p:cNvPr>
          <p:cNvSpPr txBox="1"/>
          <p:nvPr/>
        </p:nvSpPr>
        <p:spPr>
          <a:xfrm>
            <a:off x="4956048" y="1545337"/>
            <a:ext cx="6842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vi-VN" sz="2400"/>
          </a:p>
          <a:p>
            <a:pPr marL="457200" indent="-457200">
              <a:buFont typeface="+mj-lt"/>
              <a:buAutoNum type="arabicPeriod"/>
            </a:pPr>
            <a:r>
              <a:rPr lang="vi-VN" sz="2400" i="1"/>
              <a:t>Thông tin cơ bản</a:t>
            </a:r>
          </a:p>
          <a:p>
            <a:pPr marL="457200" indent="-457200">
              <a:buFont typeface="+mj-lt"/>
              <a:buAutoNum type="arabicPeriod"/>
            </a:pPr>
            <a:endParaRPr lang="vi-VN" sz="2400" i="1"/>
          </a:p>
          <a:p>
            <a:pPr marL="342900" indent="-342900">
              <a:buFont typeface="+mj-lt"/>
              <a:buAutoNum type="arabicPeriod"/>
            </a:pPr>
            <a:r>
              <a:rPr lang="vi-VN" sz="2400" i="1"/>
              <a:t>Các project đã tham gia</a:t>
            </a:r>
          </a:p>
          <a:p>
            <a:pPr marL="342900" indent="-342900">
              <a:buFont typeface="+mj-lt"/>
              <a:buAutoNum type="arabicPeriod"/>
            </a:pPr>
            <a:endParaRPr lang="vi-VN" sz="2400" i="1"/>
          </a:p>
          <a:p>
            <a:pPr marL="342900" indent="-342900">
              <a:buFont typeface="+mj-lt"/>
              <a:buAutoNum type="arabicPeriod"/>
            </a:pPr>
            <a:r>
              <a:rPr lang="vi-VN" sz="2400" i="1"/>
              <a:t>Định hướng tương lai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4C5A722-4D47-F6E2-A5AF-02B9992D10DC}"/>
              </a:ext>
            </a:extLst>
          </p:cNvPr>
          <p:cNvSpPr txBox="1">
            <a:spLocks/>
          </p:cNvSpPr>
          <p:nvPr/>
        </p:nvSpPr>
        <p:spPr>
          <a:xfrm>
            <a:off x="5349240" y="483913"/>
            <a:ext cx="5462136" cy="723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vi-VN" sz="4000" b="1">
                <a:solidFill>
                  <a:schemeClr val="accent1"/>
                </a:solidFill>
              </a:rPr>
              <a:t>Mục lục</a:t>
            </a:r>
          </a:p>
        </p:txBody>
      </p:sp>
    </p:spTree>
    <p:extLst>
      <p:ext uri="{BB962C8B-B14F-4D97-AF65-F5344CB8AC3E}">
        <p14:creationId xmlns:p14="http://schemas.microsoft.com/office/powerpoint/2010/main" val="8099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2FBA30-82AB-0B7C-7C0D-85DE9603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-174456"/>
            <a:ext cx="10972440" cy="1144800"/>
          </a:xfrm>
        </p:spPr>
        <p:txBody>
          <a:bodyPr/>
          <a:lstStyle/>
          <a:p>
            <a:r>
              <a:rPr lang="vi-VN" sz="3600">
                <a:solidFill>
                  <a:schemeClr val="bg1"/>
                </a:solidFill>
              </a:rPr>
              <a:t>1.Thông tin cơ bản</a:t>
            </a: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BC2F445-5B1D-60C3-A9B6-5A0DB3281371}"/>
              </a:ext>
            </a:extLst>
          </p:cNvPr>
          <p:cNvSpPr txBox="1"/>
          <p:nvPr/>
        </p:nvSpPr>
        <p:spPr>
          <a:xfrm>
            <a:off x="585216" y="932804"/>
            <a:ext cx="6592824" cy="4992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Họ tên: Vương Đức Mạnh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Tuổi: 19/09/2003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Quê quán: Hà Nội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Ngành học: Kỹ Thuật - Điều Khiển Tự đông hóa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Trường: Điện – Điện Tử, ĐH Bách Khoa HN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CPA: 3.21/4.00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Ngoại ngữ: 7.0 Ielts (2022), 880 Toeic nội bộ (2024)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Lab: IoT team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>
                <a:solidFill>
                  <a:srgbClr val="1B1B1B"/>
                </a:solidFill>
              </a:rPr>
              <a:t>Sở thích: Thể thao, esports, cờ vua, âm nhạc và phim ảnh</a:t>
            </a:r>
          </a:p>
        </p:txBody>
      </p:sp>
      <p:pic>
        <p:nvPicPr>
          <p:cNvPr id="6" name="Picture 5" descr="A person with black hair&#10;&#10;AI-generated content may be incorrect.">
            <a:extLst>
              <a:ext uri="{FF2B5EF4-FFF2-40B4-BE49-F238E27FC236}">
                <a16:creationId xmlns:a16="http://schemas.microsoft.com/office/drawing/2014/main" id="{3E01555F-DD8D-69AA-1EC0-38682F533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008" y="1069176"/>
            <a:ext cx="3688080" cy="4949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11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40BAEFD-C4BF-F26C-01B6-4D5EA8E240F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0336" y="2427732"/>
            <a:ext cx="10463904" cy="2002536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endParaRPr lang="vi-VN" sz="1800"/>
          </a:p>
          <a:p>
            <a:endParaRPr lang="vi-VN" sz="1800"/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5A47EA4-10BC-9C23-5DD9-BFAC909A0456}"/>
              </a:ext>
            </a:extLst>
          </p:cNvPr>
          <p:cNvSpPr txBox="1"/>
          <p:nvPr/>
        </p:nvSpPr>
        <p:spPr>
          <a:xfrm>
            <a:off x="600336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>
                <a:solidFill>
                  <a:schemeClr val="bg1"/>
                </a:solidFill>
              </a:rPr>
              <a:t>2. Các project đã tham gia</a:t>
            </a:r>
            <a:endParaRPr lang="vi-VN" sz="3600"/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8553BAF-EFDA-D555-C9D4-FDB19C2E39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0336" y="685359"/>
            <a:ext cx="1707000" cy="46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800" b="1"/>
              <a:t>2.1.Giới thiệu </a:t>
            </a:r>
          </a:p>
        </p:txBody>
      </p:sp>
      <p:sp>
        <p:nvSpPr>
          <p:cNvPr id="2" name="Hộp Văn bản 6">
            <a:extLst>
              <a:ext uri="{FF2B5EF4-FFF2-40B4-BE49-F238E27FC236}">
                <a16:creationId xmlns:a16="http://schemas.microsoft.com/office/drawing/2014/main" id="{51C8D514-2F32-3E4F-B074-5900EABD5624}"/>
              </a:ext>
            </a:extLst>
          </p:cNvPr>
          <p:cNvSpPr txBox="1"/>
          <p:nvPr/>
        </p:nvSpPr>
        <p:spPr>
          <a:xfrm>
            <a:off x="628157" y="920055"/>
            <a:ext cx="7318368" cy="571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1B1B1B"/>
                </a:solidFill>
              </a:rPr>
              <a:t>Đồ án I: </a:t>
            </a:r>
            <a:r>
              <a:rPr lang="vi-VN">
                <a:solidFill>
                  <a:srgbClr val="1B1B1B"/>
                </a:solidFill>
              </a:rPr>
              <a:t>Nhận dạng lòng bàn tay – Feature extraction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1B1B1B"/>
                </a:solidFill>
              </a:rPr>
              <a:t>Đồ án II: </a:t>
            </a:r>
            <a:r>
              <a:rPr lang="vi-VN">
                <a:solidFill>
                  <a:srgbClr val="1B1B1B"/>
                </a:solidFill>
              </a:rPr>
              <a:t>Nghiên cứu, thiết kế các bộ điều khiển học tăng cường cho hệ động học – ADP Approach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1B1B1B"/>
                </a:solidFill>
              </a:rPr>
              <a:t>BTL điều khiển số: </a:t>
            </a:r>
            <a:r>
              <a:rPr lang="vi-VN">
                <a:solidFill>
                  <a:srgbClr val="1B1B1B"/>
                </a:solidFill>
              </a:rPr>
              <a:t>Thiết kế mobile robot dò line, tránh vật cản 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1B1B1B"/>
                </a:solidFill>
              </a:rPr>
              <a:t>CEEA 2024: </a:t>
            </a:r>
            <a:r>
              <a:rPr lang="en-US">
                <a:solidFill>
                  <a:srgbClr val="1B1B1B"/>
                </a:solidFill>
              </a:rPr>
              <a:t>Digitizing Industrial Data through Convolutional Neural Networks for Analog Meter Parameter Extraction</a:t>
            </a:r>
            <a:endParaRPr lang="vi-VN">
              <a:solidFill>
                <a:srgbClr val="1B1B1B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1B1B1B"/>
                </a:solidFill>
                <a:latin typeface="+mj-lt"/>
              </a:rPr>
              <a:t>Student Forum 2024: </a:t>
            </a:r>
            <a:r>
              <a:rPr lang="en-US" sz="180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Application of machine learning for energy consumption prediction </a:t>
            </a:r>
            <a:endParaRPr lang="vi-VN">
              <a:solidFill>
                <a:srgbClr val="1B1B1B"/>
              </a:solidFill>
            </a:endParaRPr>
          </a:p>
          <a:p>
            <a:pPr marL="285750" indent="-285750" algn="l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vi-VN">
                <a:solidFill>
                  <a:srgbClr val="FF0000"/>
                </a:solidFill>
              </a:rPr>
              <a:t>Đồ án tốt nghiệp: Tối ưu lịch vận hành bằng dự báo tải kết hợp với Reinforcement Learning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>
              <a:solidFill>
                <a:srgbClr val="1B1B1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B1BB7-6674-064E-7FCC-13F5DC108D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98" t="31719" r="38770" b="19498"/>
          <a:stretch/>
        </p:blipFill>
        <p:spPr bwMode="auto">
          <a:xfrm>
            <a:off x="7946525" y="1228421"/>
            <a:ext cx="3989683" cy="185679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64A423-4560-F1B8-869D-797DC490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6282" y="3180307"/>
            <a:ext cx="3630167" cy="2825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7885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65A47EA4-10BC-9C23-5DD9-BFAC909A0456}"/>
              </a:ext>
            </a:extLst>
          </p:cNvPr>
          <p:cNvSpPr txBox="1"/>
          <p:nvPr/>
        </p:nvSpPr>
        <p:spPr>
          <a:xfrm>
            <a:off x="600336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>
                <a:solidFill>
                  <a:schemeClr val="bg1"/>
                </a:solidFill>
              </a:rPr>
              <a:t>2. Các project đã tham gia</a:t>
            </a:r>
            <a:endParaRPr lang="vi-VN" sz="3600"/>
          </a:p>
        </p:txBody>
      </p:sp>
      <p:sp>
        <p:nvSpPr>
          <p:cNvPr id="6" name="Tiêu đề phụ 2">
            <a:extLst>
              <a:ext uri="{FF2B5EF4-FFF2-40B4-BE49-F238E27FC236}">
                <a16:creationId xmlns:a16="http://schemas.microsoft.com/office/drawing/2014/main" id="{A8553BAF-EFDA-D555-C9D4-FDB19C2E39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0336" y="725356"/>
            <a:ext cx="5059800" cy="469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1800" b="1"/>
              <a:t>2.2. Project hiện tại </a:t>
            </a:r>
          </a:p>
        </p:txBody>
      </p:sp>
      <p:sp>
        <p:nvSpPr>
          <p:cNvPr id="2" name="Hộp Văn bản 1">
            <a:extLst>
              <a:ext uri="{FF2B5EF4-FFF2-40B4-BE49-F238E27FC236}">
                <a16:creationId xmlns:a16="http://schemas.microsoft.com/office/drawing/2014/main" id="{86CCEB5B-8271-2836-868D-20E88BC7DCD4}"/>
              </a:ext>
            </a:extLst>
          </p:cNvPr>
          <p:cNvSpPr txBox="1"/>
          <p:nvPr/>
        </p:nvSpPr>
        <p:spPr>
          <a:xfrm>
            <a:off x="559188" y="1199440"/>
            <a:ext cx="8438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rgbClr val="FF0000"/>
                </a:solidFill>
              </a:rPr>
              <a:t>Tối ưu lịch vận hành bằng dự báo tải kết hợp với Reinforcement Learning </a:t>
            </a:r>
          </a:p>
        </p:txBody>
      </p:sp>
      <p:sp>
        <p:nvSpPr>
          <p:cNvPr id="3" name="TextShape 2">
            <a:extLst>
              <a:ext uri="{FF2B5EF4-FFF2-40B4-BE49-F238E27FC236}">
                <a16:creationId xmlns:a16="http://schemas.microsoft.com/office/drawing/2014/main" id="{FCF0300F-10FF-C227-03D4-3631CD396236}"/>
              </a:ext>
            </a:extLst>
          </p:cNvPr>
          <p:cNvSpPr txBox="1"/>
          <p:nvPr/>
        </p:nvSpPr>
        <p:spPr>
          <a:xfrm>
            <a:off x="600336" y="1675654"/>
            <a:ext cx="5799779" cy="308188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vi-VN" b="1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Hệ thống lưới điện tại Bạch Long Vỹ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500kW </a:t>
            </a:r>
            <a:r>
              <a:rPr lang="vi-VN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Hệ thống điện mặt trời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1MW </a:t>
            </a:r>
            <a:r>
              <a:rPr lang="vi-VN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Turbine gió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500kW-2MWh </a:t>
            </a:r>
            <a:r>
              <a:rPr lang="vi-VN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Pin lưu trữ năng lượng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strike="noStrike" spc="-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r>
              <a:rPr lang="vi-VN" b="0" strike="noStrike" spc="-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000kW – máy phát điện diesel</a:t>
            </a:r>
            <a:endParaRPr lang="en-US" b="0" strike="noStrike" spc="-1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Shape 2">
            <a:extLst>
              <a:ext uri="{FF2B5EF4-FFF2-40B4-BE49-F238E27FC236}">
                <a16:creationId xmlns:a16="http://schemas.microsoft.com/office/drawing/2014/main" id="{0FD480B4-C848-E71C-7381-55B6335EE541}"/>
              </a:ext>
            </a:extLst>
          </p:cNvPr>
          <p:cNvSpPr txBox="1"/>
          <p:nvPr/>
        </p:nvSpPr>
        <p:spPr>
          <a:xfrm>
            <a:off x="600336" y="4574599"/>
            <a:ext cx="6180779" cy="164782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 liệu thực tế thu thập từ hệ thống SCADA bao gồm </a:t>
            </a:r>
            <a:r>
              <a:rPr lang="vi-VN" b="1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 liệu năng lượng (được huy động) </a:t>
            </a:r>
            <a:r>
              <a:rPr lang="vi-VN" b="0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 </a:t>
            </a:r>
            <a:r>
              <a:rPr lang="vi-VN" b="1" strike="noStrike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dữ liệu khí tượng</a:t>
            </a:r>
            <a:endParaRPr lang="vi-VN" b="1" strike="noStrike" spc="-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strike="noStrike" spc="-1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B9577-9CF5-1B6A-93F8-9934101EFB9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72200" y="1533851"/>
            <a:ext cx="6019800" cy="435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0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B879D-D188-4DA3-8675-F8BCF379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6AE71-701D-9ED2-845E-F55E29EA6718}"/>
              </a:ext>
            </a:extLst>
          </p:cNvPr>
          <p:cNvGrpSpPr/>
          <p:nvPr/>
        </p:nvGrpSpPr>
        <p:grpSpPr>
          <a:xfrm>
            <a:off x="500661" y="929458"/>
            <a:ext cx="11799100" cy="5254652"/>
            <a:chOff x="500661" y="891358"/>
            <a:chExt cx="11799100" cy="525465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95691E0-468A-F719-60FE-E2104146B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661" y="891358"/>
              <a:ext cx="11514528" cy="4503784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52DAF8-5912-4A24-1024-F0427F968425}"/>
                </a:ext>
              </a:extLst>
            </p:cNvPr>
            <p:cNvCxnSpPr/>
            <p:nvPr/>
          </p:nvCxnSpPr>
          <p:spPr>
            <a:xfrm>
              <a:off x="9728011" y="6007510"/>
              <a:ext cx="800100" cy="0"/>
            </a:xfrm>
            <a:prstGeom prst="line">
              <a:avLst/>
            </a:prstGeom>
            <a:ln w="19050">
              <a:solidFill>
                <a:srgbClr val="FF33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1289F8-F050-758A-08B0-06F7E1A27F85}"/>
                </a:ext>
              </a:extLst>
            </p:cNvPr>
            <p:cNvCxnSpPr/>
            <p:nvPr/>
          </p:nvCxnSpPr>
          <p:spPr>
            <a:xfrm>
              <a:off x="9712744" y="5692910"/>
              <a:ext cx="800100" cy="0"/>
            </a:xfrm>
            <a:prstGeom prst="line">
              <a:avLst/>
            </a:prstGeom>
            <a:ln w="19050">
              <a:solidFill>
                <a:srgbClr val="FF333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AFA7E7C-20EE-D2C2-C899-F8B5F1A706C2}"/>
                </a:ext>
              </a:extLst>
            </p:cNvPr>
            <p:cNvSpPr txBox="1"/>
            <p:nvPr/>
          </p:nvSpPr>
          <p:spPr>
            <a:xfrm>
              <a:off x="10528111" y="5869011"/>
              <a:ext cx="1771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Power link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C2F42-022D-F30D-38F0-56C5EB0B7A9C}"/>
                </a:ext>
              </a:extLst>
            </p:cNvPr>
            <p:cNvSpPr txBox="1"/>
            <p:nvPr/>
          </p:nvSpPr>
          <p:spPr>
            <a:xfrm>
              <a:off x="10512844" y="5576128"/>
              <a:ext cx="17716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Data link</a:t>
              </a:r>
            </a:p>
          </p:txBody>
        </p:sp>
      </p:grp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D8D3850A-2AA9-064F-8E85-7DB617574CBA}"/>
              </a:ext>
            </a:extLst>
          </p:cNvPr>
          <p:cNvSpPr/>
          <p:nvPr/>
        </p:nvSpPr>
        <p:spPr>
          <a:xfrm rot="16200000" flipH="1">
            <a:off x="833353" y="2547852"/>
            <a:ext cx="1224736" cy="2233015"/>
          </a:xfrm>
          <a:prstGeom prst="wedgeRoundRectCallout">
            <a:avLst>
              <a:gd name="adj1" fmla="val -65237"/>
              <a:gd name="adj2" fmla="val 113003"/>
              <a:gd name="adj3" fmla="val 1666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14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Data:</a:t>
            </a:r>
          </a:p>
          <a:p>
            <a:r>
              <a:rPr lang="en-US" sz="1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Loads Demand</a:t>
            </a:r>
          </a:p>
          <a:p>
            <a:r>
              <a:rPr lang="en-US" sz="1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1400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 available</a:t>
            </a:r>
            <a:endParaRPr lang="en-US" sz="1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42449D51-5235-51F7-AC84-E8B1BD8E865B}"/>
              </a:ext>
            </a:extLst>
          </p:cNvPr>
          <p:cNvSpPr/>
          <p:nvPr/>
        </p:nvSpPr>
        <p:spPr>
          <a:xfrm rot="16200000" flipH="1">
            <a:off x="833339" y="4282787"/>
            <a:ext cx="1292633" cy="2233015"/>
          </a:xfrm>
          <a:prstGeom prst="wedgeRoundRectCallout">
            <a:avLst>
              <a:gd name="adj1" fmla="val -54184"/>
              <a:gd name="adj2" fmla="val 112150"/>
              <a:gd name="adj3" fmla="val 16667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US" sz="14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Operation schedule :</a:t>
            </a:r>
          </a:p>
          <a:p>
            <a:r>
              <a:rPr lang="en-US" sz="1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Operation schedule for each hour</a:t>
            </a:r>
          </a:p>
          <a:p>
            <a:r>
              <a:rPr lang="en-US" sz="140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</a:t>
            </a:r>
            <a:r>
              <a:rPr lang="en-US" sz="1400" spc="-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 constraints for each component</a:t>
            </a:r>
            <a:endParaRPr lang="en-US" sz="1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Tx/>
              <a:buChar char="-"/>
            </a:pPr>
            <a:endParaRPr lang="en-US" sz="140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Hộp Văn bản 4">
            <a:extLst>
              <a:ext uri="{FF2B5EF4-FFF2-40B4-BE49-F238E27FC236}">
                <a16:creationId xmlns:a16="http://schemas.microsoft.com/office/drawing/2014/main" id="{FEB6E9E6-7511-BC53-75F1-CE98BCE038F8}"/>
              </a:ext>
            </a:extLst>
          </p:cNvPr>
          <p:cNvSpPr txBox="1"/>
          <p:nvPr/>
        </p:nvSpPr>
        <p:spPr>
          <a:xfrm>
            <a:off x="600336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>
                <a:solidFill>
                  <a:schemeClr val="bg1"/>
                </a:solidFill>
              </a:rPr>
              <a:t>2. Các project đã tham gia</a:t>
            </a:r>
            <a:endParaRPr lang="vi-VN" sz="3600"/>
          </a:p>
        </p:txBody>
      </p:sp>
      <p:sp>
        <p:nvSpPr>
          <p:cNvPr id="17" name="Tiêu đề phụ 2">
            <a:extLst>
              <a:ext uri="{FF2B5EF4-FFF2-40B4-BE49-F238E27FC236}">
                <a16:creationId xmlns:a16="http://schemas.microsoft.com/office/drawing/2014/main" id="{5603EEDC-D7EE-0129-EA2A-94910313A101}"/>
              </a:ext>
            </a:extLst>
          </p:cNvPr>
          <p:cNvSpPr txBox="1">
            <a:spLocks/>
          </p:cNvSpPr>
          <p:nvPr/>
        </p:nvSpPr>
        <p:spPr>
          <a:xfrm>
            <a:off x="600336" y="725356"/>
            <a:ext cx="5059800" cy="469392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vi-VN" sz="1800">
                <a:solidFill>
                  <a:schemeClr val="tx1"/>
                </a:solidFill>
                <a:latin typeface="+mj-lt"/>
              </a:rPr>
              <a:t>2.2. Project hiện tại </a:t>
            </a:r>
          </a:p>
        </p:txBody>
      </p:sp>
    </p:spTree>
    <p:extLst>
      <p:ext uri="{BB962C8B-B14F-4D97-AF65-F5344CB8AC3E}">
        <p14:creationId xmlns:p14="http://schemas.microsoft.com/office/powerpoint/2010/main" val="382430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52D8-099E-2220-B0E4-37C45DCB5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D3B7FFE5-F5EC-09E8-34C0-057953A516DC}"/>
              </a:ext>
            </a:extLst>
          </p:cNvPr>
          <p:cNvSpPr txBox="1"/>
          <p:nvPr/>
        </p:nvSpPr>
        <p:spPr>
          <a:xfrm>
            <a:off x="600336" y="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600">
                <a:solidFill>
                  <a:schemeClr val="bg1"/>
                </a:solidFill>
              </a:rPr>
              <a:t>3. Định hướng tương lai </a:t>
            </a:r>
            <a:endParaRPr lang="vi-VN" sz="3600"/>
          </a:p>
        </p:txBody>
      </p:sp>
      <p:sp>
        <p:nvSpPr>
          <p:cNvPr id="9" name="TextShape 2">
            <a:extLst>
              <a:ext uri="{FF2B5EF4-FFF2-40B4-BE49-F238E27FC236}">
                <a16:creationId xmlns:a16="http://schemas.microsoft.com/office/drawing/2014/main" id="{627F235C-E4AD-3E78-14F8-E8A267124796}"/>
              </a:ext>
            </a:extLst>
          </p:cNvPr>
          <p:cNvSpPr txBox="1"/>
          <p:nvPr/>
        </p:nvSpPr>
        <p:spPr>
          <a:xfrm>
            <a:off x="600336" y="1090735"/>
            <a:ext cx="6239376" cy="23382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2000" b="0" strike="noStrike" spc="-1">
                <a:solidFill>
                  <a:srgbClr val="FF0000"/>
                </a:solidFill>
                <a:ea typeface="Lato" panose="020F0502020204030203" pitchFamily="34" charset="0"/>
                <a:cs typeface="Lato" panose="020F0502020204030203" pitchFamily="34" charset="0"/>
              </a:rPr>
              <a:t>Tốt nghiệp ĐH Bách Khoa Hà Nội bằng giỏi ~ T8/2025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2000" spc="-1">
                <a:solidFill>
                  <a:srgbClr val="FF0000"/>
                </a:solidFill>
                <a:ea typeface="Lato" panose="020F0502020204030203" pitchFamily="34" charset="0"/>
                <a:cs typeface="Lato" panose="020F0502020204030203" pitchFamily="34" charset="0"/>
              </a:rPr>
              <a:t>Tiếp tục học thạc sĩ chuyên ngành TDH tại ĐH Bách Khoa Hà Nội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vi-VN" sz="2000" b="0" strike="noStrike" spc="-1">
                <a:solidFill>
                  <a:srgbClr val="FF0000"/>
                </a:solidFill>
                <a:ea typeface="Lato" panose="020F0502020204030203" pitchFamily="34" charset="0"/>
                <a:cs typeface="Lato" panose="020F0502020204030203" pitchFamily="34" charset="0"/>
              </a:rPr>
              <a:t>Thực tập, tham gia làm việc tại các công ty để tích lũy kiến thức, chuyên môn thực tế</a:t>
            </a:r>
            <a:endParaRPr lang="en-US" sz="2000" b="0" strike="noStrike" spc="-1">
              <a:solidFill>
                <a:srgbClr val="FF0000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" name="Picture 9" descr="A large stone sign in front of a building&#10;&#10;AI-generated content may be incorrect.">
            <a:extLst>
              <a:ext uri="{FF2B5EF4-FFF2-40B4-BE49-F238E27FC236}">
                <a16:creationId xmlns:a16="http://schemas.microsoft.com/office/drawing/2014/main" id="{FB4EDFB0-94D8-8B55-EFC6-62709174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683" y="3548670"/>
            <a:ext cx="4412934" cy="2695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tương lai Tiếng Anh là gì">
            <a:extLst>
              <a:ext uri="{FF2B5EF4-FFF2-40B4-BE49-F238E27FC236}">
                <a16:creationId xmlns:a16="http://schemas.microsoft.com/office/drawing/2014/main" id="{AF763E1F-0120-8CCC-7659-0F26B53D5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3" y="891608"/>
            <a:ext cx="4412934" cy="26570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12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1562328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8AB1C-88D3-0D02-A91B-1097D55863CF}"/>
              </a:ext>
            </a:extLst>
          </p:cNvPr>
          <p:cNvSpPr txBox="1"/>
          <p:nvPr/>
        </p:nvSpPr>
        <p:spPr>
          <a:xfrm>
            <a:off x="5756400" y="2533248"/>
            <a:ext cx="6094476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000" b="1"/>
              <a:t>Contact details</a:t>
            </a:r>
          </a:p>
          <a:p>
            <a:pPr>
              <a:lnSpc>
                <a:spcPct val="150000"/>
              </a:lnSpc>
            </a:pPr>
            <a:r>
              <a:rPr lang="vi-VN" sz="1800"/>
              <a:t>Phone:  </a:t>
            </a:r>
            <a:r>
              <a:rPr lang="vi-VN" sz="1800" i="1"/>
              <a:t>(+84) 865 199 293</a:t>
            </a:r>
          </a:p>
          <a:p>
            <a:pPr>
              <a:lnSpc>
                <a:spcPct val="150000"/>
              </a:lnSpc>
            </a:pPr>
            <a:r>
              <a:rPr lang="vi-VN" sz="1800" i="1"/>
              <a:t>Email: ducmanh19903</a:t>
            </a:r>
            <a:r>
              <a:rPr lang="vi-VN" sz="1800"/>
              <a:t>@gmail.com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4455</TotalTime>
  <Words>408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1.Thông tin cơ bản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Vuong Duc Manh 20212879</cp:lastModifiedBy>
  <cp:revision>51</cp:revision>
  <dcterms:created xsi:type="dcterms:W3CDTF">2020-12-31T09:57:48Z</dcterms:created>
  <dcterms:modified xsi:type="dcterms:W3CDTF">2025-03-26T04:25:17Z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0x0101004F531634775FD1439D5B67291EFE2AD4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