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4C2C-8394-4BAA-B324-3B2BB210768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D8EF-077F-493D-B5B3-EF406D46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9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4C2C-8394-4BAA-B324-3B2BB210768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D8EF-077F-493D-B5B3-EF406D46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2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D064C2C-8394-4BAA-B324-3B2BB210768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67BD8EF-077F-493D-B5B3-EF406D46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6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4C2C-8394-4BAA-B324-3B2BB210768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D8EF-077F-493D-B5B3-EF406D46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4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064C2C-8394-4BAA-B324-3B2BB210768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7BD8EF-077F-493D-B5B3-EF406D46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60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4C2C-8394-4BAA-B324-3B2BB210768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D8EF-077F-493D-B5B3-EF406D46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6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4C2C-8394-4BAA-B324-3B2BB210768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D8EF-077F-493D-B5B3-EF406D46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9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4C2C-8394-4BAA-B324-3B2BB210768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D8EF-077F-493D-B5B3-EF406D46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9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4C2C-8394-4BAA-B324-3B2BB210768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D8EF-077F-493D-B5B3-EF406D46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1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4C2C-8394-4BAA-B324-3B2BB210768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D8EF-077F-493D-B5B3-EF406D46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7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4C2C-8394-4BAA-B324-3B2BB210768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D8EF-077F-493D-B5B3-EF406D46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1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D064C2C-8394-4BAA-B324-3B2BB210768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67BD8EF-077F-493D-B5B3-EF406D46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33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Rajat &amp; </a:t>
            </a:r>
            <a:r>
              <a:rPr lang="en-US"/>
              <a:t>Theo </a:t>
            </a:r>
            <a:r>
              <a:rPr lang="en-US" smtClean="0"/>
              <a:t>Simple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C++ Applications</a:t>
            </a:r>
          </a:p>
        </p:txBody>
      </p:sp>
    </p:spTree>
    <p:extLst>
      <p:ext uri="{BB962C8B-B14F-4D97-AF65-F5344CB8AC3E}">
        <p14:creationId xmlns:p14="http://schemas.microsoft.com/office/powerpoint/2010/main" val="1626011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76335D-E3DA-4A1D-93BA-E4BCB4F9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FC03866-58CC-40A9-AD81-16E93EA9149F}"/>
              </a:ext>
            </a:extLst>
          </p:cNvPr>
          <p:cNvSpPr txBox="1"/>
          <p:nvPr/>
        </p:nvSpPr>
        <p:spPr>
          <a:xfrm>
            <a:off x="457200" y="2088776"/>
            <a:ext cx="41058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accomplished our goal of creating a simple language compiler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Overall, the changes we made to the conventional language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New commands (branch positive, storing numbers into accumulator)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Separating words using _ and expressions using | as delimiters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different error types are handled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xmlns="" id="{1418D3F6-AA4B-4756-8DAF-FF83D9936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630" y="2088776"/>
            <a:ext cx="5702594" cy="43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5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SML Compiler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2038" y="1923691"/>
            <a:ext cx="38042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Reads Number in form XXYY</a:t>
            </a:r>
          </a:p>
          <a:p>
            <a:r>
              <a:rPr lang="en-US" dirty="0"/>
              <a:t>XX = Command Name</a:t>
            </a:r>
          </a:p>
          <a:p>
            <a:r>
              <a:rPr lang="en-US" dirty="0"/>
              <a:t>YY = Location / Value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91842" y="2018581"/>
            <a:ext cx="48394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XX</a:t>
            </a:r>
          </a:p>
          <a:p>
            <a:r>
              <a:rPr lang="en-US" dirty="0"/>
              <a:t>10 – Read value into YY from keyboard</a:t>
            </a:r>
          </a:p>
          <a:p>
            <a:r>
              <a:rPr lang="en-US" dirty="0"/>
              <a:t>11 – Write value in YY onto monitor</a:t>
            </a:r>
          </a:p>
          <a:p>
            <a:r>
              <a:rPr lang="en-US" dirty="0"/>
              <a:t>20 – Load value in YY into accumulator</a:t>
            </a:r>
          </a:p>
          <a:p>
            <a:r>
              <a:rPr lang="en-US" dirty="0"/>
              <a:t>21 – Store accumulator into YY</a:t>
            </a:r>
          </a:p>
          <a:p>
            <a:r>
              <a:rPr lang="en-US" dirty="0">
                <a:solidFill>
                  <a:srgbClr val="FFC000"/>
                </a:solidFill>
              </a:rPr>
              <a:t>22 – Store number  YY into accumulator</a:t>
            </a:r>
          </a:p>
          <a:p>
            <a:r>
              <a:rPr lang="en-US" dirty="0">
                <a:solidFill>
                  <a:srgbClr val="FFC000"/>
                </a:solidFill>
              </a:rPr>
              <a:t>23 – Add number YY * 100 into accumulator</a:t>
            </a:r>
          </a:p>
          <a:p>
            <a:r>
              <a:rPr lang="en-US" dirty="0"/>
              <a:t>30 – Add value in YY to accumulator</a:t>
            </a:r>
          </a:p>
          <a:p>
            <a:r>
              <a:rPr lang="en-US" dirty="0"/>
              <a:t>31 – Subtract value in YY from accumulator</a:t>
            </a:r>
          </a:p>
          <a:p>
            <a:r>
              <a:rPr lang="en-US" dirty="0"/>
              <a:t>32 – Divide value in YY from accumulator</a:t>
            </a:r>
          </a:p>
          <a:p>
            <a:r>
              <a:rPr lang="en-US" dirty="0"/>
              <a:t>33 – Multiply value in YY by accumulator</a:t>
            </a:r>
          </a:p>
          <a:p>
            <a:r>
              <a:rPr lang="en-US" dirty="0"/>
              <a:t>40 – Branch to YY</a:t>
            </a:r>
          </a:p>
          <a:p>
            <a:r>
              <a:rPr lang="en-US" dirty="0"/>
              <a:t>41 – Branch to YY if accumulator is negative</a:t>
            </a:r>
          </a:p>
          <a:p>
            <a:r>
              <a:rPr lang="en-US" dirty="0"/>
              <a:t>42 – Branch to YY if accumulator is zero</a:t>
            </a:r>
          </a:p>
          <a:p>
            <a:r>
              <a:rPr lang="en-US" dirty="0">
                <a:solidFill>
                  <a:srgbClr val="FFC000"/>
                </a:solidFill>
              </a:rPr>
              <a:t>43 – Branch to YY if accumulator is positive</a:t>
            </a:r>
          </a:p>
          <a:p>
            <a:r>
              <a:rPr lang="en-US" dirty="0">
                <a:solidFill>
                  <a:srgbClr val="FFC000"/>
                </a:solidFill>
              </a:rPr>
              <a:t>44 - Halt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3849" y="2751826"/>
            <a:ext cx="444260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/>
              <a:t>10 99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846053" y="4613874"/>
            <a:ext cx="0" cy="10179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648972" y="4613873"/>
            <a:ext cx="0" cy="10179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51626" y="5736565"/>
            <a:ext cx="1388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XX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54537" y="5736565"/>
            <a:ext cx="1388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YY</a:t>
            </a:r>
          </a:p>
        </p:txBody>
      </p:sp>
    </p:spTree>
    <p:extLst>
      <p:ext uri="{BB962C8B-B14F-4D97-AF65-F5344CB8AC3E}">
        <p14:creationId xmlns:p14="http://schemas.microsoft.com/office/powerpoint/2010/main" val="596057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Language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796766"/>
              </p:ext>
            </p:extLst>
          </p:nvPr>
        </p:nvGraphicFramePr>
        <p:xfrm>
          <a:off x="185947" y="2074013"/>
          <a:ext cx="1147696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56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256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256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10_rem_This</a:t>
                      </a:r>
                      <a:r>
                        <a:rPr lang="en-US" baseline="0" dirty="0"/>
                        <a:t> is a comment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</a:t>
                      </a:r>
                      <a:r>
                        <a:rPr lang="en-US" baseline="0" dirty="0"/>
                        <a:t> number into 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20_input_x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 variable to 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30_print_x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goto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</a:t>
                      </a:r>
                      <a:r>
                        <a:rPr lang="en-US" baseline="0" dirty="0"/>
                        <a:t> to line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40_goto_50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Compare two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50_if_x|+|5_&lt;_x|*|x_goto_70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Initialize</a:t>
                      </a:r>
                      <a:r>
                        <a:rPr lang="en-US" baseline="0" dirty="0"/>
                        <a:t> 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60_let_y_=_30|*|x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70_end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40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Language – pass One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23773"/>
              </p:ext>
            </p:extLst>
          </p:nvPr>
        </p:nvGraphicFramePr>
        <p:xfrm>
          <a:off x="723323" y="2048521"/>
          <a:ext cx="8128000" cy="2228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4514">
                <a:tc>
                  <a:txBody>
                    <a:bodyPr/>
                    <a:lstStyle/>
                    <a:p>
                      <a:r>
                        <a:rPr lang="en-US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096119"/>
              </p:ext>
            </p:extLst>
          </p:nvPr>
        </p:nvGraphicFramePr>
        <p:xfrm>
          <a:off x="723323" y="4421413"/>
          <a:ext cx="81280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10_input_w</a:t>
                      </a:r>
                    </a:p>
                    <a:p>
                      <a:r>
                        <a:rPr lang="en-US" dirty="0"/>
                        <a:t>20_input</a:t>
                      </a:r>
                      <a:r>
                        <a:rPr lang="en-US" baseline="0" dirty="0"/>
                        <a:t>_x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30_let_y_=_x|*|5|+|w</a:t>
                      </a:r>
                    </a:p>
                    <a:p>
                      <a:r>
                        <a:rPr lang="en-US" dirty="0"/>
                        <a:t>40_let_z_=_y|/|x</a:t>
                      </a:r>
                    </a:p>
                    <a:p>
                      <a:r>
                        <a:rPr lang="en-US" dirty="0"/>
                        <a:t>50_let_temp_=_x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58E10E6-F189-4ADF-ADE1-F0CC038E25E1}"/>
              </a:ext>
            </a:extLst>
          </p:cNvPr>
          <p:cNvSpPr txBox="1"/>
          <p:nvPr/>
        </p:nvSpPr>
        <p:spPr>
          <a:xfrm>
            <a:off x="9233647" y="2268071"/>
            <a:ext cx="24204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symIndex</a:t>
            </a:r>
            <a:r>
              <a:rPr lang="en-US" dirty="0"/>
              <a:t> – starts at 0 and incremented when a new command is put in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valueIndex</a:t>
            </a:r>
            <a:r>
              <a:rPr lang="en-US" dirty="0"/>
              <a:t> – starts at 99 and decrements whenever a new variable is put in </a:t>
            </a:r>
          </a:p>
        </p:txBody>
      </p:sp>
    </p:spTree>
    <p:extLst>
      <p:ext uri="{BB962C8B-B14F-4D97-AF65-F5344CB8AC3E}">
        <p14:creationId xmlns:p14="http://schemas.microsoft.com/office/powerpoint/2010/main" val="327961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Language – Pass two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537752"/>
              </p:ext>
            </p:extLst>
          </p:nvPr>
        </p:nvGraphicFramePr>
        <p:xfrm>
          <a:off x="229077" y="2177525"/>
          <a:ext cx="8095413" cy="4231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44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532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238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28988">
                <a:tc>
                  <a:txBody>
                    <a:bodyPr/>
                    <a:lstStyle/>
                    <a:p>
                      <a:r>
                        <a:rPr lang="en-US" dirty="0"/>
                        <a:t>Line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</a:t>
                      </a:r>
                      <a:r>
                        <a:rPr lang="en-US" baseline="0" dirty="0"/>
                        <a:t> 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Compiler</a:t>
                      </a:r>
                      <a:r>
                        <a:rPr lang="en-US" baseline="0" dirty="0"/>
                        <a:t> Location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8988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8988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8988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8988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28988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28988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28988"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445260" y="1910549"/>
            <a:ext cx="37467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Compiler Location</a:t>
            </a:r>
          </a:p>
          <a:p>
            <a:pPr algn="ctr"/>
            <a:r>
              <a:rPr lang="en-US" sz="2400" dirty="0"/>
              <a:t>rem += 0</a:t>
            </a:r>
          </a:p>
          <a:p>
            <a:r>
              <a:rPr lang="en-US" sz="2400" dirty="0"/>
              <a:t>Expression:</a:t>
            </a:r>
          </a:p>
          <a:p>
            <a:pPr algn="ctr"/>
            <a:r>
              <a:rPr lang="en-US" sz="2400" dirty="0"/>
              <a:t>Number += 3</a:t>
            </a:r>
          </a:p>
          <a:p>
            <a:pPr algn="ctr"/>
            <a:r>
              <a:rPr lang="en-US" sz="2400" dirty="0"/>
              <a:t>Variable += 2</a:t>
            </a:r>
          </a:p>
          <a:p>
            <a:pPr algn="ctr"/>
            <a:r>
              <a:rPr lang="en-US" sz="2400" dirty="0"/>
              <a:t>Operation += 3</a:t>
            </a:r>
          </a:p>
          <a:p>
            <a:r>
              <a:rPr lang="en-US" sz="2400" dirty="0"/>
              <a:t>Comparison:</a:t>
            </a:r>
          </a:p>
          <a:p>
            <a:pPr algn="ctr"/>
            <a:r>
              <a:rPr lang="en-US" sz="2400" dirty="0"/>
              <a:t>“&lt;“, “&gt;”, or “==“</a:t>
            </a:r>
          </a:p>
          <a:p>
            <a:pPr algn="ctr"/>
            <a:r>
              <a:rPr lang="en-US" sz="2400" dirty="0"/>
              <a:t>+=3</a:t>
            </a:r>
          </a:p>
          <a:p>
            <a:pPr algn="ctr"/>
            <a:r>
              <a:rPr lang="en-US" sz="2400" dirty="0"/>
              <a:t>“&lt;=“, “&gt;=“, or “!=“</a:t>
            </a:r>
          </a:p>
          <a:p>
            <a:pPr algn="ctr"/>
            <a:r>
              <a:rPr lang="en-US" sz="2400" dirty="0"/>
              <a:t>+= 4</a:t>
            </a:r>
          </a:p>
          <a:p>
            <a:r>
              <a:rPr lang="en-US" sz="2400" dirty="0"/>
              <a:t>Else:</a:t>
            </a:r>
          </a:p>
          <a:p>
            <a:pPr algn="ctr"/>
            <a:r>
              <a:rPr lang="en-US" sz="2400" dirty="0"/>
              <a:t>input, print, </a:t>
            </a:r>
            <a:r>
              <a:rPr lang="en-US" sz="2400" dirty="0" err="1"/>
              <a:t>goto</a:t>
            </a:r>
            <a:r>
              <a:rPr lang="en-US" sz="2400" dirty="0"/>
              <a:t>, end += 1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9134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Language – Pass Three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E5115A9-EAD8-499A-8410-62F235AB5E05}"/>
              </a:ext>
            </a:extLst>
          </p:cNvPr>
          <p:cNvSpPr txBox="1"/>
          <p:nvPr/>
        </p:nvSpPr>
        <p:spPr>
          <a:xfrm>
            <a:off x="537882" y="2079812"/>
            <a:ext cx="11116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Loops through the entire simple language file and writes the corresponding SML code into the output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Switch statement handles cases based on commands (if, </a:t>
            </a:r>
            <a:r>
              <a:rPr lang="en-US" dirty="0" err="1"/>
              <a:t>goto</a:t>
            </a:r>
            <a:r>
              <a:rPr lang="en-US" dirty="0"/>
              <a:t>, let,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xmlns="" id="{5528557D-53CA-4952-80EB-6793ED838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83671"/>
              </p:ext>
            </p:extLst>
          </p:nvPr>
        </p:nvGraphicFramePr>
        <p:xfrm>
          <a:off x="633507" y="3023595"/>
          <a:ext cx="7160514" cy="2955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514">
                  <a:extLst>
                    <a:ext uri="{9D8B030D-6E8A-4147-A177-3AD203B41FA5}">
                      <a16:colId xmlns:a16="http://schemas.microsoft.com/office/drawing/2014/main" xmlns="" val="259470742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3844238553"/>
                    </a:ext>
                  </a:extLst>
                </a:gridCol>
              </a:tblGrid>
              <a:tr h="492644">
                <a:tc>
                  <a:txBody>
                    <a:bodyPr/>
                    <a:lstStyle/>
                    <a:p>
                      <a:r>
                        <a:rPr lang="en-US" dirty="0"/>
                        <a:t>Simple Language Commands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Corresponding SML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2469726"/>
                  </a:ext>
                </a:extLst>
              </a:tr>
              <a:tr h="492644">
                <a:tc>
                  <a:txBody>
                    <a:bodyPr/>
                    <a:lstStyle/>
                    <a:p>
                      <a:r>
                        <a:rPr lang="en-US" dirty="0"/>
                        <a:t>input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69721931"/>
                  </a:ext>
                </a:extLst>
              </a:tr>
              <a:tr h="492644">
                <a:tc>
                  <a:txBody>
                    <a:bodyPr/>
                    <a:lstStyle/>
                    <a:p>
                      <a:r>
                        <a:rPr lang="en-US" dirty="0" err="1"/>
                        <a:t>goto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95936639"/>
                  </a:ext>
                </a:extLst>
              </a:tr>
              <a:tr h="492644">
                <a:tc>
                  <a:txBody>
                    <a:bodyPr/>
                    <a:lstStyle/>
                    <a:p>
                      <a:r>
                        <a:rPr lang="en-US" dirty="0"/>
                        <a:t>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45700"/>
                  </a:ext>
                </a:extLst>
              </a:tr>
              <a:tr h="492644">
                <a:tc>
                  <a:txBody>
                    <a:bodyPr/>
                    <a:lstStyle/>
                    <a:p>
                      <a:r>
                        <a:rPr lang="en-US" dirty="0"/>
                        <a:t>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 commands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39450033"/>
                  </a:ext>
                </a:extLst>
              </a:tr>
              <a:tr h="492644">
                <a:tc>
                  <a:txBody>
                    <a:bodyPr/>
                    <a:lstStyle/>
                    <a:p>
                      <a:r>
                        <a:rPr lang="en-US" dirty="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Subtraction then branch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2434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973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Postfix – if and let Statements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D7972F9-7451-46E6-B1EA-4A65C4AA9D5C}"/>
              </a:ext>
            </a:extLst>
          </p:cNvPr>
          <p:cNvSpPr txBox="1"/>
          <p:nvPr/>
        </p:nvSpPr>
        <p:spPr>
          <a:xfrm>
            <a:off x="313440" y="2189220"/>
            <a:ext cx="114216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passes through expression to make new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Pass: Deals with multiplication and division since these operators have precedence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Pass = Deals with addition and subtraction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Parentheses are handled with recursion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input the expression using | as delimiters between constants and operators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Ex. 2|*| ( | y | + | 2 | ) </a:t>
            </a:r>
          </a:p>
        </p:txBody>
      </p:sp>
    </p:spTree>
    <p:extLst>
      <p:ext uri="{BB962C8B-B14F-4D97-AF65-F5344CB8AC3E}">
        <p14:creationId xmlns:p14="http://schemas.microsoft.com/office/powerpoint/2010/main" val="64692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Checking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C5497F0-E8FB-4E02-87DF-08C49C4E6475}"/>
              </a:ext>
            </a:extLst>
          </p:cNvPr>
          <p:cNvSpPr/>
          <p:nvPr/>
        </p:nvSpPr>
        <p:spPr>
          <a:xfrm>
            <a:off x="645459" y="211256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Errors handled: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Invalid file name or file not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Invalid operators in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uninitialized variables in if or let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SML memory is overflowed (over 100 lines)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invalid commands</a:t>
            </a:r>
          </a:p>
        </p:txBody>
      </p:sp>
    </p:spTree>
    <p:extLst>
      <p:ext uri="{BB962C8B-B14F-4D97-AF65-F5344CB8AC3E}">
        <p14:creationId xmlns:p14="http://schemas.microsoft.com/office/powerpoint/2010/main" val="428564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7E8AE9-A9D5-4894-9416-AC7DD2D1F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program – Even.txt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xmlns="" id="{43911442-6471-4821-B0BA-8453E73D4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372" y="1991392"/>
            <a:ext cx="5021464" cy="338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34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179</TotalTime>
  <Words>554</Words>
  <Application>Microsoft Office PowerPoint</Application>
  <PresentationFormat>Widescreen</PresentationFormat>
  <Paragraphs>158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Wingdings</vt:lpstr>
      <vt:lpstr>Banded</vt:lpstr>
      <vt:lpstr>Rajat &amp; Theo Simple</vt:lpstr>
      <vt:lpstr>SML Compiler</vt:lpstr>
      <vt:lpstr>Simple Language</vt:lpstr>
      <vt:lpstr>Simple Language – pass One</vt:lpstr>
      <vt:lpstr>Simple Language – Pass two</vt:lpstr>
      <vt:lpstr>Simple Language – Pass Three</vt:lpstr>
      <vt:lpstr>Postfix – if and let Statements</vt:lpstr>
      <vt:lpstr>Error Checking</vt:lpstr>
      <vt:lpstr>Example program – Even.txt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Rajat &amp; Theo Simple</dc:title>
  <dc:creator>Rajat Sethi</dc:creator>
  <cp:lastModifiedBy>Rajat Sethi</cp:lastModifiedBy>
  <cp:revision>15</cp:revision>
  <dcterms:created xsi:type="dcterms:W3CDTF">2019-12-06T06:16:23Z</dcterms:created>
  <dcterms:modified xsi:type="dcterms:W3CDTF">2020-05-05T17:56:58Z</dcterms:modified>
</cp:coreProperties>
</file>