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3" r:id="rId23"/>
    <p:sldId id="279" r:id="rId24"/>
    <p:sldId id="284" r:id="rId25"/>
    <p:sldId id="278" r:id="rId26"/>
    <p:sldId id="285" r:id="rId27"/>
    <p:sldId id="28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>
        <p:guide orient="horz" pos="218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D0F97-9F29-4551-B99B-9F68279B589F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445E1-D632-41DE-A8FA-094238AD21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47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340F-8991-4449-A9DA-649B870CB104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C269-9CE8-4971-A88D-555F85EA1EFE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A4EB-7772-472B-AF10-FBF1203FA78F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F9A1-FE85-4952-A14F-3BDF6B1762DF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ED40-9727-49C2-8978-5209297217F8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FE9A-9053-4D25-9E3B-3053F4AE3856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6CCA-E841-4B1B-92D9-870AD3E48222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CA7C-D4E9-44D4-AA46-2B549BAF9EFE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15ED-7C15-49BC-8F67-21092D71D111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5A16-0D2E-4411-814C-1150B90A7515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F22C-85B2-436E-9522-07C361E659CF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B8AC-0CF4-4CB5-9CE8-BA5A897E5445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ADEE-C4C7-44A3-868B-0C27F362A852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6DC1-D1DA-4776-9B6D-5C15E62957AA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7BE5-2D95-499E-9FF4-3632DB129A91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CA70-8F27-44B1-B4FD-A044F41810CE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E5A90-E24F-4BA3-AA05-A00A7E1F6047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9.jp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6.jpg"/><Relationship Id="rId7" Type="http://schemas.openxmlformats.org/officeDocument/2006/relationships/image" Target="../media/image1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0.jpg"/><Relationship Id="rId10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10" Type="http://schemas.openxmlformats.org/officeDocument/2006/relationships/image" Target="../media/image21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7" Type="http://schemas.openxmlformats.org/officeDocument/2006/relationships/image" Target="../media/image37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g"/><Relationship Id="rId5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jpg"/><Relationship Id="rId7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Modelagem</a:t>
            </a:r>
            <a:r>
              <a:rPr lang="en-US" dirty="0"/>
              <a:t> </a:t>
            </a:r>
            <a:r>
              <a:rPr lang="en-US" dirty="0" err="1"/>
              <a:t>Geométrica</a:t>
            </a:r>
            <a:br>
              <a:rPr lang="en-US" dirty="0"/>
            </a:br>
            <a:r>
              <a:rPr lang="en-US" dirty="0"/>
              <a:t>SME0271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dirty="0" err="1"/>
              <a:t>Hermite</a:t>
            </a:r>
            <a:r>
              <a:rPr lang="pt-BR" sz="2800" dirty="0"/>
              <a:t> RBF para Curvas Implícitas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4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</a:t>
            </a:r>
            <a:br>
              <a:rPr lang="pt-BR" dirty="0"/>
            </a:br>
            <a:r>
              <a:rPr lang="pt-BR" dirty="0"/>
              <a:t>Polinômio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𝑃𝑜𝑙</m:t>
                            </m:r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𝑃𝑜𝑙𝑦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𝑃𝑜𝑙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pt-B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t-B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−(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𝑃𝑜𝑙𝑦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endParaRPr lang="pt-B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m:rPr>
                        <m:sty m:val="p"/>
                        <m:brk m:alnAt="7"/>
                      </m:rPr>
                      <a:rPr lang="el-GR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begChr m:val="⟨"/>
                        <m:endChr m:val="⟩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𝚿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e>
                                          </m:eqArr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e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e>
                                          </m:eqArr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e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3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:r>
                  <a:rPr lang="pt-BR" dirty="0"/>
                  <a:t>Exemplo 2D : gaussiano</a:t>
                </a:r>
                <a:br>
                  <a:rPr lang="pt-BR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𝚿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10" t="-61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053" y="2286000"/>
            <a:ext cx="3048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035" y="4523367"/>
            <a:ext cx="3227267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146" y="4481479"/>
            <a:ext cx="3205212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52734" y="2056752"/>
            <a:ext cx="120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 = 0.02</a:t>
            </a: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097" y="4478785"/>
            <a:ext cx="3048000" cy="2286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673113" y="2056752"/>
            <a:ext cx="93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 = 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2977" y="2317002"/>
            <a:ext cx="3048000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5854" y="2101334"/>
            <a:ext cx="93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 = 0.2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0097" y="2319388"/>
            <a:ext cx="3048000" cy="228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93371" y="3136836"/>
            <a:ext cx="169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Com função polinomial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44696" y="5060172"/>
            <a:ext cx="169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Sem função polinomial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4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541" y="249556"/>
            <a:ext cx="3047999" cy="2286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642" y="249556"/>
            <a:ext cx="3047999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612" y="249556"/>
            <a:ext cx="3048000" cy="228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80202" y="64890"/>
            <a:ext cx="16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40 pontos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82678" y="64890"/>
            <a:ext cx="16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80 pontos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85154" y="64890"/>
            <a:ext cx="16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200 pontos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5539" y="2467316"/>
            <a:ext cx="3048000" cy="2286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7552" y="2467316"/>
            <a:ext cx="3048000" cy="228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6612" y="2467316"/>
            <a:ext cx="3048000" cy="228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986" y="4558350"/>
            <a:ext cx="3048000" cy="228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3788" y="4558350"/>
            <a:ext cx="3047999" cy="2286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0758" y="4558350"/>
            <a:ext cx="3048000" cy="2286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8188" y="3191426"/>
            <a:ext cx="1699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Com função polinomial</a:t>
            </a:r>
          </a:p>
          <a:p>
            <a:r>
              <a:rPr lang="pt-BR" b="1" dirty="0"/>
              <a:t>(r = 0.2)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502" y="5223944"/>
            <a:ext cx="1699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Sem função polinomial</a:t>
            </a:r>
          </a:p>
          <a:p>
            <a:r>
              <a:rPr lang="pt-BR" b="1" dirty="0"/>
              <a:t>(r = 0.2)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7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:r>
                  <a:rPr lang="pt-BR" dirty="0" err="1"/>
                  <a:t>Wendland</a:t>
                </a:r>
                <a:r>
                  <a:rPr lang="pt-BR" dirty="0"/>
                  <a:t> (80 pontos)</a:t>
                </a:r>
                <a:br>
                  <a:rPr lang="pt-BR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𝚿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f>
                                    <m:f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𝑝𝑎𝑟𝑎</m:t>
                              </m:r>
                              <m:f>
                                <m:f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10" t="-6161" b="-104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8188" y="3191426"/>
            <a:ext cx="169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Com função polinomial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502" y="5223944"/>
            <a:ext cx="169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Sem função polinomial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5915" y="244709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 =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09615" y="244709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 =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16384" y="2447098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 = 5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188" y="4859084"/>
            <a:ext cx="2438400" cy="1828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188" y="2816430"/>
            <a:ext cx="2438400" cy="1828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1995" y="2816430"/>
            <a:ext cx="2438400" cy="1828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7306" y="4859084"/>
            <a:ext cx="2438400" cy="1828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906" y="4859084"/>
            <a:ext cx="2438400" cy="1828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8906" y="2816430"/>
            <a:ext cx="2438400" cy="1828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01786" y="2816430"/>
            <a:ext cx="2438400" cy="1828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01786" y="4859084"/>
            <a:ext cx="2438400" cy="18288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0648031" y="2460398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 = 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00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Gaussiano com subdivisão dos pontos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14985"/>
            <a:ext cx="8915400" cy="1196454"/>
          </a:xfrm>
        </p:spPr>
        <p:txBody>
          <a:bodyPr/>
          <a:lstStyle/>
          <a:p>
            <a:r>
              <a:rPr lang="pt-BR" b="1" dirty="0"/>
              <a:t>r = 0.2 </a:t>
            </a:r>
          </a:p>
          <a:p>
            <a:r>
              <a:rPr lang="pt-BR" b="1" dirty="0"/>
              <a:t>400 pontos totais</a:t>
            </a:r>
          </a:p>
          <a:p>
            <a:r>
              <a:rPr lang="pt-BR" b="1" dirty="0"/>
              <a:t>5 pontos maximais per retângulo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994" y="2911528"/>
            <a:ext cx="4876800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968" y="2911528"/>
            <a:ext cx="4876800" cy="36576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63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Wendland</a:t>
            </a:r>
            <a:r>
              <a:rPr lang="pt-BR" dirty="0"/>
              <a:t> 3D </a:t>
            </a:r>
            <a:br>
              <a:rPr lang="pt-BR" dirty="0"/>
            </a:br>
            <a:r>
              <a:rPr lang="pt-BR" dirty="0"/>
              <a:t>esfera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857" y="4513293"/>
            <a:ext cx="3048000" cy="2286000"/>
          </a:xfrm>
        </p:spPr>
      </p:pic>
      <p:sp>
        <p:nvSpPr>
          <p:cNvPr id="6" name="TextBox 5"/>
          <p:cNvSpPr txBox="1"/>
          <p:nvPr/>
        </p:nvSpPr>
        <p:spPr>
          <a:xfrm>
            <a:off x="558388" y="2802073"/>
            <a:ext cx="1699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Com função polinomial</a:t>
            </a:r>
          </a:p>
          <a:p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8388" y="5333128"/>
            <a:ext cx="169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Sem função polinomial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857" y="2120738"/>
            <a:ext cx="3048000" cy="2286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01088" y="169812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 = 1.5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085" y="2120738"/>
            <a:ext cx="3048000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085" y="4511134"/>
            <a:ext cx="3048000" cy="228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82189" y="169818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 = 2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3521" y="4513293"/>
            <a:ext cx="3048000" cy="2286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022752" y="164485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 = 4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851" y="2119659"/>
            <a:ext cx="3048000" cy="2286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5807" y="0"/>
            <a:ext cx="4485714" cy="167619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8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Wendland</a:t>
            </a:r>
            <a:r>
              <a:rPr lang="pt-BR" dirty="0"/>
              <a:t> 3D </a:t>
            </a:r>
            <a:br>
              <a:rPr lang="pt-BR" dirty="0"/>
            </a:br>
            <a:r>
              <a:rPr lang="pt-BR" dirty="0"/>
              <a:t>dois toros (400 pontos totais)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961" y="2001103"/>
            <a:ext cx="6096001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4287103"/>
            <a:ext cx="304800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2001103"/>
            <a:ext cx="3048000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8207" y="2692891"/>
            <a:ext cx="1699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Com função polinomial</a:t>
            </a:r>
          </a:p>
          <a:p>
            <a:r>
              <a:rPr lang="pt-BR" b="1" dirty="0"/>
              <a:t>r = 0.6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207" y="5223946"/>
            <a:ext cx="1699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Sem função polinomial</a:t>
            </a:r>
          </a:p>
          <a:p>
            <a:r>
              <a:rPr lang="pt-BR" b="1" dirty="0"/>
              <a:t>r = 0.6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97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Wendland</a:t>
            </a:r>
            <a:r>
              <a:rPr lang="pt-BR" dirty="0"/>
              <a:t> 3D </a:t>
            </a:r>
            <a:br>
              <a:rPr lang="pt-BR" dirty="0"/>
            </a:br>
            <a:r>
              <a:rPr lang="pt-BR" dirty="0"/>
              <a:t>dois toros (120 pontos totais)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6948" y="1760359"/>
            <a:ext cx="106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 = 0.4</a:t>
            </a:r>
          </a:p>
        </p:txBody>
      </p:sp>
      <p:sp>
        <p:nvSpPr>
          <p:cNvPr id="7" name="Rectangle 6"/>
          <p:cNvSpPr/>
          <p:nvPr/>
        </p:nvSpPr>
        <p:spPr>
          <a:xfrm>
            <a:off x="3020262" y="1760359"/>
            <a:ext cx="8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/>
              <a:t>r = 0.3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11" y="2170291"/>
            <a:ext cx="3048000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211" y="2170291"/>
            <a:ext cx="3048000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211" y="2170291"/>
            <a:ext cx="3048000" cy="2286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116262" y="1787109"/>
            <a:ext cx="8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/>
              <a:t>r = 0.6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6737" y="4442441"/>
            <a:ext cx="3048000" cy="22860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244502" y="4470141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/>
              <a:t>r = 3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4130" y="4462896"/>
            <a:ext cx="3048000" cy="2286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254339" y="4405107"/>
            <a:ext cx="8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/>
              <a:t>r = 1.2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3685" y="4452161"/>
            <a:ext cx="3048000" cy="2286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166326" y="4387334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/>
              <a:t>r =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46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Variação do numero de ponto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479" y="2498666"/>
            <a:ext cx="252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 = 1.3 e 96 pontos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3814" y="2498666"/>
            <a:ext cx="252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 = 1.1 e 160 pontos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98" y="2897009"/>
            <a:ext cx="3657599" cy="2743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157" y="2897009"/>
            <a:ext cx="3657600" cy="27432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15641" y="2483743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r = 1.1 e 144 pontos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632" y="2853075"/>
            <a:ext cx="3657600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6692" y="2897009"/>
            <a:ext cx="3657600" cy="2743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87955" y="2498666"/>
            <a:ext cx="252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 = 5.3 e 360 pontos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51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Coelho com </a:t>
            </a:r>
            <a:r>
              <a:rPr lang="pt-BR" dirty="0" err="1"/>
              <a:t>Wendland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r = 1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1905000"/>
            <a:ext cx="6095999" cy="4572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85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20914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Partir de pontos P e normais N</a:t>
                </a:r>
              </a:p>
              <a:p>
                <a:endParaRPr lang="pt-BR" dirty="0"/>
              </a:p>
              <a:p>
                <a:r>
                  <a:rPr lang="pt-BR" dirty="0"/>
                  <a:t>Construir uma função implícita cuja a valor vale 0 para cada P e onde o gradiente da função seja igual a N</a:t>
                </a:r>
              </a:p>
              <a:p>
                <a:endParaRPr lang="pt-BR" dirty="0"/>
              </a:p>
              <a:p>
                <a:r>
                  <a:rPr lang="pt-BR" dirty="0"/>
                  <a:t>Precisamos de uma RBF(gaussiana, </a:t>
                </a:r>
                <a:r>
                  <a:rPr lang="pt-BR" dirty="0" err="1"/>
                  <a:t>multiquadrática</a:t>
                </a:r>
                <a:r>
                  <a:rPr lang="pt-BR" dirty="0"/>
                  <a:t>, </a:t>
                </a:r>
                <a:r>
                  <a:rPr lang="pt-BR" dirty="0" err="1"/>
                  <a:t>Wendland</a:t>
                </a:r>
                <a:r>
                  <a:rPr lang="pt-BR" dirty="0"/>
                  <a:t> etc...) e precisamos calcular o gradiente dela e o </a:t>
                </a:r>
                <a:r>
                  <a:rPr lang="pt-BR" dirty="0" err="1"/>
                  <a:t>Hessian</a:t>
                </a:r>
                <a:r>
                  <a:rPr lang="pt-BR" dirty="0"/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pt-BR" sz="2400" i="1" smtClean="0">
                        <a:latin typeface="Cambria Math" panose="02040503050406030204" pitchFamily="18" charset="0"/>
                      </a:rPr>
                      <m:t>𝚿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𝚿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𝚿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pt-BR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1" i="0" smtClean="0">
                        <a:latin typeface="Cambria Math" panose="02040503050406030204" pitchFamily="18" charset="0"/>
                      </a:rPr>
                      <m:t>𝐞</m:t>
                    </m:r>
                    <m:r>
                      <a:rPr lang="pt-BR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1" smtClean="0">
                        <a:latin typeface="Cambria Math" panose="02040503050406030204" pitchFamily="18" charset="0"/>
                      </a:rPr>
                      <m:t>𝐇</m:t>
                    </m:r>
                    <m:r>
                      <a:rPr lang="pt-BR" sz="2400" b="1">
                        <a:latin typeface="Cambria Math" panose="02040503050406030204" pitchFamily="18" charset="0"/>
                      </a:rPr>
                      <m:t>𝚿</m:t>
                    </m:r>
                    <m:r>
                      <a:rPr lang="pt-BR" sz="2400" b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𝚿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𝚿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𝚿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𝚿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pt-BR" sz="2400" dirty="0"/>
              </a:p>
              <a:p>
                <a:endParaRPr lang="pt-BR" b="1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209143"/>
              </a:xfrm>
              <a:blipFill>
                <a:blip r:embed="rId2"/>
                <a:stretch>
                  <a:fillRect l="-479" t="-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41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Coelho com gaussiana</a:t>
            </a:r>
            <a:br>
              <a:rPr lang="pt-BR" dirty="0"/>
            </a:b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2286000"/>
            <a:ext cx="6095999" cy="4572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5" y="2286000"/>
            <a:ext cx="6096000" cy="457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512242" y="6364906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r = 0.09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8668" y="6364906"/>
            <a:ext cx="227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64 pontos e r = 0.3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54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2286000"/>
            <a:ext cx="6095999" cy="4572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24" y="2286000"/>
            <a:ext cx="6096000" cy="457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289353" y="6431393"/>
            <a:ext cx="1098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r = 0.002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767" y="6431393"/>
            <a:ext cx="22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64 pontos e r = 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:r>
                  <a:rPr lang="pt-BR" dirty="0" err="1"/>
                  <a:t>Multiquadrática</a:t>
                </a:r>
                <a:r>
                  <a:rPr lang="pt-BR" dirty="0"/>
                  <a:t> </a:t>
                </a:r>
                <a:br>
                  <a:rPr lang="pt-BR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𝚿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710" t="-6161" b="-545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63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" y="2286000"/>
            <a:ext cx="60960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86000"/>
            <a:ext cx="6096000" cy="4572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:r>
                  <a:rPr lang="pt-BR" dirty="0" err="1"/>
                  <a:t>Multiquadrática</a:t>
                </a:r>
                <a:r>
                  <a:rPr lang="pt-BR" dirty="0"/>
                  <a:t> inversa</a:t>
                </a:r>
                <a:br>
                  <a:rPr lang="pt-BR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𝚿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710" t="-6161" b="-611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66057" y="6488668"/>
            <a:ext cx="2202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64 pontos e r = 0.7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89353" y="6431393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r = 1.1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71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86000"/>
            <a:ext cx="6096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6000" y="3114683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64 pontos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6000" y="5014489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600 pontos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050" y="2267690"/>
            <a:ext cx="3657600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:r>
                  <a:rPr lang="pt-BR" dirty="0" err="1"/>
                  <a:t>Spline</a:t>
                </a:r>
                <a:r>
                  <a:rPr lang="pt-BR" dirty="0"/>
                  <a:t> </a:t>
                </a:r>
                <a:r>
                  <a:rPr lang="pt-BR" dirty="0" err="1"/>
                  <a:t>poli-harmônica</a:t>
                </a:r>
                <a:br>
                  <a:rPr lang="pt-BR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𝚿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2052" t="-71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3344" y="411480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37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RBF (shift = 0.001)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86" y="2286000"/>
            <a:ext cx="60960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86000"/>
            <a:ext cx="6096000" cy="4572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00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Divisão em caixa para </a:t>
            </a:r>
            <a:r>
              <a:rPr lang="pt-BR" dirty="0" err="1"/>
              <a:t>multiquadrática</a:t>
            </a:r>
            <a:br>
              <a:rPr lang="pt-BR" dirty="0"/>
            </a:br>
            <a:r>
              <a:rPr lang="pt-BR" dirty="0"/>
              <a:t>20 pontos per caixa, r = 0.002</a:t>
            </a:r>
            <a:br>
              <a:rPr lang="pt-BR" dirty="0"/>
            </a:br>
            <a:r>
              <a:rPr lang="pt-BR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86" y="1905000"/>
            <a:ext cx="6096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96071" y="2820769"/>
            <a:ext cx="169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Com função polinomial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96071" y="5149072"/>
            <a:ext cx="169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Sem função polinomial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67" y="4191000"/>
            <a:ext cx="3048000" cy="228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767" y="1905000"/>
            <a:ext cx="3048000" cy="228600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94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Divisão em caixa para gaussiana</a:t>
            </a:r>
            <a:br>
              <a:rPr lang="pt-BR" dirty="0"/>
            </a:br>
            <a:r>
              <a:rPr lang="pt-BR" dirty="0"/>
              <a:t>20 pontos por caixa, r = 0.1</a:t>
            </a:r>
            <a:br>
              <a:rPr lang="pt-BR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15" y="1905000"/>
            <a:ext cx="6096000" cy="45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761" y="4142142"/>
            <a:ext cx="3048000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761" y="1908693"/>
            <a:ext cx="3048000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96071" y="2820769"/>
            <a:ext cx="169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Com função polinomial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96071" y="5149072"/>
            <a:ext cx="169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Sem função polinomial</a:t>
            </a:r>
          </a:p>
        </p:txBody>
      </p:sp>
    </p:spTree>
    <p:extLst>
      <p:ext uri="{BB962C8B-B14F-4D97-AF65-F5344CB8AC3E}">
        <p14:creationId xmlns:p14="http://schemas.microsoft.com/office/powerpoint/2010/main" val="3409346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1286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HRBF melhor que RBF em alguma caso mas sensibilidade ao r muito grande</a:t>
            </a:r>
          </a:p>
          <a:p>
            <a:endParaRPr lang="pt-BR" dirty="0"/>
          </a:p>
          <a:p>
            <a:r>
              <a:rPr lang="pt-BR" dirty="0" err="1"/>
              <a:t>Wendland</a:t>
            </a:r>
            <a:r>
              <a:rPr lang="pt-BR" dirty="0"/>
              <a:t> permite bom resultados mas a escolha do r é difícil</a:t>
            </a:r>
          </a:p>
          <a:p>
            <a:endParaRPr lang="pt-BR" dirty="0"/>
          </a:p>
          <a:p>
            <a:r>
              <a:rPr lang="pt-BR" dirty="0" err="1"/>
              <a:t>Multiquadrática</a:t>
            </a:r>
            <a:r>
              <a:rPr lang="pt-BR" dirty="0"/>
              <a:t> tem os melhor resultados e é robusto com o r </a:t>
            </a:r>
          </a:p>
          <a:p>
            <a:endParaRPr lang="pt-BR" dirty="0"/>
          </a:p>
          <a:p>
            <a:r>
              <a:rPr lang="pt-BR" dirty="0"/>
              <a:t>Divisão em caixa com polinômio dá resultados com </a:t>
            </a:r>
            <a:r>
              <a:rPr lang="pt-BR" dirty="0" err="1"/>
              <a:t>artefacts</a:t>
            </a:r>
            <a:r>
              <a:rPr lang="pt-BR" dirty="0"/>
              <a:t>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Referencia</a:t>
            </a:r>
          </a:p>
          <a:p>
            <a:r>
              <a:rPr lang="pt-BR" dirty="0" err="1"/>
              <a:t>Hermite</a:t>
            </a:r>
            <a:r>
              <a:rPr lang="pt-BR" dirty="0"/>
              <a:t> Radial </a:t>
            </a:r>
            <a:r>
              <a:rPr lang="pt-BR" dirty="0" err="1"/>
              <a:t>Basis</a:t>
            </a:r>
            <a:r>
              <a:rPr lang="pt-BR" dirty="0"/>
              <a:t> </a:t>
            </a:r>
            <a:r>
              <a:rPr lang="pt-BR" dirty="0" err="1"/>
              <a:t>Functions</a:t>
            </a:r>
            <a:r>
              <a:rPr lang="pt-BR" dirty="0"/>
              <a:t> </a:t>
            </a:r>
            <a:r>
              <a:rPr lang="pt-BR" dirty="0" err="1"/>
              <a:t>Implicits</a:t>
            </a:r>
            <a:r>
              <a:rPr lang="pt-BR" dirty="0"/>
              <a:t> de I. Macêdo1 , J. P. Gois2 and L. Velho1</a:t>
            </a:r>
          </a:p>
          <a:p>
            <a:r>
              <a:rPr lang="pt-BR" dirty="0"/>
              <a:t>Notas de aula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7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em Matlab de HRBF</a:t>
            </a:r>
          </a:p>
          <a:p>
            <a:endParaRPr lang="pt-BR" dirty="0"/>
          </a:p>
          <a:p>
            <a:r>
              <a:rPr lang="pt-BR" dirty="0"/>
              <a:t>Exemplo 2D com Gaussiano e </a:t>
            </a:r>
            <a:r>
              <a:rPr lang="pt-BR" dirty="0" err="1"/>
              <a:t>Wendland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Exemplo 3D com Gaussiano, </a:t>
            </a:r>
            <a:r>
              <a:rPr lang="pt-BR" dirty="0" err="1"/>
              <a:t>Wendland</a:t>
            </a:r>
            <a:r>
              <a:rPr lang="pt-BR" dirty="0"/>
              <a:t>, </a:t>
            </a:r>
            <a:r>
              <a:rPr lang="pt-BR" dirty="0" err="1"/>
              <a:t>multiquadrática</a:t>
            </a:r>
            <a:r>
              <a:rPr lang="pt-BR" dirty="0"/>
              <a:t>, </a:t>
            </a:r>
            <a:r>
              <a:rPr lang="pt-BR" dirty="0" err="1"/>
              <a:t>multiquadrática</a:t>
            </a:r>
            <a:r>
              <a:rPr lang="pt-BR" dirty="0"/>
              <a:t> inversa e </a:t>
            </a:r>
            <a:r>
              <a:rPr lang="pt-BR" dirty="0" err="1"/>
              <a:t>spline</a:t>
            </a:r>
            <a:endParaRPr lang="pt-BR" dirty="0"/>
          </a:p>
          <a:p>
            <a:endParaRPr lang="pt-BR" dirty="0"/>
          </a:p>
          <a:p>
            <a:r>
              <a:rPr lang="pt-BR" dirty="0"/>
              <a:t>Partição da unidade em 2D e 3D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8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Formulação em dimensão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6880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pt-BR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1=</m:t>
                    </m:r>
                    <m:d>
                      <m:dPr>
                        <m:begChr m:val="["/>
                        <m:endChr m:val="]"/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pt-BR" sz="2400" dirty="0"/>
              </a:p>
              <a:p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 sz="240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pt-BR" sz="2400" dirty="0"/>
              </a:p>
              <a:p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𝑋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𝑋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68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8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Formulação em dimensão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𝚿</m:t>
                              </m:r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𝚿</m:t>
                              </m:r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sSup>
                                <m:sSupPr>
                                  <m:ctrlP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𝚿</m:t>
                                  </m:r>
                                </m:e>
                                <m:sup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pt-BR" sz="2600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600" b="1"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  <m:r>
                                <a:rPr lang="pt-BR" sz="2600" b="1">
                                  <a:latin typeface="Cambria Math" panose="02040503050406030204" pitchFamily="18" charset="0"/>
                                </a:rPr>
                                <m:t>𝚿</m:t>
                              </m:r>
                              <m:r>
                                <a:rPr lang="pt-BR" sz="2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6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pt-BR" sz="2600" b="1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𝚿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𝚿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𝚿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BR" sz="2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6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2600" i="1">
                                              <a:latin typeface="Cambria Math" panose="02040503050406030204" pitchFamily="18" charset="0"/>
                                            </a:rPr>
                                            <m:t>𝚿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6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2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pt-BR" sz="2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pt-BR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6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pt-BR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𝚿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pt-BR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pt-BR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pt-BR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pt-BR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𝚿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BR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6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2600" i="1">
                                              <a:latin typeface="Cambria Math" panose="02040503050406030204" pitchFamily="18" charset="0"/>
                                            </a:rPr>
                                            <m:t>𝚿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6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2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pt-BR" sz="2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pt-BR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6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BR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pt-BR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6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pt-BR" sz="2600" i="1">
                                              <a:latin typeface="Cambria Math" panose="02040503050406030204" pitchFamily="18" charset="0"/>
                                            </a:rPr>
                                            <m:t>𝚿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6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2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pt-BR" sz="2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6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2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pt-BR" sz="2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pt-BR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pt-BR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𝚿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pt-BR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pt-BR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pt-BR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sz="2600" dirty="0"/>
              </a:p>
              <a:p>
                <a:endParaRPr lang="pt-BR" sz="2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600" b="0" i="1" smtClean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l-GR" sz="2600" i="1"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  <m:r>
                                      <a:rPr lang="pt-BR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l-GR" sz="2600" i="1"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  <m:r>
                                      <a:rPr lang="pt-BR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6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BR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6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BR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𝑐𝑜𝑚</m:t>
                    </m:r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sSub>
                                    <m:sSubPr>
                                      <m:ctrlPr>
                                        <a:rPr lang="pt-BR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pt-BR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sSub>
                                    <m:sSubPr>
                                      <m:ctrlPr>
                                        <a:rPr lang="pt-BR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pt-BR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sSub>
                                <m:sSubPr>
                                  <m:ctrlP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sSub>
                                <m:sSubPr>
                                  <m:ctrlPr>
                                    <a:rPr lang="pt-BR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pt-BR" sz="26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6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Formulação em dimensão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m:rPr>
                        <m:sty m:val="p"/>
                        <m:brk m:alnAt="7"/>
                      </m:rPr>
                      <a:rPr lang="el-GR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begChr m:val="⟨"/>
                        <m:endChr m:val="⟩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𝚿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4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:r>
                  <a:rPr lang="pt-BR" dirty="0"/>
                  <a:t>Exemplo 2D : gaussiano</a:t>
                </a:r>
                <a:br>
                  <a:rPr lang="pt-BR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10" t="-61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55276" y="549522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40 pontos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881" y="2144859"/>
            <a:ext cx="2923941" cy="20711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78366" y="4111802"/>
            <a:ext cx="93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 = 0.2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881" y="34010"/>
            <a:ext cx="2882794" cy="20560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94973" y="1959802"/>
            <a:ext cx="120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 = 0.02</a:t>
            </a:r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0451" y="4422267"/>
            <a:ext cx="2861224" cy="214591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863111" y="6401817"/>
            <a:ext cx="93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 = 2</a:t>
            </a:r>
          </a:p>
        </p:txBody>
      </p:sp>
      <p:pic>
        <p:nvPicPr>
          <p:cNvPr id="14" name="Content Placeholder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8148" y="2027996"/>
            <a:ext cx="4622971" cy="346723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4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pt-BR" dirty="0"/>
                  <a:t>Exemplo 2D : gaussiano</a:t>
                </a:r>
                <a:br>
                  <a:rPr lang="pt-BR" dirty="0"/>
                </a:b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pt-BR" dirty="0"/>
                  <a:t> com r = 0.2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10" t="-6161" b="-23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5541" y="2296756"/>
            <a:ext cx="3047999" cy="22860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690" y="4558350"/>
            <a:ext cx="3048000" cy="228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6492" y="4558350"/>
            <a:ext cx="3047999" cy="228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9642" y="2296756"/>
            <a:ext cx="3047999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6612" y="2296756"/>
            <a:ext cx="3048000" cy="2286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3462" y="4558350"/>
            <a:ext cx="3048000" cy="2286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80202" y="2090580"/>
            <a:ext cx="16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40 pontos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82678" y="2112090"/>
            <a:ext cx="16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80 pontos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85154" y="2112090"/>
            <a:ext cx="16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200 pontos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0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</a:t>
            </a:r>
            <a:br>
              <a:rPr lang="pt-BR" dirty="0"/>
            </a:br>
            <a:r>
              <a:rPr lang="pt-BR" dirty="0"/>
              <a:t>Polinômio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40367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pt-BR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𝑃𝑜𝑙𝑦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pt-BR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pt-BR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e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e>
                                            <m:e>
                                              <m:r>
                                                <a:rPr lang="pt-B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pt-BR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r>
                                                <a:rPr lang="pt-BR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pt-BR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r>
                                                <a:rPr lang="pt-BR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e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e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pt-BR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r>
                                                <a:rPr lang="pt-BR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pt-BR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r>
                                                <a:rPr lang="pt-BR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BR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𝑃𝑜𝑙𝑦</m:t>
                              </m:r>
                            </m:e>
                          </m:mr>
                          <m:m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𝑃𝑜𝑙</m:t>
                              </m:r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400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l-GR" sz="2400" i="1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</m:mr>
                        </m:m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𝑐𝑜𝑚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400" i="1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l-GR" sz="2400" i="1"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l-GR" sz="2400" i="1"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4036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135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6387</TotalTime>
  <Words>1547</Words>
  <Application>Microsoft Office PowerPoint</Application>
  <PresentationFormat>Widescreen</PresentationFormat>
  <Paragraphs>158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Century Gothic</vt:lpstr>
      <vt:lpstr>Wingdings 3</vt:lpstr>
      <vt:lpstr>Wisp</vt:lpstr>
      <vt:lpstr>Modelagem Geométrica SME0271</vt:lpstr>
      <vt:lpstr>Objetivo </vt:lpstr>
      <vt:lpstr>Métodos</vt:lpstr>
      <vt:lpstr>Formulação em dimensão 2</vt:lpstr>
      <vt:lpstr>Formulação em dimensão 2</vt:lpstr>
      <vt:lpstr>Formulação em dimensão 2</vt:lpstr>
      <vt:lpstr>Exemplo 2D : gaussiano Ψ(x)=exp(x^2⁄r^2 )</vt:lpstr>
      <vt:lpstr>Exemplo 2D : gaussiano Ψ(x)=exp(x^2⁄r^2 ) com r = 0.2</vt:lpstr>
      <vt:lpstr>Teoria Polinômio</vt:lpstr>
      <vt:lpstr>Teoria Polinômio</vt:lpstr>
      <vt:lpstr>Exemplo 2D : gaussiano Ψ(x)=exp(x^2⁄r^2 )</vt:lpstr>
      <vt:lpstr>PowerPoint Presentation</vt:lpstr>
      <vt:lpstr>Wendland (80 pontos) Ψ(x)={█((1-x/r)^4 (4 x/r+1)para x/t&lt;1@0 senão)┤</vt:lpstr>
      <vt:lpstr>Gaussiano com subdivisão dos pontos</vt:lpstr>
      <vt:lpstr>Wendland 3D  esfera</vt:lpstr>
      <vt:lpstr>Wendland 3D  dois toros (400 pontos totais)</vt:lpstr>
      <vt:lpstr>Wendland 3D  dois toros (120 pontos totais)</vt:lpstr>
      <vt:lpstr>Variação do numero de ponto</vt:lpstr>
      <vt:lpstr>Coelho com Wendland  r = 1 </vt:lpstr>
      <vt:lpstr>Coelho com gaussiana </vt:lpstr>
      <vt:lpstr>Multiquadrática  Ψ(x)=√(1+(x/r)^2 )</vt:lpstr>
      <vt:lpstr>Multiquadrática inversa Ψ(x)=1/√(1+(x/r)^2 )</vt:lpstr>
      <vt:lpstr>Spline poli-harmônica Ψ(x)=x^4 ln(x)</vt:lpstr>
      <vt:lpstr>RBF (shift = 0.001)</vt:lpstr>
      <vt:lpstr>Divisão em caixa para multiquadrática 20 pontos per caixa, r = 0.002  </vt:lpstr>
      <vt:lpstr>Divisão em caixa para gaussiana 20 pontos por caixa, r = 0.1 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Geométrica SME0271</dc:title>
  <dc:creator>théodore MEYNARD PIGANEAU</dc:creator>
  <cp:lastModifiedBy>théodore MEYNARD PIGANEAU</cp:lastModifiedBy>
  <cp:revision>77</cp:revision>
  <dcterms:created xsi:type="dcterms:W3CDTF">2016-11-23T12:45:06Z</dcterms:created>
  <dcterms:modified xsi:type="dcterms:W3CDTF">2016-12-04T23:43:58Z</dcterms:modified>
</cp:coreProperties>
</file>