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sldIdLst>
    <p:sldId id="256" r:id="rId5"/>
    <p:sldId id="284" r:id="rId6"/>
    <p:sldId id="293" r:id="rId7"/>
    <p:sldId id="257" r:id="rId8"/>
    <p:sldId id="294" r:id="rId9"/>
    <p:sldId id="295" r:id="rId10"/>
    <p:sldId id="296" r:id="rId11"/>
    <p:sldId id="298" r:id="rId12"/>
    <p:sldId id="299" r:id="rId13"/>
    <p:sldId id="300" r:id="rId14"/>
    <p:sldId id="301" r:id="rId15"/>
    <p:sldId id="292" r:id="rId16"/>
    <p:sldId id="302" r:id="rId17"/>
    <p:sldId id="283"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D0F072-0ECA-4E14-BB34-8F556E8CB63C}">
          <p14:sldIdLst>
            <p14:sldId id="256"/>
            <p14:sldId id="284"/>
            <p14:sldId id="293"/>
            <p14:sldId id="257"/>
            <p14:sldId id="294"/>
            <p14:sldId id="295"/>
            <p14:sldId id="296"/>
            <p14:sldId id="298"/>
            <p14:sldId id="299"/>
            <p14:sldId id="300"/>
            <p14:sldId id="301"/>
          </p14:sldIdLst>
        </p14:section>
        <p14:section name="Untitled Section" id="{C9C390F0-F989-4032-9B4F-99E0C4505063}">
          <p14:sldIdLst>
            <p14:sldId id="292"/>
            <p14:sldId id="302"/>
            <p14:sldId id="283"/>
            <p14:sldId id="28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482" autoAdjust="0"/>
  </p:normalViewPr>
  <p:slideViewPr>
    <p:cSldViewPr snapToGrid="0">
      <p:cViewPr varScale="1">
        <p:scale>
          <a:sx n="54" d="100"/>
          <a:sy n="54" d="100"/>
        </p:scale>
        <p:origin x="111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8C22BA-7212-4F65-8A2D-BA4416B712F8}" type="doc">
      <dgm:prSet loTypeId="urn:microsoft.com/office/officeart/2005/8/layout/chevron1" loCatId="process" qsTypeId="urn:microsoft.com/office/officeart/2005/8/quickstyle/simple3" qsCatId="simple" csTypeId="urn:microsoft.com/office/officeart/2005/8/colors/accent2_5" csCatId="accent2" phldr="1"/>
      <dgm:spPr/>
    </dgm:pt>
    <dgm:pt modelId="{AACB8A68-914D-4C1D-B534-279DD0F19CCA}">
      <dgm:prSet phldrT="[Text]"/>
      <dgm:spPr/>
      <dgm:t>
        <a:bodyPr/>
        <a:lstStyle/>
        <a:p>
          <a:r>
            <a:rPr lang="en-US" dirty="0" err="1" smtClean="0"/>
            <a:t>Undirect</a:t>
          </a:r>
          <a:r>
            <a:rPr lang="en-US" dirty="0" smtClean="0"/>
            <a:t> Graph</a:t>
          </a:r>
          <a:endParaRPr lang="en-US" dirty="0"/>
        </a:p>
      </dgm:t>
    </dgm:pt>
    <dgm:pt modelId="{D9647F2B-F6CA-407B-9974-4673EA90C6A0}" type="parTrans" cxnId="{A8568239-356F-44BF-AC6E-0C0F76836A6A}">
      <dgm:prSet/>
      <dgm:spPr/>
      <dgm:t>
        <a:bodyPr/>
        <a:lstStyle/>
        <a:p>
          <a:endParaRPr lang="en-US"/>
        </a:p>
      </dgm:t>
    </dgm:pt>
    <dgm:pt modelId="{8EFD3172-A31D-4198-84C3-6900809931C3}" type="sibTrans" cxnId="{A8568239-356F-44BF-AC6E-0C0F76836A6A}">
      <dgm:prSet/>
      <dgm:spPr/>
      <dgm:t>
        <a:bodyPr/>
        <a:lstStyle/>
        <a:p>
          <a:endParaRPr lang="en-US"/>
        </a:p>
      </dgm:t>
    </dgm:pt>
    <dgm:pt modelId="{8B76C01C-E411-4FFE-892D-0416DC303E17}">
      <dgm:prSet phldrT="[Text]"/>
      <dgm:spPr/>
      <dgm:t>
        <a:bodyPr/>
        <a:lstStyle/>
        <a:p>
          <a:r>
            <a:rPr lang="en-US" dirty="0" smtClean="0"/>
            <a:t>Direct Graph</a:t>
          </a:r>
          <a:endParaRPr lang="en-US" dirty="0"/>
        </a:p>
      </dgm:t>
    </dgm:pt>
    <dgm:pt modelId="{E37EB88F-FA1B-4280-9A37-C3BEFAF7B687}" type="parTrans" cxnId="{DEC1F097-F861-4587-8130-927ADB82B7A6}">
      <dgm:prSet/>
      <dgm:spPr/>
      <dgm:t>
        <a:bodyPr/>
        <a:lstStyle/>
        <a:p>
          <a:endParaRPr lang="en-US"/>
        </a:p>
      </dgm:t>
    </dgm:pt>
    <dgm:pt modelId="{78033711-ECAB-4D6E-B456-D06056F253DD}" type="sibTrans" cxnId="{DEC1F097-F861-4587-8130-927ADB82B7A6}">
      <dgm:prSet/>
      <dgm:spPr/>
      <dgm:t>
        <a:bodyPr/>
        <a:lstStyle/>
        <a:p>
          <a:endParaRPr lang="en-US"/>
        </a:p>
      </dgm:t>
    </dgm:pt>
    <dgm:pt modelId="{D5A50FB3-38D4-41EF-BBDF-595312F928DC}">
      <dgm:prSet phldrT="[Text]"/>
      <dgm:spPr/>
      <dgm:t>
        <a:bodyPr/>
        <a:lstStyle/>
        <a:p>
          <a:r>
            <a:rPr lang="en-US" dirty="0" smtClean="0"/>
            <a:t>Multi</a:t>
          </a:r>
        </a:p>
        <a:p>
          <a:r>
            <a:rPr lang="en-US" dirty="0" smtClean="0"/>
            <a:t>Graph</a:t>
          </a:r>
          <a:endParaRPr lang="en-US" dirty="0"/>
        </a:p>
      </dgm:t>
    </dgm:pt>
    <dgm:pt modelId="{9C44C0A7-4980-4489-9102-E41C8275D8DF}" type="parTrans" cxnId="{EC983C68-7423-487E-9404-277E90C6661F}">
      <dgm:prSet/>
      <dgm:spPr/>
      <dgm:t>
        <a:bodyPr/>
        <a:lstStyle/>
        <a:p>
          <a:endParaRPr lang="en-US"/>
        </a:p>
      </dgm:t>
    </dgm:pt>
    <dgm:pt modelId="{703E2E86-9110-4C05-B9B6-92A943A6614D}" type="sibTrans" cxnId="{EC983C68-7423-487E-9404-277E90C6661F}">
      <dgm:prSet/>
      <dgm:spPr/>
      <dgm:t>
        <a:bodyPr/>
        <a:lstStyle/>
        <a:p>
          <a:endParaRPr lang="en-US"/>
        </a:p>
      </dgm:t>
    </dgm:pt>
    <dgm:pt modelId="{D42C6983-1E99-4011-999E-DC6E1E8BE9CD}">
      <dgm:prSet phldrT="[Text]"/>
      <dgm:spPr/>
      <dgm:t>
        <a:bodyPr/>
        <a:lstStyle/>
        <a:p>
          <a:r>
            <a:rPr lang="en-US" dirty="0" smtClean="0"/>
            <a:t>Multi</a:t>
          </a:r>
        </a:p>
        <a:p>
          <a:r>
            <a:rPr lang="en-US" dirty="0" err="1" smtClean="0"/>
            <a:t>DiGraph</a:t>
          </a:r>
          <a:endParaRPr lang="en-US" dirty="0"/>
        </a:p>
      </dgm:t>
    </dgm:pt>
    <dgm:pt modelId="{93EC4AF9-A4D0-4179-9FF4-1EDB492D7FAB}" type="parTrans" cxnId="{BBDE3A16-80E1-4048-80B3-7794C1085D8E}">
      <dgm:prSet/>
      <dgm:spPr/>
      <dgm:t>
        <a:bodyPr/>
        <a:lstStyle/>
        <a:p>
          <a:endParaRPr lang="en-US"/>
        </a:p>
      </dgm:t>
    </dgm:pt>
    <dgm:pt modelId="{0C048EC8-8750-47BB-B857-73356FFBE7D9}" type="sibTrans" cxnId="{BBDE3A16-80E1-4048-80B3-7794C1085D8E}">
      <dgm:prSet/>
      <dgm:spPr/>
      <dgm:t>
        <a:bodyPr/>
        <a:lstStyle/>
        <a:p>
          <a:endParaRPr lang="en-US"/>
        </a:p>
      </dgm:t>
    </dgm:pt>
    <dgm:pt modelId="{FAA49232-8BC3-42D1-8023-6610E1B731A7}" type="pres">
      <dgm:prSet presAssocID="{1F8C22BA-7212-4F65-8A2D-BA4416B712F8}" presName="Name0" presStyleCnt="0">
        <dgm:presLayoutVars>
          <dgm:dir/>
          <dgm:animLvl val="lvl"/>
          <dgm:resizeHandles val="exact"/>
        </dgm:presLayoutVars>
      </dgm:prSet>
      <dgm:spPr/>
    </dgm:pt>
    <dgm:pt modelId="{AE0BDFDB-A5BC-47C7-B065-CAFE2F0650B5}" type="pres">
      <dgm:prSet presAssocID="{AACB8A68-914D-4C1D-B534-279DD0F19CCA}" presName="parTxOnly" presStyleLbl="node1" presStyleIdx="0" presStyleCnt="4" custLinFactNeighborX="-32613" custLinFactNeighborY="832">
        <dgm:presLayoutVars>
          <dgm:chMax val="0"/>
          <dgm:chPref val="0"/>
          <dgm:bulletEnabled val="1"/>
        </dgm:presLayoutVars>
      </dgm:prSet>
      <dgm:spPr/>
      <dgm:t>
        <a:bodyPr/>
        <a:lstStyle/>
        <a:p>
          <a:endParaRPr lang="en-US"/>
        </a:p>
      </dgm:t>
    </dgm:pt>
    <dgm:pt modelId="{4A7E815E-F11F-4A69-846E-55568421AADC}" type="pres">
      <dgm:prSet presAssocID="{8EFD3172-A31D-4198-84C3-6900809931C3}" presName="parTxOnlySpace" presStyleCnt="0"/>
      <dgm:spPr/>
    </dgm:pt>
    <dgm:pt modelId="{C29753B6-7458-46F2-852B-BBC54F872807}" type="pres">
      <dgm:prSet presAssocID="{8B76C01C-E411-4FFE-892D-0416DC303E17}" presName="parTxOnly" presStyleLbl="node1" presStyleIdx="1" presStyleCnt="4">
        <dgm:presLayoutVars>
          <dgm:chMax val="0"/>
          <dgm:chPref val="0"/>
          <dgm:bulletEnabled val="1"/>
        </dgm:presLayoutVars>
      </dgm:prSet>
      <dgm:spPr/>
      <dgm:t>
        <a:bodyPr/>
        <a:lstStyle/>
        <a:p>
          <a:endParaRPr lang="en-US"/>
        </a:p>
      </dgm:t>
    </dgm:pt>
    <dgm:pt modelId="{142A6623-F41B-4131-911F-5A60CBD191C0}" type="pres">
      <dgm:prSet presAssocID="{78033711-ECAB-4D6E-B456-D06056F253DD}" presName="parTxOnlySpace" presStyleCnt="0"/>
      <dgm:spPr/>
    </dgm:pt>
    <dgm:pt modelId="{5D66CBA0-DADC-44F8-A120-FF5E949D7E4B}" type="pres">
      <dgm:prSet presAssocID="{D5A50FB3-38D4-41EF-BBDF-595312F928DC}" presName="parTxOnly" presStyleLbl="node1" presStyleIdx="2" presStyleCnt="4" custLinFactNeighborX="-40769" custLinFactNeighborY="832">
        <dgm:presLayoutVars>
          <dgm:chMax val="0"/>
          <dgm:chPref val="0"/>
          <dgm:bulletEnabled val="1"/>
        </dgm:presLayoutVars>
      </dgm:prSet>
      <dgm:spPr/>
      <dgm:t>
        <a:bodyPr/>
        <a:lstStyle/>
        <a:p>
          <a:endParaRPr lang="en-US"/>
        </a:p>
      </dgm:t>
    </dgm:pt>
    <dgm:pt modelId="{6C8C1D59-D12D-4D83-A15C-2F6C9748A139}" type="pres">
      <dgm:prSet presAssocID="{703E2E86-9110-4C05-B9B6-92A943A6614D}" presName="parTxOnlySpace" presStyleCnt="0"/>
      <dgm:spPr/>
    </dgm:pt>
    <dgm:pt modelId="{5DE82B3F-7100-4C8F-8982-59C8293A90D9}" type="pres">
      <dgm:prSet presAssocID="{D42C6983-1E99-4011-999E-DC6E1E8BE9CD}" presName="parTxOnly" presStyleLbl="node1" presStyleIdx="3" presStyleCnt="4">
        <dgm:presLayoutVars>
          <dgm:chMax val="0"/>
          <dgm:chPref val="0"/>
          <dgm:bulletEnabled val="1"/>
        </dgm:presLayoutVars>
      </dgm:prSet>
      <dgm:spPr/>
      <dgm:t>
        <a:bodyPr/>
        <a:lstStyle/>
        <a:p>
          <a:endParaRPr lang="en-US"/>
        </a:p>
      </dgm:t>
    </dgm:pt>
  </dgm:ptLst>
  <dgm:cxnLst>
    <dgm:cxn modelId="{EC983C68-7423-487E-9404-277E90C6661F}" srcId="{1F8C22BA-7212-4F65-8A2D-BA4416B712F8}" destId="{D5A50FB3-38D4-41EF-BBDF-595312F928DC}" srcOrd="2" destOrd="0" parTransId="{9C44C0A7-4980-4489-9102-E41C8275D8DF}" sibTransId="{703E2E86-9110-4C05-B9B6-92A943A6614D}"/>
    <dgm:cxn modelId="{E120CDA3-1769-4623-AC5F-D1348C593552}" type="presOf" srcId="{8B76C01C-E411-4FFE-892D-0416DC303E17}" destId="{C29753B6-7458-46F2-852B-BBC54F872807}" srcOrd="0" destOrd="0" presId="urn:microsoft.com/office/officeart/2005/8/layout/chevron1"/>
    <dgm:cxn modelId="{BBDE3A16-80E1-4048-80B3-7794C1085D8E}" srcId="{1F8C22BA-7212-4F65-8A2D-BA4416B712F8}" destId="{D42C6983-1E99-4011-999E-DC6E1E8BE9CD}" srcOrd="3" destOrd="0" parTransId="{93EC4AF9-A4D0-4179-9FF4-1EDB492D7FAB}" sibTransId="{0C048EC8-8750-47BB-B857-73356FFBE7D9}"/>
    <dgm:cxn modelId="{CE2ED542-9557-4AB9-9B7B-DA8423D16607}" type="presOf" srcId="{1F8C22BA-7212-4F65-8A2D-BA4416B712F8}" destId="{FAA49232-8BC3-42D1-8023-6610E1B731A7}" srcOrd="0" destOrd="0" presId="urn:microsoft.com/office/officeart/2005/8/layout/chevron1"/>
    <dgm:cxn modelId="{DEC1F097-F861-4587-8130-927ADB82B7A6}" srcId="{1F8C22BA-7212-4F65-8A2D-BA4416B712F8}" destId="{8B76C01C-E411-4FFE-892D-0416DC303E17}" srcOrd="1" destOrd="0" parTransId="{E37EB88F-FA1B-4280-9A37-C3BEFAF7B687}" sibTransId="{78033711-ECAB-4D6E-B456-D06056F253DD}"/>
    <dgm:cxn modelId="{FF64F323-ED4B-4E37-9E7E-715E23FEF7D7}" type="presOf" srcId="{AACB8A68-914D-4C1D-B534-279DD0F19CCA}" destId="{AE0BDFDB-A5BC-47C7-B065-CAFE2F0650B5}" srcOrd="0" destOrd="0" presId="urn:microsoft.com/office/officeart/2005/8/layout/chevron1"/>
    <dgm:cxn modelId="{A8568239-356F-44BF-AC6E-0C0F76836A6A}" srcId="{1F8C22BA-7212-4F65-8A2D-BA4416B712F8}" destId="{AACB8A68-914D-4C1D-B534-279DD0F19CCA}" srcOrd="0" destOrd="0" parTransId="{D9647F2B-F6CA-407B-9974-4673EA90C6A0}" sibTransId="{8EFD3172-A31D-4198-84C3-6900809931C3}"/>
    <dgm:cxn modelId="{18974FF5-F18F-407B-AC70-354139F7120C}" type="presOf" srcId="{D5A50FB3-38D4-41EF-BBDF-595312F928DC}" destId="{5D66CBA0-DADC-44F8-A120-FF5E949D7E4B}" srcOrd="0" destOrd="0" presId="urn:microsoft.com/office/officeart/2005/8/layout/chevron1"/>
    <dgm:cxn modelId="{82068225-A6C4-422A-B578-73D66F369180}" type="presOf" srcId="{D42C6983-1E99-4011-999E-DC6E1E8BE9CD}" destId="{5DE82B3F-7100-4C8F-8982-59C8293A90D9}" srcOrd="0" destOrd="0" presId="urn:microsoft.com/office/officeart/2005/8/layout/chevron1"/>
    <dgm:cxn modelId="{2D862F91-7A75-4B41-9E24-EC521CD3AC36}" type="presParOf" srcId="{FAA49232-8BC3-42D1-8023-6610E1B731A7}" destId="{AE0BDFDB-A5BC-47C7-B065-CAFE2F0650B5}" srcOrd="0" destOrd="0" presId="urn:microsoft.com/office/officeart/2005/8/layout/chevron1"/>
    <dgm:cxn modelId="{34361443-D732-4D92-943A-83E89C3E0717}" type="presParOf" srcId="{FAA49232-8BC3-42D1-8023-6610E1B731A7}" destId="{4A7E815E-F11F-4A69-846E-55568421AADC}" srcOrd="1" destOrd="0" presId="urn:microsoft.com/office/officeart/2005/8/layout/chevron1"/>
    <dgm:cxn modelId="{841A12C7-5C65-45AB-AAB9-3BB56FE6CBAA}" type="presParOf" srcId="{FAA49232-8BC3-42D1-8023-6610E1B731A7}" destId="{C29753B6-7458-46F2-852B-BBC54F872807}" srcOrd="2" destOrd="0" presId="urn:microsoft.com/office/officeart/2005/8/layout/chevron1"/>
    <dgm:cxn modelId="{4CDA7F77-C034-4F9A-BC17-968EA1CB6D65}" type="presParOf" srcId="{FAA49232-8BC3-42D1-8023-6610E1B731A7}" destId="{142A6623-F41B-4131-911F-5A60CBD191C0}" srcOrd="3" destOrd="0" presId="urn:microsoft.com/office/officeart/2005/8/layout/chevron1"/>
    <dgm:cxn modelId="{BA7BD0E6-BD71-4056-8B8E-665FE02A3BD1}" type="presParOf" srcId="{FAA49232-8BC3-42D1-8023-6610E1B731A7}" destId="{5D66CBA0-DADC-44F8-A120-FF5E949D7E4B}" srcOrd="4" destOrd="0" presId="urn:microsoft.com/office/officeart/2005/8/layout/chevron1"/>
    <dgm:cxn modelId="{0223B12F-2938-4FAD-8829-83C623D46F97}" type="presParOf" srcId="{FAA49232-8BC3-42D1-8023-6610E1B731A7}" destId="{6C8C1D59-D12D-4D83-A15C-2F6C9748A139}" srcOrd="5" destOrd="0" presId="urn:microsoft.com/office/officeart/2005/8/layout/chevron1"/>
    <dgm:cxn modelId="{2D4E8244-EDEB-4162-AF1C-13B874471EA7}" type="presParOf" srcId="{FAA49232-8BC3-42D1-8023-6610E1B731A7}" destId="{5DE82B3F-7100-4C8F-8982-59C8293A90D9}"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0BDFDB-A5BC-47C7-B065-CAFE2F0650B5}">
      <dsp:nvSpPr>
        <dsp:cNvPr id="0" name=""/>
        <dsp:cNvSpPr/>
      </dsp:nvSpPr>
      <dsp:spPr>
        <a:xfrm>
          <a:off x="0" y="690918"/>
          <a:ext cx="2199029" cy="879611"/>
        </a:xfrm>
        <a:prstGeom prst="chevron">
          <a:avLst/>
        </a:prstGeom>
        <a:gradFill rotWithShape="0">
          <a:gsLst>
            <a:gs pos="0">
              <a:schemeClr val="accent2">
                <a:alpha val="90000"/>
                <a:hueOff val="0"/>
                <a:satOff val="0"/>
                <a:lumOff val="0"/>
                <a:alphaOff val="0"/>
                <a:lumMod val="110000"/>
                <a:satMod val="105000"/>
                <a:tint val="67000"/>
              </a:schemeClr>
            </a:gs>
            <a:gs pos="50000">
              <a:schemeClr val="accent2">
                <a:alpha val="90000"/>
                <a:hueOff val="0"/>
                <a:satOff val="0"/>
                <a:lumOff val="0"/>
                <a:alphaOff val="0"/>
                <a:lumMod val="105000"/>
                <a:satMod val="103000"/>
                <a:tint val="73000"/>
              </a:schemeClr>
            </a:gs>
            <a:gs pos="100000">
              <a:schemeClr val="accent2">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sz="2200" kern="1200" dirty="0" err="1" smtClean="0"/>
            <a:t>Undirect</a:t>
          </a:r>
          <a:r>
            <a:rPr lang="en-US" sz="2200" kern="1200" dirty="0" smtClean="0"/>
            <a:t> Graph</a:t>
          </a:r>
          <a:endParaRPr lang="en-US" sz="2200" kern="1200" dirty="0"/>
        </a:p>
      </dsp:txBody>
      <dsp:txXfrm>
        <a:off x="439806" y="690918"/>
        <a:ext cx="1319418" cy="879611"/>
      </dsp:txXfrm>
    </dsp:sp>
    <dsp:sp modelId="{C29753B6-7458-46F2-852B-BBC54F872807}">
      <dsp:nvSpPr>
        <dsp:cNvPr id="0" name=""/>
        <dsp:cNvSpPr/>
      </dsp:nvSpPr>
      <dsp:spPr>
        <a:xfrm>
          <a:off x="1982904" y="683600"/>
          <a:ext cx="2199029" cy="879611"/>
        </a:xfrm>
        <a:prstGeom prst="chevron">
          <a:avLst/>
        </a:prstGeom>
        <a:gradFill rotWithShape="0">
          <a:gsLst>
            <a:gs pos="0">
              <a:schemeClr val="accent2">
                <a:alpha val="90000"/>
                <a:hueOff val="0"/>
                <a:satOff val="0"/>
                <a:lumOff val="0"/>
                <a:alphaOff val="-13333"/>
                <a:lumMod val="110000"/>
                <a:satMod val="105000"/>
                <a:tint val="67000"/>
              </a:schemeClr>
            </a:gs>
            <a:gs pos="50000">
              <a:schemeClr val="accent2">
                <a:alpha val="90000"/>
                <a:hueOff val="0"/>
                <a:satOff val="0"/>
                <a:lumOff val="0"/>
                <a:alphaOff val="-13333"/>
                <a:lumMod val="105000"/>
                <a:satMod val="103000"/>
                <a:tint val="73000"/>
              </a:schemeClr>
            </a:gs>
            <a:gs pos="100000">
              <a:schemeClr val="accent2">
                <a:alpha val="90000"/>
                <a:hueOff val="0"/>
                <a:satOff val="0"/>
                <a:lumOff val="0"/>
                <a:alphaOff val="-13333"/>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sz="2200" kern="1200" dirty="0" smtClean="0"/>
            <a:t>Direct Graph</a:t>
          </a:r>
          <a:endParaRPr lang="en-US" sz="2200" kern="1200" dirty="0"/>
        </a:p>
      </dsp:txBody>
      <dsp:txXfrm>
        <a:off x="2422710" y="683600"/>
        <a:ext cx="1319418" cy="879611"/>
      </dsp:txXfrm>
    </dsp:sp>
    <dsp:sp modelId="{5D66CBA0-DADC-44F8-A120-FF5E949D7E4B}">
      <dsp:nvSpPr>
        <dsp:cNvPr id="0" name=""/>
        <dsp:cNvSpPr/>
      </dsp:nvSpPr>
      <dsp:spPr>
        <a:xfrm>
          <a:off x="3872379" y="690918"/>
          <a:ext cx="2199029" cy="879611"/>
        </a:xfrm>
        <a:prstGeom prst="chevron">
          <a:avLst/>
        </a:prstGeom>
        <a:gradFill rotWithShape="0">
          <a:gsLst>
            <a:gs pos="0">
              <a:schemeClr val="accent2">
                <a:alpha val="90000"/>
                <a:hueOff val="0"/>
                <a:satOff val="0"/>
                <a:lumOff val="0"/>
                <a:alphaOff val="-26667"/>
                <a:lumMod val="110000"/>
                <a:satMod val="105000"/>
                <a:tint val="67000"/>
              </a:schemeClr>
            </a:gs>
            <a:gs pos="50000">
              <a:schemeClr val="accent2">
                <a:alpha val="90000"/>
                <a:hueOff val="0"/>
                <a:satOff val="0"/>
                <a:lumOff val="0"/>
                <a:alphaOff val="-26667"/>
                <a:lumMod val="105000"/>
                <a:satMod val="103000"/>
                <a:tint val="73000"/>
              </a:schemeClr>
            </a:gs>
            <a:gs pos="100000">
              <a:schemeClr val="accent2">
                <a:alpha val="90000"/>
                <a:hueOff val="0"/>
                <a:satOff val="0"/>
                <a:lumOff val="0"/>
                <a:alphaOff val="-26667"/>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sz="2200" kern="1200" dirty="0" smtClean="0"/>
            <a:t>Multi</a:t>
          </a:r>
        </a:p>
        <a:p>
          <a:pPr lvl="0" algn="ctr" defTabSz="977900">
            <a:lnSpc>
              <a:spcPct val="90000"/>
            </a:lnSpc>
            <a:spcBef>
              <a:spcPct val="0"/>
            </a:spcBef>
            <a:spcAft>
              <a:spcPct val="35000"/>
            </a:spcAft>
          </a:pPr>
          <a:r>
            <a:rPr lang="en-US" sz="2200" kern="1200" dirty="0" smtClean="0"/>
            <a:t>Graph</a:t>
          </a:r>
          <a:endParaRPr lang="en-US" sz="2200" kern="1200" dirty="0"/>
        </a:p>
      </dsp:txBody>
      <dsp:txXfrm>
        <a:off x="4312185" y="690918"/>
        <a:ext cx="1319418" cy="879611"/>
      </dsp:txXfrm>
    </dsp:sp>
    <dsp:sp modelId="{5DE82B3F-7100-4C8F-8982-59C8293A90D9}">
      <dsp:nvSpPr>
        <dsp:cNvPr id="0" name=""/>
        <dsp:cNvSpPr/>
      </dsp:nvSpPr>
      <dsp:spPr>
        <a:xfrm>
          <a:off x="5941158" y="683600"/>
          <a:ext cx="2199029" cy="879611"/>
        </a:xfrm>
        <a:prstGeom prst="chevron">
          <a:avLst/>
        </a:prstGeom>
        <a:gradFill rotWithShape="0">
          <a:gsLst>
            <a:gs pos="0">
              <a:schemeClr val="accent2">
                <a:alpha val="90000"/>
                <a:hueOff val="0"/>
                <a:satOff val="0"/>
                <a:lumOff val="0"/>
                <a:alphaOff val="-40000"/>
                <a:lumMod val="110000"/>
                <a:satMod val="105000"/>
                <a:tint val="67000"/>
              </a:schemeClr>
            </a:gs>
            <a:gs pos="50000">
              <a:schemeClr val="accent2">
                <a:alpha val="90000"/>
                <a:hueOff val="0"/>
                <a:satOff val="0"/>
                <a:lumOff val="0"/>
                <a:alphaOff val="-40000"/>
                <a:lumMod val="105000"/>
                <a:satMod val="103000"/>
                <a:tint val="73000"/>
              </a:schemeClr>
            </a:gs>
            <a:gs pos="100000">
              <a:schemeClr val="accent2">
                <a:alpha val="90000"/>
                <a:hueOff val="0"/>
                <a:satOff val="0"/>
                <a:lumOff val="0"/>
                <a:alphaOff val="-4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sz="2200" kern="1200" dirty="0" smtClean="0"/>
            <a:t>Multi</a:t>
          </a:r>
        </a:p>
        <a:p>
          <a:pPr lvl="0" algn="ctr" defTabSz="977900">
            <a:lnSpc>
              <a:spcPct val="90000"/>
            </a:lnSpc>
            <a:spcBef>
              <a:spcPct val="0"/>
            </a:spcBef>
            <a:spcAft>
              <a:spcPct val="35000"/>
            </a:spcAft>
          </a:pPr>
          <a:r>
            <a:rPr lang="en-US" sz="2200" kern="1200" dirty="0" err="1" smtClean="0"/>
            <a:t>DiGraph</a:t>
          </a:r>
          <a:endParaRPr lang="en-US" sz="2200" kern="1200" dirty="0"/>
        </a:p>
      </dsp:txBody>
      <dsp:txXfrm>
        <a:off x="6380964" y="683600"/>
        <a:ext cx="1319418" cy="87961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11/14/2019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a:p>
        </p:txBody>
      </p:sp>
    </p:spTree>
    <p:extLst>
      <p:ext uri="{BB962C8B-B14F-4D97-AF65-F5344CB8AC3E}">
        <p14:creationId xmlns:p14="http://schemas.microsoft.com/office/powerpoint/2010/main" val="1776654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Our team use </a:t>
            </a:r>
            <a:r>
              <a:rPr lang="en-US" dirty="0" err="1" smtClean="0"/>
              <a:t>Github</a:t>
            </a:r>
            <a:r>
              <a:rPr lang="en-US" dirty="0" smtClean="0"/>
              <a:t> and Slack/ Zoom to share the codes and any documentation. We have had a meeting through zoom app from Slack to communicate effectively. </a:t>
            </a:r>
          </a:p>
          <a:p>
            <a:endParaRPr lang="en-US" dirty="0" smtClean="0"/>
          </a:p>
          <a:p>
            <a:r>
              <a:rPr lang="en-US" dirty="0" smtClean="0"/>
              <a:t>Since </a:t>
            </a:r>
            <a:r>
              <a:rPr lang="en-US" baseline="0" dirty="0" smtClean="0"/>
              <a:t>our team members are living in worldwide, we need to find the proper time for everyone. After we all agree on meeting time,  we are able to meet remotely and had no problem to communicate. </a:t>
            </a:r>
            <a:endParaRPr lang="en-US" dirty="0"/>
          </a:p>
        </p:txBody>
      </p:sp>
      <p:sp>
        <p:nvSpPr>
          <p:cNvPr id="4" name="Slide Number Placeholder 3"/>
          <p:cNvSpPr>
            <a:spLocks noGrp="1"/>
          </p:cNvSpPr>
          <p:nvPr>
            <p:ph type="sldNum" sz="quarter" idx="10"/>
          </p:nvPr>
        </p:nvSpPr>
        <p:spPr/>
        <p:txBody>
          <a:bodyPr/>
          <a:lstStyle/>
          <a:p>
            <a:fld id="{5A01C38D-F26D-4167-83EF-8774BC62D548}" type="slidenum">
              <a:rPr lang="en-US" smtClean="0"/>
              <a:t>4</a:t>
            </a:fld>
            <a:endParaRPr lang="en-US"/>
          </a:p>
        </p:txBody>
      </p:sp>
    </p:spTree>
    <p:extLst>
      <p:ext uri="{BB962C8B-B14F-4D97-AF65-F5344CB8AC3E}">
        <p14:creationId xmlns:p14="http://schemas.microsoft.com/office/powerpoint/2010/main" val="3197006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15</a:t>
            </a:fld>
            <a:endParaRPr lang="en-US"/>
          </a:p>
        </p:txBody>
      </p:sp>
    </p:spTree>
    <p:extLst>
      <p:ext uri="{BB962C8B-B14F-4D97-AF65-F5344CB8AC3E}">
        <p14:creationId xmlns:p14="http://schemas.microsoft.com/office/powerpoint/2010/main" val="3287545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smtClean="0"/>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smtClean="0"/>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smtClean="0"/>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11/14/2019</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1524000" y="1333500"/>
            <a:ext cx="10183906" cy="5174876"/>
          </a:xfrm>
        </p:spPr>
        <p:txBody>
          <a:bodyPr/>
          <a:lstStyle/>
          <a:p>
            <a:r>
              <a:rPr lang="en-US" b="1" dirty="0" smtClean="0"/>
              <a:t>Presentation - </a:t>
            </a:r>
            <a:r>
              <a:rPr lang="en-US" b="1" dirty="0"/>
              <a:t>Data Science in Context</a:t>
            </a:r>
            <a:br>
              <a:rPr lang="en-US" b="1" dirty="0"/>
            </a:br>
            <a:r>
              <a:rPr lang="en-US" b="1" dirty="0"/>
              <a:t/>
            </a:r>
            <a:br>
              <a:rPr lang="en-US" b="1" dirty="0"/>
            </a:br>
            <a:r>
              <a:rPr lang="en-US" b="1" dirty="0" smtClean="0"/>
              <a:t>Data 607 Fall2019</a:t>
            </a:r>
            <a:br>
              <a:rPr lang="en-US" b="1" dirty="0" smtClean="0"/>
            </a:br>
            <a:r>
              <a:rPr lang="en-US" b="1" dirty="0"/>
              <a:t/>
            </a:r>
            <a:br>
              <a:rPr lang="en-US" b="1" dirty="0"/>
            </a:br>
            <a:r>
              <a:rPr lang="en-US" b="1" dirty="0"/>
              <a:t>Abdelmalek Hajjam</a:t>
            </a:r>
            <a:br>
              <a:rPr lang="en-US" b="1" dirty="0"/>
            </a:br>
            <a:r>
              <a:rPr lang="en-US" b="1" dirty="0" smtClean="0"/>
              <a:t/>
            </a:r>
            <a:br>
              <a:rPr lang="en-US" b="1" dirty="0" smtClean="0"/>
            </a:br>
            <a:r>
              <a:rPr lang="en-US" b="1" dirty="0" smtClean="0"/>
              <a:t/>
            </a:r>
            <a:br>
              <a:rPr lang="en-US" b="1" dirty="0" smtClean="0"/>
            </a:br>
            <a:endParaRPr lang="en-US" b="1" dirty="0"/>
          </a:p>
        </p:txBody>
      </p:sp>
      <p:sp>
        <p:nvSpPr>
          <p:cNvPr id="4" name="TextBox 3"/>
          <p:cNvSpPr txBox="1"/>
          <p:nvPr/>
        </p:nvSpPr>
        <p:spPr>
          <a:xfrm>
            <a:off x="2500587" y="3352073"/>
            <a:ext cx="914400" cy="914400"/>
          </a:xfrm>
          <a:prstGeom prst="rect">
            <a:avLst/>
          </a:prstGeom>
        </p:spPr>
        <p:txBody>
          <a:bodyPr vert="horz" wrap="none" lIns="91440" tIns="45720" rIns="91440" bIns="45720" rtlCol="0">
            <a:noAutofit/>
          </a:bodyPr>
          <a:lstStyle/>
          <a:p>
            <a:pPr marL="0" indent="0" algn="l">
              <a:lnSpc>
                <a:spcPts val="1800"/>
              </a:lnSpc>
              <a:spcAft>
                <a:spcPts val="600"/>
              </a:spcAft>
              <a:buNone/>
            </a:pPr>
            <a:endParaRPr lang="en-US" sz="1200" dirty="0" smtClean="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97580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smtClean="0"/>
              <a:t>Eigen Centrality</a:t>
            </a:r>
            <a:endParaRPr lang="en-US" dirty="0"/>
          </a:p>
        </p:txBody>
      </p:sp>
      <p:sp>
        <p:nvSpPr>
          <p:cNvPr id="3" name="Rectangle 2"/>
          <p:cNvSpPr/>
          <p:nvPr/>
        </p:nvSpPr>
        <p:spPr>
          <a:xfrm>
            <a:off x="604434" y="1322765"/>
            <a:ext cx="10983132" cy="5109091"/>
          </a:xfrm>
          <a:prstGeom prst="rect">
            <a:avLst/>
          </a:prstGeom>
        </p:spPr>
        <p:txBody>
          <a:bodyPr wrap="square">
            <a:spAutoFit/>
          </a:bodyPr>
          <a:lstStyle/>
          <a:p>
            <a:pPr fontAlgn="base"/>
            <a:r>
              <a:rPr lang="en-US" b="1" dirty="0"/>
              <a:t>Definition:</a:t>
            </a:r>
            <a:r>
              <a:rPr lang="en-US" dirty="0"/>
              <a:t> Like degree centrality, </a:t>
            </a:r>
            <a:r>
              <a:rPr lang="en-US" dirty="0" smtClean="0"/>
              <a:t>Eigen Centrality </a:t>
            </a:r>
            <a:r>
              <a:rPr lang="en-US" dirty="0"/>
              <a:t>measures a node’s influence based on the number of links it has to other nodes within the network. </a:t>
            </a:r>
            <a:r>
              <a:rPr lang="en-US" dirty="0" smtClean="0"/>
              <a:t>Eigen Centrality </a:t>
            </a:r>
            <a:r>
              <a:rPr lang="en-US" dirty="0"/>
              <a:t>then goes a step further by also taking into account how well connected a node is, and how many links their connections have, and so on through the network</a:t>
            </a:r>
            <a:r>
              <a:rPr lang="en-US" dirty="0" smtClean="0"/>
              <a:t>.</a:t>
            </a:r>
          </a:p>
          <a:p>
            <a:pPr fontAlgn="base"/>
            <a:endParaRPr lang="en-US" dirty="0"/>
          </a:p>
          <a:p>
            <a:pPr fontAlgn="base"/>
            <a:r>
              <a:rPr lang="en-US" b="1" dirty="0"/>
              <a:t>What it tells us:</a:t>
            </a:r>
            <a:r>
              <a:rPr lang="en-US" dirty="0"/>
              <a:t> By calculating the extended connections of a node, </a:t>
            </a:r>
            <a:r>
              <a:rPr lang="en-US" dirty="0" smtClean="0"/>
              <a:t>Eigen Centrality </a:t>
            </a:r>
            <a:r>
              <a:rPr lang="en-US" dirty="0"/>
              <a:t>can identify nodes with influence over the whole network, not just those directly connected to it</a:t>
            </a:r>
            <a:r>
              <a:rPr lang="en-US" dirty="0" smtClean="0"/>
              <a:t>.</a:t>
            </a:r>
          </a:p>
          <a:p>
            <a:pPr fontAlgn="base"/>
            <a:endParaRPr lang="en-US" dirty="0"/>
          </a:p>
          <a:p>
            <a:pPr fontAlgn="base"/>
            <a:r>
              <a:rPr lang="en-US" b="1" dirty="0"/>
              <a:t>When to use it:</a:t>
            </a:r>
            <a:r>
              <a:rPr lang="en-US" dirty="0"/>
              <a:t> </a:t>
            </a:r>
            <a:r>
              <a:rPr lang="en-US" dirty="0" smtClean="0"/>
              <a:t>Eigen Centrality </a:t>
            </a:r>
            <a:r>
              <a:rPr lang="en-US" dirty="0"/>
              <a:t>is a good ‘all-round’ SNA score, handy for understanding human social networks, but also for understanding networks like malware propagation</a:t>
            </a:r>
            <a:r>
              <a:rPr lang="en-US" dirty="0" smtClean="0"/>
              <a:t>.</a:t>
            </a:r>
          </a:p>
          <a:p>
            <a:pPr fontAlgn="base"/>
            <a:endParaRPr lang="en-US" dirty="0"/>
          </a:p>
          <a:p>
            <a:pPr fontAlgn="base"/>
            <a:r>
              <a:rPr lang="en-US" b="1" dirty="0"/>
              <a:t>A bit more detail:</a:t>
            </a:r>
            <a:r>
              <a:rPr lang="en-US" dirty="0"/>
              <a:t> </a:t>
            </a:r>
            <a:r>
              <a:rPr lang="en-US" dirty="0" err="1"/>
              <a:t>KeyLines</a:t>
            </a:r>
            <a:r>
              <a:rPr lang="en-US" dirty="0"/>
              <a:t> calculates each node’s </a:t>
            </a:r>
            <a:r>
              <a:rPr lang="en-US" dirty="0" smtClean="0"/>
              <a:t>Eigen Centrality </a:t>
            </a:r>
            <a:r>
              <a:rPr lang="en-US" dirty="0"/>
              <a:t>by converging on an eigenvector using the power iteration method.</a:t>
            </a:r>
          </a:p>
          <a:p>
            <a:endParaRPr lang="en-US" sz="2800" dirty="0" smtClean="0"/>
          </a:p>
          <a:p>
            <a:endParaRPr lang="en-US" sz="2800" dirty="0"/>
          </a:p>
          <a:p>
            <a:endParaRPr lang="en-US" u="sng" dirty="0"/>
          </a:p>
          <a:p>
            <a:endParaRPr lang="en-US" u="sng" dirty="0"/>
          </a:p>
        </p:txBody>
      </p:sp>
    </p:spTree>
    <p:extLst>
      <p:ext uri="{BB962C8B-B14F-4D97-AF65-F5344CB8AC3E}">
        <p14:creationId xmlns:p14="http://schemas.microsoft.com/office/powerpoint/2010/main" val="6483091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smtClean="0"/>
              <a:t>PageRank Centrality</a:t>
            </a:r>
            <a:endParaRPr lang="en-US" dirty="0"/>
          </a:p>
        </p:txBody>
      </p:sp>
      <p:sp>
        <p:nvSpPr>
          <p:cNvPr id="3" name="Rectangle 2"/>
          <p:cNvSpPr/>
          <p:nvPr/>
        </p:nvSpPr>
        <p:spPr>
          <a:xfrm>
            <a:off x="604434" y="1322765"/>
            <a:ext cx="10983132" cy="5109091"/>
          </a:xfrm>
          <a:prstGeom prst="rect">
            <a:avLst/>
          </a:prstGeom>
        </p:spPr>
        <p:txBody>
          <a:bodyPr wrap="square">
            <a:spAutoFit/>
          </a:bodyPr>
          <a:lstStyle/>
          <a:p>
            <a:pPr fontAlgn="base"/>
            <a:r>
              <a:rPr lang="en-US" b="1" dirty="0"/>
              <a:t>Definition:</a:t>
            </a:r>
            <a:r>
              <a:rPr lang="en-US" dirty="0"/>
              <a:t> PageRank is a variant of </a:t>
            </a:r>
            <a:r>
              <a:rPr lang="en-US" dirty="0" smtClean="0"/>
              <a:t>Eigen Centrality</a:t>
            </a:r>
            <a:r>
              <a:rPr lang="en-US" dirty="0"/>
              <a:t>, also assigning nodes a score based on their connections, and their connections’ connections. The difference is that PageRank also takes link direction and weight into account – so links can only pass influence in one direction, and pass different amounts of influence</a:t>
            </a:r>
            <a:r>
              <a:rPr lang="en-US" dirty="0" smtClean="0"/>
              <a:t>.</a:t>
            </a:r>
          </a:p>
          <a:p>
            <a:pPr fontAlgn="base"/>
            <a:endParaRPr lang="en-US" dirty="0"/>
          </a:p>
          <a:p>
            <a:pPr fontAlgn="base"/>
            <a:r>
              <a:rPr lang="en-US" b="1" dirty="0"/>
              <a:t>What it tells us:</a:t>
            </a:r>
            <a:r>
              <a:rPr lang="en-US" dirty="0"/>
              <a:t> This measure uncovers nodes whose influence extends beyond their direct connections into the wider network</a:t>
            </a:r>
            <a:r>
              <a:rPr lang="en-US" dirty="0" smtClean="0"/>
              <a:t>.</a:t>
            </a:r>
          </a:p>
          <a:p>
            <a:pPr fontAlgn="base"/>
            <a:endParaRPr lang="en-US" dirty="0"/>
          </a:p>
          <a:p>
            <a:pPr fontAlgn="base"/>
            <a:r>
              <a:rPr lang="en-US" b="1" dirty="0"/>
              <a:t>When to use it:</a:t>
            </a:r>
            <a:r>
              <a:rPr lang="en-US" dirty="0"/>
              <a:t> Because it factors in directionality and connection weight, PageRank can be helpful for understanding citations and authority</a:t>
            </a:r>
            <a:r>
              <a:rPr lang="en-US" dirty="0" smtClean="0"/>
              <a:t>.</a:t>
            </a:r>
          </a:p>
          <a:p>
            <a:pPr fontAlgn="base"/>
            <a:endParaRPr lang="en-US" dirty="0"/>
          </a:p>
          <a:p>
            <a:pPr fontAlgn="base"/>
            <a:r>
              <a:rPr lang="en-US" b="1" dirty="0"/>
              <a:t>A bit more detail:</a:t>
            </a:r>
            <a:r>
              <a:rPr lang="en-US" dirty="0"/>
              <a:t> PageRank is famously one of the ranking algorithms behind the original Google search engine (the ‘Page’ part of its name comes from creator and Google founder, Sergei </a:t>
            </a:r>
            <a:r>
              <a:rPr lang="en-US" dirty="0" err="1" smtClean="0"/>
              <a:t>Brin</a:t>
            </a:r>
            <a:r>
              <a:rPr lang="en-US" dirty="0" smtClean="0"/>
              <a:t>).</a:t>
            </a:r>
            <a:endParaRPr lang="en-US" dirty="0"/>
          </a:p>
          <a:p>
            <a:endParaRPr lang="en-US" sz="2800" dirty="0" smtClean="0"/>
          </a:p>
          <a:p>
            <a:endParaRPr lang="en-US" sz="2800" dirty="0"/>
          </a:p>
          <a:p>
            <a:endParaRPr lang="en-US" u="sng" dirty="0"/>
          </a:p>
          <a:p>
            <a:endParaRPr lang="en-US" u="sng" dirty="0"/>
          </a:p>
        </p:txBody>
      </p:sp>
    </p:spTree>
    <p:extLst>
      <p:ext uri="{BB962C8B-B14F-4D97-AF65-F5344CB8AC3E}">
        <p14:creationId xmlns:p14="http://schemas.microsoft.com/office/powerpoint/2010/main" val="28535112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591671" y="555812"/>
            <a:ext cx="10995895" cy="4984376"/>
          </a:xfrm>
        </p:spPr>
        <p:txBody>
          <a:bodyPr>
            <a:normAutofit/>
          </a:bodyPr>
          <a:lstStyle/>
          <a:p>
            <a:pPr algn="ctr"/>
            <a:r>
              <a:rPr lang="en-US" sz="3200" dirty="0" smtClean="0"/>
              <a:t>Most used Network Analysis APIs for Python developers</a:t>
            </a:r>
            <a:br>
              <a:rPr lang="en-US" sz="3200" dirty="0" smtClean="0"/>
            </a:br>
            <a:r>
              <a:rPr lang="en-US" sz="3200" dirty="0" smtClean="0"/>
              <a:t/>
            </a:r>
            <a:br>
              <a:rPr lang="en-US" sz="3200" dirty="0" smtClean="0"/>
            </a:br>
            <a:r>
              <a:rPr lang="en-US" sz="4400" b="1" dirty="0" err="1" smtClean="0"/>
              <a:t>NetworkX</a:t>
            </a:r>
            <a:r>
              <a:rPr lang="en-US" sz="3200" dirty="0" smtClean="0"/>
              <a:t/>
            </a:r>
            <a:br>
              <a:rPr lang="en-US" sz="3200" dirty="0" smtClean="0"/>
            </a:br>
            <a:r>
              <a:rPr lang="en-US" sz="3200" dirty="0"/>
              <a:t/>
            </a:r>
            <a:br>
              <a:rPr lang="en-US" sz="3200" dirty="0"/>
            </a:br>
            <a:r>
              <a:rPr lang="en-US" sz="2400" dirty="0" smtClean="0"/>
              <a:t>(</a:t>
            </a:r>
            <a:r>
              <a:rPr lang="en-US" sz="2400" dirty="0" err="1" smtClean="0"/>
              <a:t>iGraph</a:t>
            </a:r>
            <a:r>
              <a:rPr lang="en-US" sz="2400" dirty="0" smtClean="0"/>
              <a:t> for R)</a:t>
            </a:r>
            <a:endParaRPr lang="en-US" sz="2400" dirty="0"/>
          </a:p>
        </p:txBody>
      </p:sp>
    </p:spTree>
    <p:extLst>
      <p:ext uri="{BB962C8B-B14F-4D97-AF65-F5344CB8AC3E}">
        <p14:creationId xmlns:p14="http://schemas.microsoft.com/office/powerpoint/2010/main" val="1282421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591671" y="555812"/>
            <a:ext cx="10995895" cy="4984376"/>
          </a:xfrm>
        </p:spPr>
        <p:txBody>
          <a:bodyPr>
            <a:normAutofit/>
          </a:bodyPr>
          <a:lstStyle/>
          <a:p>
            <a:pPr algn="ctr"/>
            <a:r>
              <a:rPr lang="en-US" sz="3200" dirty="0" smtClean="0"/>
              <a:t>Visualizing Social Networks in Python</a:t>
            </a:r>
            <a:br>
              <a:rPr lang="en-US" sz="3200" dirty="0" smtClean="0"/>
            </a:br>
            <a:r>
              <a:rPr lang="en-US" sz="3200" dirty="0" smtClean="0"/>
              <a:t/>
            </a:r>
            <a:br>
              <a:rPr lang="en-US" sz="3200" dirty="0" smtClean="0"/>
            </a:br>
            <a:r>
              <a:rPr lang="en-US" dirty="0" err="1" smtClean="0"/>
              <a:t>NetworkX</a:t>
            </a:r>
            <a:r>
              <a:rPr lang="en-US" sz="3200" dirty="0" smtClean="0"/>
              <a:t/>
            </a:r>
            <a:br>
              <a:rPr lang="en-US" sz="3200" dirty="0" smtClean="0"/>
            </a:br>
            <a:r>
              <a:rPr lang="en-US" sz="3200" dirty="0"/>
              <a:t/>
            </a:r>
            <a:br>
              <a:rPr lang="en-US" sz="3200" dirty="0"/>
            </a:br>
            <a:r>
              <a:rPr lang="en-US" dirty="0" err="1" smtClean="0"/>
              <a:t>VisPy</a:t>
            </a:r>
            <a:r>
              <a:rPr lang="en-US" sz="2400" dirty="0" smtClean="0"/>
              <a:t/>
            </a:r>
            <a:br>
              <a:rPr lang="en-US" sz="2400" dirty="0" smtClean="0"/>
            </a:br>
            <a:r>
              <a:rPr lang="en-US" sz="2400" dirty="0"/>
              <a:t/>
            </a:r>
            <a:br>
              <a:rPr lang="en-US" sz="2400" dirty="0"/>
            </a:br>
            <a:r>
              <a:rPr lang="en-US" dirty="0" err="1" smtClean="0"/>
              <a:t>NxVis</a:t>
            </a:r>
            <a:endParaRPr lang="en-US" dirty="0"/>
          </a:p>
        </p:txBody>
      </p:sp>
    </p:spTree>
    <p:extLst>
      <p:ext uri="{BB962C8B-B14F-4D97-AF65-F5344CB8AC3E}">
        <p14:creationId xmlns:p14="http://schemas.microsoft.com/office/powerpoint/2010/main" val="4151137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smtClean="0"/>
              <a:t>Code</a:t>
            </a:r>
            <a:endParaRPr lang="en-US" dirty="0"/>
          </a:p>
        </p:txBody>
      </p:sp>
      <p:sp>
        <p:nvSpPr>
          <p:cNvPr id="3" name="Rectangle 2"/>
          <p:cNvSpPr/>
          <p:nvPr/>
        </p:nvSpPr>
        <p:spPr>
          <a:xfrm>
            <a:off x="3281083" y="2474260"/>
            <a:ext cx="6687670" cy="584775"/>
          </a:xfrm>
          <a:prstGeom prst="rect">
            <a:avLst/>
          </a:prstGeom>
        </p:spPr>
        <p:txBody>
          <a:bodyPr wrap="square">
            <a:spAutoFit/>
          </a:bodyPr>
          <a:lstStyle/>
          <a:p>
            <a:pPr algn="ctr"/>
            <a:r>
              <a:rPr lang="en-US" sz="3200" dirty="0" smtClean="0"/>
              <a:t>Let’s see an example</a:t>
            </a:r>
            <a:endParaRPr lang="en-US" sz="3200" dirty="0"/>
          </a:p>
        </p:txBody>
      </p:sp>
    </p:spTree>
    <p:extLst>
      <p:ext uri="{BB962C8B-B14F-4D97-AF65-F5344CB8AC3E}">
        <p14:creationId xmlns:p14="http://schemas.microsoft.com/office/powerpoint/2010/main" val="2400963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21207" y="573742"/>
            <a:ext cx="11258417" cy="1524000"/>
          </a:xfrm>
        </p:spPr>
        <p:txBody>
          <a:bodyPr>
            <a:normAutofit/>
          </a:bodyPr>
          <a:lstStyle/>
          <a:p>
            <a:r>
              <a:rPr lang="en-US" dirty="0" smtClean="0">
                <a:latin typeface="Segoe UI Light" panose="020B0502040204020203" pitchFamily="34" charset="0"/>
                <a:cs typeface="Segoe UI Light" panose="020B0502040204020203" pitchFamily="34" charset="0"/>
              </a:rPr>
              <a:t>Presented By Abdelmalek Hajjam for Data Science in Context – Data 607 Fall2019</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93025881"/>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604434" y="448628"/>
            <a:ext cx="10983132" cy="5091560"/>
          </a:xfrm>
        </p:spPr>
        <p:txBody>
          <a:bodyPr>
            <a:normAutofit/>
          </a:bodyPr>
          <a:lstStyle/>
          <a:p>
            <a:pPr algn="ctr"/>
            <a:r>
              <a:rPr lang="en-US" sz="4800" b="1" dirty="0" smtClean="0"/>
              <a:t>Social Network Analysis</a:t>
            </a:r>
            <a:br>
              <a:rPr lang="en-US" sz="4800" b="1" dirty="0" smtClean="0"/>
            </a:br>
            <a:r>
              <a:rPr lang="en-US" sz="4800" b="1" dirty="0"/>
              <a:t/>
            </a:r>
            <a:br>
              <a:rPr lang="en-US" sz="4800" b="1" dirty="0"/>
            </a:br>
            <a:r>
              <a:rPr lang="en-US" sz="4800" b="1" dirty="0" smtClean="0"/>
              <a:t>(aka SNA)</a:t>
            </a:r>
            <a:endParaRPr lang="en-US" sz="4800" b="1" dirty="0"/>
          </a:p>
        </p:txBody>
      </p:sp>
    </p:spTree>
    <p:extLst>
      <p:ext uri="{BB962C8B-B14F-4D97-AF65-F5344CB8AC3E}">
        <p14:creationId xmlns:p14="http://schemas.microsoft.com/office/powerpoint/2010/main" val="2862440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21207" y="1290918"/>
            <a:ext cx="9519263" cy="885354"/>
          </a:xfrm>
        </p:spPr>
        <p:txBody>
          <a:bodyPr>
            <a:normAutofit/>
          </a:bodyPr>
          <a:lstStyle/>
          <a:p>
            <a:r>
              <a:rPr lang="en-US" dirty="0" smtClean="0">
                <a:latin typeface="Segoe UI Light" panose="020B0502040204020203" pitchFamily="34" charset="0"/>
                <a:cs typeface="Segoe UI Light" panose="020B0502040204020203" pitchFamily="34" charset="0"/>
              </a:rPr>
              <a:t>What is network Analysis</a:t>
            </a:r>
            <a:r>
              <a:rPr lang="en-US" dirty="0" smtClean="0">
                <a:latin typeface="Segoe UI Light" panose="020B0502040204020203" pitchFamily="34" charset="0"/>
                <a:cs typeface="Segoe UI Light" panose="020B0502040204020203" pitchFamily="34" charset="0"/>
              </a:rPr>
              <a:t>? Graph theory</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28931570"/>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smtClean="0"/>
              <a:t>Graph Type</a:t>
            </a:r>
            <a:endParaRPr lang="en-US" dirty="0"/>
          </a:p>
        </p:txBody>
      </p:sp>
      <p:graphicFrame>
        <p:nvGraphicFramePr>
          <p:cNvPr id="35" name="Diagram 34"/>
          <p:cNvGraphicFramePr/>
          <p:nvPr>
            <p:extLst>
              <p:ext uri="{D42A27DB-BD31-4B8C-83A1-F6EECF244321}">
                <p14:modId xmlns:p14="http://schemas.microsoft.com/office/powerpoint/2010/main" val="1450241259"/>
              </p:ext>
            </p:extLst>
          </p:nvPr>
        </p:nvGraphicFramePr>
        <p:xfrm>
          <a:off x="2032000" y="2116183"/>
          <a:ext cx="8143966" cy="22468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51081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604434" y="448628"/>
            <a:ext cx="10983132" cy="5091560"/>
          </a:xfrm>
        </p:spPr>
        <p:txBody>
          <a:bodyPr>
            <a:normAutofit/>
          </a:bodyPr>
          <a:lstStyle/>
          <a:p>
            <a:pPr algn="ctr"/>
            <a:r>
              <a:rPr lang="en-US" sz="4800" b="1" dirty="0" smtClean="0"/>
              <a:t>Centrality </a:t>
            </a:r>
            <a:br>
              <a:rPr lang="en-US" sz="4800" b="1" dirty="0" smtClean="0"/>
            </a:br>
            <a:r>
              <a:rPr lang="en-US" sz="4800" b="1" dirty="0" smtClean="0"/>
              <a:t/>
            </a:r>
            <a:br>
              <a:rPr lang="en-US" sz="4800" b="1" dirty="0" smtClean="0"/>
            </a:br>
            <a:r>
              <a:rPr lang="en-US" sz="4800" b="1" dirty="0" smtClean="0"/>
              <a:t>the most studied properties of a graph</a:t>
            </a:r>
            <a:endParaRPr lang="en-US" sz="4800" b="1" dirty="0"/>
          </a:p>
        </p:txBody>
      </p:sp>
    </p:spTree>
    <p:extLst>
      <p:ext uri="{BB962C8B-B14F-4D97-AF65-F5344CB8AC3E}">
        <p14:creationId xmlns:p14="http://schemas.microsoft.com/office/powerpoint/2010/main" val="3962382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smtClean="0"/>
              <a:t>Centrality Algorithms</a:t>
            </a:r>
            <a:endParaRPr lang="en-US" dirty="0"/>
          </a:p>
        </p:txBody>
      </p:sp>
      <p:sp>
        <p:nvSpPr>
          <p:cNvPr id="3" name="Rectangle 2"/>
          <p:cNvSpPr/>
          <p:nvPr/>
        </p:nvSpPr>
        <p:spPr>
          <a:xfrm>
            <a:off x="604434" y="1322765"/>
            <a:ext cx="10605034" cy="6586418"/>
          </a:xfrm>
          <a:prstGeom prst="rect">
            <a:avLst/>
          </a:prstGeom>
        </p:spPr>
        <p:txBody>
          <a:bodyPr wrap="square">
            <a:spAutoFit/>
          </a:bodyPr>
          <a:lstStyle/>
          <a:p>
            <a:r>
              <a:rPr lang="en-US" sz="2800" dirty="0" smtClean="0"/>
              <a:t>Degree Centrality</a:t>
            </a:r>
          </a:p>
          <a:p>
            <a:r>
              <a:rPr lang="en-US" dirty="0"/>
              <a:t>The node </a:t>
            </a:r>
            <a:r>
              <a:rPr lang="en-US" b="1" dirty="0"/>
              <a:t>degree</a:t>
            </a:r>
            <a:r>
              <a:rPr lang="en-US" dirty="0"/>
              <a:t> is the number of edges adjacent to the node</a:t>
            </a:r>
            <a:endParaRPr lang="en-US" sz="2800" dirty="0" smtClean="0"/>
          </a:p>
          <a:p>
            <a:endParaRPr lang="en-US" u="sng" dirty="0"/>
          </a:p>
          <a:p>
            <a:r>
              <a:rPr lang="en-US" sz="2800" dirty="0" smtClean="0"/>
              <a:t>Closeness </a:t>
            </a:r>
            <a:r>
              <a:rPr lang="en-US" sz="2800" dirty="0" smtClean="0"/>
              <a:t>Centrality</a:t>
            </a:r>
          </a:p>
          <a:p>
            <a:r>
              <a:rPr lang="en-US" dirty="0" smtClean="0"/>
              <a:t>The closeness of </a:t>
            </a:r>
            <a:r>
              <a:rPr lang="en-US" dirty="0"/>
              <a:t>a node is the distance to all other nodes in the graph or in the case that the graph is not connected to all other nodes in the connected component containing that node.</a:t>
            </a:r>
            <a:endParaRPr lang="en-US" sz="2800" dirty="0" smtClean="0"/>
          </a:p>
          <a:p>
            <a:endParaRPr lang="en-US" u="sng" dirty="0"/>
          </a:p>
          <a:p>
            <a:r>
              <a:rPr lang="en-US" sz="2800" dirty="0" err="1" smtClean="0"/>
              <a:t>Betweeness</a:t>
            </a:r>
            <a:r>
              <a:rPr lang="en-US" sz="2800" dirty="0" smtClean="0"/>
              <a:t> Centrality (Shortest Path)</a:t>
            </a:r>
          </a:p>
          <a:p>
            <a:r>
              <a:rPr lang="en-US" dirty="0" err="1"/>
              <a:t>Betweenness</a:t>
            </a:r>
            <a:r>
              <a:rPr lang="en-US" dirty="0"/>
              <a:t> centrality measures the number of times a node lies on the shortest path between other nodes.</a:t>
            </a:r>
            <a:endParaRPr lang="en-US" sz="2800" dirty="0"/>
          </a:p>
          <a:p>
            <a:r>
              <a:rPr lang="en-US" sz="2800" dirty="0" smtClean="0"/>
              <a:t>E</a:t>
            </a:r>
            <a:r>
              <a:rPr lang="en-US" sz="2800" dirty="0" smtClean="0"/>
              <a:t>igenvector Centrality</a:t>
            </a:r>
          </a:p>
          <a:p>
            <a:r>
              <a:rPr lang="en-US" dirty="0" smtClean="0"/>
              <a:t>Eigen vector </a:t>
            </a:r>
            <a:r>
              <a:rPr lang="en-US" dirty="0"/>
              <a:t>centrality computes the centrality for a node based on the centrality of its neighbors. </a:t>
            </a:r>
            <a:r>
              <a:rPr lang="en-US" dirty="0" smtClean="0"/>
              <a:t>The </a:t>
            </a:r>
            <a:r>
              <a:rPr lang="en-US" dirty="0" err="1" smtClean="0"/>
              <a:t>eigen</a:t>
            </a:r>
            <a:r>
              <a:rPr lang="en-US" dirty="0" smtClean="0"/>
              <a:t> </a:t>
            </a:r>
            <a:r>
              <a:rPr lang="en-US" dirty="0"/>
              <a:t>vector centrality for </a:t>
            </a:r>
            <a:r>
              <a:rPr lang="en-US" dirty="0" smtClean="0"/>
              <a:t>node </a:t>
            </a:r>
            <a:r>
              <a:rPr lang="en-US" dirty="0" err="1" smtClean="0"/>
              <a:t>i</a:t>
            </a:r>
            <a:r>
              <a:rPr lang="en-US" dirty="0" smtClean="0"/>
              <a:t> is </a:t>
            </a:r>
            <a:r>
              <a:rPr lang="en-US" dirty="0" err="1" smtClean="0"/>
              <a:t>i-th</a:t>
            </a:r>
            <a:r>
              <a:rPr lang="en-US" dirty="0" smtClean="0"/>
              <a:t> </a:t>
            </a:r>
            <a:r>
              <a:rPr lang="en-US" dirty="0"/>
              <a:t>element of the vector </a:t>
            </a:r>
            <a:r>
              <a:rPr lang="en-US" dirty="0" smtClean="0"/>
              <a:t>x </a:t>
            </a:r>
            <a:r>
              <a:rPr lang="en-US" dirty="0"/>
              <a:t>defined by the </a:t>
            </a:r>
            <a:r>
              <a:rPr lang="en-US" dirty="0" smtClean="0"/>
              <a:t>equation </a:t>
            </a:r>
            <a:r>
              <a:rPr lang="en-US" b="1" dirty="0" smtClean="0"/>
              <a:t>Ax=</a:t>
            </a:r>
            <a:r>
              <a:rPr lang="en-US" b="1" dirty="0" err="1" smtClean="0"/>
              <a:t>ƛx</a:t>
            </a:r>
            <a:endParaRPr lang="en-US" b="1" dirty="0" smtClean="0"/>
          </a:p>
          <a:p>
            <a:endParaRPr lang="en-US" sz="2800" b="1" dirty="0"/>
          </a:p>
          <a:p>
            <a:r>
              <a:rPr lang="en-US" sz="2800" dirty="0" smtClean="0"/>
              <a:t>PageRank Centrality</a:t>
            </a:r>
            <a:endParaRPr lang="en-US" sz="2800" dirty="0" smtClean="0"/>
          </a:p>
          <a:p>
            <a:endParaRPr lang="en-US" sz="2800" dirty="0" smtClean="0"/>
          </a:p>
          <a:p>
            <a:endParaRPr lang="en-US" sz="2800" dirty="0"/>
          </a:p>
          <a:p>
            <a:endParaRPr lang="en-US" u="sng" dirty="0"/>
          </a:p>
          <a:p>
            <a:endParaRPr lang="en-US" u="sng" dirty="0"/>
          </a:p>
        </p:txBody>
      </p:sp>
    </p:spTree>
    <p:extLst>
      <p:ext uri="{BB962C8B-B14F-4D97-AF65-F5344CB8AC3E}">
        <p14:creationId xmlns:p14="http://schemas.microsoft.com/office/powerpoint/2010/main" val="3603257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smtClean="0"/>
              <a:t>Degree Centrality</a:t>
            </a:r>
            <a:endParaRPr lang="en-US" dirty="0"/>
          </a:p>
        </p:txBody>
      </p:sp>
      <p:sp>
        <p:nvSpPr>
          <p:cNvPr id="3" name="Rectangle 2"/>
          <p:cNvSpPr/>
          <p:nvPr/>
        </p:nvSpPr>
        <p:spPr>
          <a:xfrm>
            <a:off x="604434" y="1322765"/>
            <a:ext cx="10983132" cy="4555093"/>
          </a:xfrm>
          <a:prstGeom prst="rect">
            <a:avLst/>
          </a:prstGeom>
        </p:spPr>
        <p:txBody>
          <a:bodyPr wrap="square">
            <a:spAutoFit/>
          </a:bodyPr>
          <a:lstStyle/>
          <a:p>
            <a:pPr fontAlgn="base"/>
            <a:r>
              <a:rPr lang="en-US" b="1" dirty="0"/>
              <a:t>Definition:</a:t>
            </a:r>
            <a:r>
              <a:rPr lang="en-US" dirty="0"/>
              <a:t> Degree centrality assigns an importance score based purely on the number of links held by each node</a:t>
            </a:r>
            <a:r>
              <a:rPr lang="en-US" dirty="0" smtClean="0"/>
              <a:t>.</a:t>
            </a:r>
          </a:p>
          <a:p>
            <a:pPr fontAlgn="base"/>
            <a:endParaRPr lang="en-US" dirty="0"/>
          </a:p>
          <a:p>
            <a:pPr fontAlgn="base"/>
            <a:r>
              <a:rPr lang="en-US" b="1" dirty="0"/>
              <a:t>What it tells us:</a:t>
            </a:r>
            <a:r>
              <a:rPr lang="en-US" dirty="0"/>
              <a:t> How many direct, ‘one hop’ connections each node has to other nodes within the network</a:t>
            </a:r>
            <a:r>
              <a:rPr lang="en-US" dirty="0" smtClean="0"/>
              <a:t>.</a:t>
            </a:r>
          </a:p>
          <a:p>
            <a:pPr fontAlgn="base"/>
            <a:endParaRPr lang="en-US" dirty="0"/>
          </a:p>
          <a:p>
            <a:pPr fontAlgn="base"/>
            <a:r>
              <a:rPr lang="en-US" b="1" dirty="0"/>
              <a:t>When to use it:</a:t>
            </a:r>
            <a:r>
              <a:rPr lang="en-US" dirty="0"/>
              <a:t> For finding very connected individuals, popular individuals, individuals who are likely to hold most information or individuals who can quickly connect with the wider network</a:t>
            </a:r>
            <a:r>
              <a:rPr lang="en-US" dirty="0" smtClean="0"/>
              <a:t>.</a:t>
            </a:r>
          </a:p>
          <a:p>
            <a:pPr fontAlgn="base"/>
            <a:endParaRPr lang="en-US" dirty="0"/>
          </a:p>
          <a:p>
            <a:pPr fontAlgn="base"/>
            <a:r>
              <a:rPr lang="en-US" b="1" dirty="0"/>
              <a:t>A bit more detail:</a:t>
            </a:r>
            <a:r>
              <a:rPr lang="en-US" dirty="0"/>
              <a:t> Degree centrality is the simplest measure of node connectivity. Sometimes it’s useful to look at in-degree (number of inbound links) and out-degree (number of outbound links) as distinct measures, for example when looking at transactional data or account activity.</a:t>
            </a:r>
          </a:p>
          <a:p>
            <a:endParaRPr lang="en-US" sz="2800" dirty="0" smtClean="0"/>
          </a:p>
          <a:p>
            <a:endParaRPr lang="en-US" sz="2800" dirty="0"/>
          </a:p>
          <a:p>
            <a:endParaRPr lang="en-US" u="sng" dirty="0"/>
          </a:p>
          <a:p>
            <a:endParaRPr lang="en-US" u="sng" dirty="0"/>
          </a:p>
        </p:txBody>
      </p:sp>
    </p:spTree>
    <p:extLst>
      <p:ext uri="{BB962C8B-B14F-4D97-AF65-F5344CB8AC3E}">
        <p14:creationId xmlns:p14="http://schemas.microsoft.com/office/powerpoint/2010/main" val="37005166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err="1" smtClean="0"/>
              <a:t>Betweenness</a:t>
            </a:r>
            <a:r>
              <a:rPr lang="en-US" dirty="0" smtClean="0"/>
              <a:t> Centrality</a:t>
            </a:r>
            <a:endParaRPr lang="en-US" dirty="0"/>
          </a:p>
        </p:txBody>
      </p:sp>
      <p:sp>
        <p:nvSpPr>
          <p:cNvPr id="3" name="Rectangle 2"/>
          <p:cNvSpPr/>
          <p:nvPr/>
        </p:nvSpPr>
        <p:spPr>
          <a:xfrm>
            <a:off x="604434" y="1322765"/>
            <a:ext cx="10983132" cy="4555093"/>
          </a:xfrm>
          <a:prstGeom prst="rect">
            <a:avLst/>
          </a:prstGeom>
        </p:spPr>
        <p:txBody>
          <a:bodyPr wrap="square">
            <a:spAutoFit/>
          </a:bodyPr>
          <a:lstStyle/>
          <a:p>
            <a:pPr fontAlgn="base"/>
            <a:r>
              <a:rPr lang="en-US" b="1" dirty="0"/>
              <a:t>Definition:</a:t>
            </a:r>
            <a:r>
              <a:rPr lang="en-US" dirty="0"/>
              <a:t> </a:t>
            </a:r>
            <a:r>
              <a:rPr lang="en-US" dirty="0" err="1"/>
              <a:t>Betweenness</a:t>
            </a:r>
            <a:r>
              <a:rPr lang="en-US" dirty="0"/>
              <a:t> centrality measures the number of times a node lies on the shortest path between other nodes</a:t>
            </a:r>
            <a:r>
              <a:rPr lang="en-US" dirty="0" smtClean="0"/>
              <a:t>.</a:t>
            </a:r>
          </a:p>
          <a:p>
            <a:pPr fontAlgn="base"/>
            <a:endParaRPr lang="en-US" dirty="0"/>
          </a:p>
          <a:p>
            <a:pPr fontAlgn="base"/>
            <a:r>
              <a:rPr lang="en-US" b="1" dirty="0"/>
              <a:t>What it tells us:</a:t>
            </a:r>
            <a:r>
              <a:rPr lang="en-US" dirty="0"/>
              <a:t> This measure shows which nodes act as ‘bridges’ between nodes in a network. It does this by identifying all the shortest paths and then counting how many times each node falls on one</a:t>
            </a:r>
            <a:r>
              <a:rPr lang="en-US" dirty="0" smtClean="0"/>
              <a:t>.</a:t>
            </a:r>
          </a:p>
          <a:p>
            <a:pPr fontAlgn="base"/>
            <a:endParaRPr lang="en-US" dirty="0"/>
          </a:p>
          <a:p>
            <a:pPr fontAlgn="base"/>
            <a:r>
              <a:rPr lang="en-US" b="1" dirty="0"/>
              <a:t>When to use it:</a:t>
            </a:r>
            <a:r>
              <a:rPr lang="en-US" dirty="0"/>
              <a:t> For finding the individuals who influence the flow around a system</a:t>
            </a:r>
            <a:r>
              <a:rPr lang="en-US" dirty="0" smtClean="0"/>
              <a:t>.</a:t>
            </a:r>
          </a:p>
          <a:p>
            <a:pPr fontAlgn="base"/>
            <a:endParaRPr lang="en-US" dirty="0"/>
          </a:p>
          <a:p>
            <a:pPr fontAlgn="base"/>
            <a:r>
              <a:rPr lang="en-US" b="1" dirty="0"/>
              <a:t>A bit more detail:</a:t>
            </a:r>
            <a:r>
              <a:rPr lang="en-US" dirty="0"/>
              <a:t> </a:t>
            </a:r>
            <a:r>
              <a:rPr lang="en-US" dirty="0" err="1"/>
              <a:t>Betweenness</a:t>
            </a:r>
            <a:r>
              <a:rPr lang="en-US" dirty="0"/>
              <a:t> is useful for analyzing communication dynamics, but should be used with care. A high </a:t>
            </a:r>
            <a:r>
              <a:rPr lang="en-US" dirty="0" err="1"/>
              <a:t>betweenness</a:t>
            </a:r>
            <a:r>
              <a:rPr lang="en-US" dirty="0"/>
              <a:t> count could indicate someone holds authority over, or controls collaboration between, disparate clusters in a network; or indicate they are on the periphery of both clusters.</a:t>
            </a:r>
          </a:p>
          <a:p>
            <a:endParaRPr lang="en-US" sz="2800" dirty="0" smtClean="0"/>
          </a:p>
          <a:p>
            <a:endParaRPr lang="en-US" sz="2800" dirty="0"/>
          </a:p>
          <a:p>
            <a:endParaRPr lang="en-US" u="sng" dirty="0"/>
          </a:p>
          <a:p>
            <a:endParaRPr lang="en-US" u="sng" dirty="0"/>
          </a:p>
        </p:txBody>
      </p:sp>
    </p:spTree>
    <p:extLst>
      <p:ext uri="{BB962C8B-B14F-4D97-AF65-F5344CB8AC3E}">
        <p14:creationId xmlns:p14="http://schemas.microsoft.com/office/powerpoint/2010/main" val="26637662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smtClean="0"/>
              <a:t>Closeness Centrality</a:t>
            </a:r>
            <a:endParaRPr lang="en-US" dirty="0"/>
          </a:p>
        </p:txBody>
      </p:sp>
      <p:sp>
        <p:nvSpPr>
          <p:cNvPr id="3" name="Rectangle 2"/>
          <p:cNvSpPr/>
          <p:nvPr/>
        </p:nvSpPr>
        <p:spPr>
          <a:xfrm>
            <a:off x="604434" y="1322765"/>
            <a:ext cx="10983132" cy="4555093"/>
          </a:xfrm>
          <a:prstGeom prst="rect">
            <a:avLst/>
          </a:prstGeom>
        </p:spPr>
        <p:txBody>
          <a:bodyPr wrap="square">
            <a:spAutoFit/>
          </a:bodyPr>
          <a:lstStyle/>
          <a:p>
            <a:pPr fontAlgn="base"/>
            <a:r>
              <a:rPr lang="en-US" b="1" dirty="0"/>
              <a:t>Definition:</a:t>
            </a:r>
            <a:r>
              <a:rPr lang="en-US" dirty="0"/>
              <a:t> This measure scores each node based on their ‘closeness’ to all other nodes within the network</a:t>
            </a:r>
            <a:r>
              <a:rPr lang="en-US" dirty="0" smtClean="0"/>
              <a:t>.</a:t>
            </a:r>
          </a:p>
          <a:p>
            <a:pPr fontAlgn="base"/>
            <a:endParaRPr lang="en-US" dirty="0"/>
          </a:p>
          <a:p>
            <a:pPr fontAlgn="base"/>
            <a:r>
              <a:rPr lang="en-US" b="1" dirty="0"/>
              <a:t>What it tells us:</a:t>
            </a:r>
            <a:r>
              <a:rPr lang="en-US" dirty="0"/>
              <a:t> This measure calculates the shortest paths between all nodes, then assigns each node a score based on its sum of shortest paths</a:t>
            </a:r>
            <a:r>
              <a:rPr lang="en-US" dirty="0" smtClean="0"/>
              <a:t>.</a:t>
            </a:r>
          </a:p>
          <a:p>
            <a:pPr fontAlgn="base"/>
            <a:endParaRPr lang="en-US" dirty="0"/>
          </a:p>
          <a:p>
            <a:pPr fontAlgn="base"/>
            <a:r>
              <a:rPr lang="en-US" b="1" dirty="0"/>
              <a:t>When to use it:</a:t>
            </a:r>
            <a:r>
              <a:rPr lang="en-US" dirty="0"/>
              <a:t> For finding the individuals who are best placed to influence the entire network most quickly</a:t>
            </a:r>
            <a:r>
              <a:rPr lang="en-US" dirty="0" smtClean="0"/>
              <a:t>.</a:t>
            </a:r>
          </a:p>
          <a:p>
            <a:pPr fontAlgn="base"/>
            <a:endParaRPr lang="en-US" dirty="0"/>
          </a:p>
          <a:p>
            <a:pPr fontAlgn="base"/>
            <a:r>
              <a:rPr lang="en-US" b="1" dirty="0"/>
              <a:t>A bit more detail:</a:t>
            </a:r>
            <a:r>
              <a:rPr lang="en-US" dirty="0"/>
              <a:t> Closeness centrality can help find good ‘broadcasters’, but in a highly connected network you will often find all nodes have a similar score. What may be more useful is using Closeness to find influencers within a single cluster.</a:t>
            </a:r>
          </a:p>
          <a:p>
            <a:endParaRPr lang="en-US" sz="2800" dirty="0" smtClean="0"/>
          </a:p>
          <a:p>
            <a:endParaRPr lang="en-US" sz="2800" dirty="0"/>
          </a:p>
          <a:p>
            <a:endParaRPr lang="en-US" u="sng" dirty="0"/>
          </a:p>
          <a:p>
            <a:endParaRPr lang="en-US" u="sng" dirty="0"/>
          </a:p>
        </p:txBody>
      </p:sp>
    </p:spTree>
    <p:extLst>
      <p:ext uri="{BB962C8B-B14F-4D97-AF65-F5344CB8AC3E}">
        <p14:creationId xmlns:p14="http://schemas.microsoft.com/office/powerpoint/2010/main" val="1615409047"/>
      </p:ext>
    </p:extLst>
  </p:cSld>
  <p:clrMapOvr>
    <a:masterClrMapping/>
  </p:clrMapOvr>
  <p:timing>
    <p:tnLst>
      <p:par>
        <p:cTn id="1" dur="indefinite" restart="never" nodeType="tmRoot"/>
      </p:par>
    </p:tnLst>
  </p:timing>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Bring your presentations to life with 3D_AAS_v3" id="{16D6C460-65F3-4DF8-AE87-56541C30C8AE}" vid="{B7832409-F369-484D-AD9D-1F570206E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774A73-0280-47B7-9E46-5069D2220801}">
  <ds:schemaRefs>
    <ds:schemaRef ds:uri="http://schemas.openxmlformats.org/package/2006/metadata/core-properties"/>
    <ds:schemaRef ds:uri="16c05727-aa75-4e4a-9b5f-8a80a1165891"/>
    <ds:schemaRef ds:uri="http://schemas.microsoft.com/office/2006/metadata/properties"/>
    <ds:schemaRef ds:uri="http://purl.org/dc/elements/1.1/"/>
    <ds:schemaRef ds:uri="http://www.w3.org/XML/1998/namespace"/>
    <ds:schemaRef ds:uri="http://purl.org/dc/terms/"/>
    <ds:schemaRef ds:uri="http://schemas.microsoft.com/office/2006/documentManagement/types"/>
    <ds:schemaRef ds:uri="http://schemas.microsoft.com/office/infopath/2007/PartnerControls"/>
    <ds:schemaRef ds:uri="71af3243-3dd4-4a8d-8c0d-dd76da1f02a5"/>
    <ds:schemaRef ds:uri="http://purl.org/dc/dcmitype/"/>
  </ds:schemaRefs>
</ds:datastoreItem>
</file>

<file path=customXml/itemProps2.xml><?xml version="1.0" encoding="utf-8"?>
<ds:datastoreItem xmlns:ds="http://schemas.openxmlformats.org/officeDocument/2006/customXml" ds:itemID="{F7126FF7-C1F4-4C68-B9E0-A1BEBFA97A78}">
  <ds:schemaRefs>
    <ds:schemaRef ds:uri="http://schemas.microsoft.com/sharepoint/v3/contenttype/forms"/>
  </ds:schemaRefs>
</ds:datastoreItem>
</file>

<file path=customXml/itemProps3.xml><?xml version="1.0" encoding="utf-8"?>
<ds:datastoreItem xmlns:ds="http://schemas.openxmlformats.org/officeDocument/2006/customXml" ds:itemID="{406286C1-23B0-486D-BA90-391FEFBD89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Bring your presentations to life with 3D</Template>
  <TotalTime>0</TotalTime>
  <Words>157</Words>
  <Application>Microsoft Office PowerPoint</Application>
  <PresentationFormat>Widescreen</PresentationFormat>
  <Paragraphs>87</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Segoe UI</vt:lpstr>
      <vt:lpstr>Segoe UI Light</vt:lpstr>
      <vt:lpstr>Get Started with 3D</vt:lpstr>
      <vt:lpstr>Presentation - Data Science in Context  Data 607 Fall2019  Abdelmalek Hajjam   </vt:lpstr>
      <vt:lpstr>Social Network Analysis  (aka SNA)</vt:lpstr>
      <vt:lpstr>What is network Analysis? Graph theory</vt:lpstr>
      <vt:lpstr>Graph Type</vt:lpstr>
      <vt:lpstr>Centrality   the most studied properties of a graph</vt:lpstr>
      <vt:lpstr>Centrality Algorithms</vt:lpstr>
      <vt:lpstr>Degree Centrality</vt:lpstr>
      <vt:lpstr>Betweenness Centrality</vt:lpstr>
      <vt:lpstr>Closeness Centrality</vt:lpstr>
      <vt:lpstr>Eigen Centrality</vt:lpstr>
      <vt:lpstr>PageRank Centrality</vt:lpstr>
      <vt:lpstr>Most used Network Analysis APIs for Python developers  NetworkX  (iGraph for R)</vt:lpstr>
      <vt:lpstr>Visualizing Social Networks in Python  NetworkX  VisPy  NxVis</vt:lpstr>
      <vt:lpstr>Code</vt:lpstr>
      <vt:lpstr>Presented By Abdelmalek Hajjam for Data Science in Context – Data 607 Fall2019</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2019-10-18T14:59:43Z</dcterms:created>
  <dcterms:modified xsi:type="dcterms:W3CDTF">2019-11-15T03:36:15Z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