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9"/>
  </p:notesMasterIdLst>
  <p:sldIdLst>
    <p:sldId id="256" r:id="rId5"/>
    <p:sldId id="284" r:id="rId6"/>
    <p:sldId id="303" r:id="rId7"/>
    <p:sldId id="29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D0F072-0ECA-4E14-BB34-8F556E8CB63C}">
          <p14:sldIdLst>
            <p14:sldId id="256"/>
            <p14:sldId id="284"/>
            <p14:sldId id="303"/>
          </p14:sldIdLst>
        </p14:section>
        <p14:section name="Untitled Section" id="{C9C390F0-F989-4032-9B4F-99E0C4505063}">
          <p14:sldIdLst>
            <p14:sldId id="2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482" autoAdjust="0"/>
  </p:normalViewPr>
  <p:slideViewPr>
    <p:cSldViewPr snapToGrid="0">
      <p:cViewPr varScale="1">
        <p:scale>
          <a:sx n="97" d="100"/>
          <a:sy n="97" d="100"/>
        </p:scale>
        <p:origin x="10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smtClean="0"/>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smtClean="0"/>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smtClean="0"/>
              <a:t>Edit Master text styles</a:t>
            </a:r>
          </a:p>
          <a:p>
            <a:pPr lvl="1"/>
            <a:r>
              <a:rPr lang="en-US" smtClean="0"/>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smtClean="0"/>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7/16/2020</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oodreads.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zygmuntz/goodbooks-10k"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uowvzz6fqOo"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10183906" cy="5174876"/>
          </a:xfrm>
        </p:spPr>
        <p:txBody>
          <a:bodyPr/>
          <a:lstStyle/>
          <a:p>
            <a:pPr algn="ctr"/>
            <a:r>
              <a:rPr lang="en-US" b="1" dirty="0" smtClean="0"/>
              <a:t>Final Project Presentation </a:t>
            </a:r>
            <a:r>
              <a:rPr lang="en-US" b="1" dirty="0"/>
              <a:t/>
            </a:r>
            <a:br>
              <a:rPr lang="en-US" b="1" dirty="0"/>
            </a:br>
            <a:r>
              <a:rPr lang="en-US" b="1" dirty="0"/>
              <a:t/>
            </a:r>
            <a:br>
              <a:rPr lang="en-US" b="1" dirty="0"/>
            </a:br>
            <a:r>
              <a:rPr lang="en-US" b="1" dirty="0" smtClean="0"/>
              <a:t>Data 612 - Summer 2020</a:t>
            </a:r>
            <a:br>
              <a:rPr lang="en-US" b="1" dirty="0" smtClean="0"/>
            </a:br>
            <a:r>
              <a:rPr lang="en-US" b="1" dirty="0"/>
              <a:t/>
            </a:r>
            <a:br>
              <a:rPr lang="en-US" b="1" dirty="0"/>
            </a:br>
            <a:r>
              <a:rPr lang="en-US" b="1" dirty="0"/>
              <a:t>Abdelmalek Hajjam</a:t>
            </a:r>
            <a:br>
              <a:rPr lang="en-US" b="1" dirty="0"/>
            </a:br>
            <a:r>
              <a:rPr lang="en-US" b="1" dirty="0" smtClean="0"/>
              <a:t/>
            </a:r>
            <a:br>
              <a:rPr lang="en-US" b="1" dirty="0" smtClean="0"/>
            </a:br>
            <a:r>
              <a:rPr lang="en-US" b="1" dirty="0" smtClean="0"/>
              <a:t/>
            </a:r>
            <a:br>
              <a:rPr lang="en-US" b="1" dirty="0" smtClean="0"/>
            </a:br>
            <a:endParaRPr lang="en-US" b="1" dirty="0"/>
          </a:p>
        </p:txBody>
      </p:sp>
      <p:sp>
        <p:nvSpPr>
          <p:cNvPr id="4" name="TextBox 3"/>
          <p:cNvSpPr txBox="1"/>
          <p:nvPr/>
        </p:nvSpPr>
        <p:spPr>
          <a:xfrm>
            <a:off x="2500587" y="3352073"/>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smtClean="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97580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448628"/>
            <a:ext cx="10983132" cy="5091560"/>
          </a:xfrm>
        </p:spPr>
        <p:txBody>
          <a:bodyPr>
            <a:normAutofit/>
          </a:bodyPr>
          <a:lstStyle/>
          <a:p>
            <a:pPr algn="ctr"/>
            <a:r>
              <a:rPr lang="en-US" b="1" dirty="0" smtClean="0"/>
              <a:t>Building Recommender System</a:t>
            </a:r>
            <a:r>
              <a:rPr lang="en-US" dirty="0"/>
              <a:t> </a:t>
            </a:r>
            <a:r>
              <a:rPr lang="en-US" sz="4800" b="1" dirty="0"/>
              <a:t/>
            </a:r>
            <a:br>
              <a:rPr lang="en-US" sz="4800" b="1" dirty="0"/>
            </a:br>
            <a:r>
              <a:rPr lang="en-US" dirty="0" smtClean="0"/>
              <a:t>for Goodreads </a:t>
            </a:r>
            <a:br>
              <a:rPr lang="en-US" dirty="0" smtClean="0"/>
            </a:br>
            <a:r>
              <a:rPr lang="en-US" dirty="0" smtClean="0"/>
              <a:t/>
            </a:r>
            <a:br>
              <a:rPr lang="en-US" dirty="0" smtClean="0"/>
            </a:br>
            <a:r>
              <a:rPr lang="en-US" dirty="0" smtClean="0">
                <a:hlinkClick r:id="rId2"/>
              </a:rPr>
              <a:t>https://goodreads.com</a:t>
            </a:r>
            <a:r>
              <a:rPr lang="en-US" dirty="0" smtClean="0"/>
              <a:t/>
            </a:r>
            <a:br>
              <a:rPr lang="en-US" dirty="0" smtClean="0"/>
            </a:br>
            <a:r>
              <a:rPr lang="en-US" sz="8000" b="1" dirty="0"/>
              <a:t/>
            </a:r>
            <a:br>
              <a:rPr lang="en-US" sz="8000" b="1" dirty="0"/>
            </a:br>
            <a:endParaRPr lang="en-US" sz="48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476" y="3391154"/>
            <a:ext cx="6619048" cy="1609524"/>
          </a:xfrm>
          <a:prstGeom prst="rect">
            <a:avLst/>
          </a:prstGeom>
        </p:spPr>
      </p:pic>
    </p:spTree>
    <p:extLst>
      <p:ext uri="{BB962C8B-B14F-4D97-AF65-F5344CB8AC3E}">
        <p14:creationId xmlns:p14="http://schemas.microsoft.com/office/powerpoint/2010/main" val="2862440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2054942"/>
            <a:ext cx="10983132" cy="1179871"/>
          </a:xfrm>
        </p:spPr>
        <p:txBody>
          <a:bodyPr>
            <a:normAutofit fontScale="90000"/>
          </a:bodyPr>
          <a:lstStyle/>
          <a:p>
            <a:pPr algn="ctr"/>
            <a:r>
              <a:rPr lang="en-US" sz="4800" b="1" dirty="0" smtClean="0"/>
              <a:t/>
            </a:r>
            <a:br>
              <a:rPr lang="en-US" sz="4800" b="1" dirty="0" smtClean="0"/>
            </a:br>
            <a:endParaRPr lang="en-US" sz="4800" b="1" dirty="0"/>
          </a:p>
        </p:txBody>
      </p:sp>
      <p:sp>
        <p:nvSpPr>
          <p:cNvPr id="4" name="Rectangle 3"/>
          <p:cNvSpPr/>
          <p:nvPr/>
        </p:nvSpPr>
        <p:spPr>
          <a:xfrm>
            <a:off x="604434" y="708242"/>
            <a:ext cx="4862301" cy="369332"/>
          </a:xfrm>
          <a:prstGeom prst="rect">
            <a:avLst/>
          </a:prstGeom>
        </p:spPr>
        <p:txBody>
          <a:bodyPr wrap="square">
            <a:spAutoFit/>
          </a:bodyPr>
          <a:lstStyle/>
          <a:p>
            <a:r>
              <a:rPr lang="en-US" b="1" dirty="0" smtClean="0"/>
              <a:t>Purpose:</a:t>
            </a:r>
            <a:endParaRPr lang="en-US" dirty="0"/>
          </a:p>
        </p:txBody>
      </p:sp>
      <p:sp>
        <p:nvSpPr>
          <p:cNvPr id="5" name="Rectangle 1"/>
          <p:cNvSpPr>
            <a:spLocks noChangeArrowheads="1"/>
          </p:cNvSpPr>
          <p:nvPr/>
        </p:nvSpPr>
        <p:spPr bwMode="auto">
          <a:xfrm>
            <a:off x="853829" y="1304940"/>
            <a:ext cx="107903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0000"/>
                </a:solidFill>
                <a:effectLst/>
                <a:latin typeface="Courier New" panose="02070309020205020404" pitchFamily="49" charset="0"/>
              </a:rPr>
              <a:t>Goodreads</a:t>
            </a:r>
            <a:r>
              <a:rPr kumimoji="0" lang="en-US" altLang="en-US" sz="1200" b="0" i="0" u="none" strike="noStrike" cap="none" normalizeH="0" baseline="0" dirty="0" smtClean="0">
                <a:ln>
                  <a:noFill/>
                </a:ln>
                <a:solidFill>
                  <a:srgbClr val="FF0000"/>
                </a:solidFill>
                <a:effectLst/>
                <a:latin typeface="Helvetica Neue"/>
              </a:rPr>
              <a:t> is a social cataloging website that allows individuals to search freely its database of books, annotations, quotes, and reviews. Users can sign up and register books to generate library catalogs and reading lists. They can also create their own groups of book suggestions, surveys, polls, blogs, and discussions.</a:t>
            </a:r>
            <a:r>
              <a:rPr kumimoji="0" lang="en-US" altLang="en-US" sz="1050" b="0" i="0" u="none" strike="noStrike" cap="none" normalizeH="0" baseline="0" dirty="0" smtClean="0">
                <a:ln>
                  <a:noFill/>
                </a:ln>
                <a:solidFill>
                  <a:srgbClr val="FF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FF0000"/>
              </a:solidFill>
              <a:effectLst/>
              <a:latin typeface="Arial" panose="020B0604020202020204" pitchFamily="34" charset="0"/>
            </a:endParaRPr>
          </a:p>
        </p:txBody>
      </p:sp>
      <p:sp>
        <p:nvSpPr>
          <p:cNvPr id="7" name="Rectangle 3"/>
          <p:cNvSpPr>
            <a:spLocks noChangeArrowheads="1"/>
          </p:cNvSpPr>
          <p:nvPr/>
        </p:nvSpPr>
        <p:spPr bwMode="auto">
          <a:xfrm>
            <a:off x="853829" y="2382158"/>
            <a:ext cx="1095313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Helvetica Neue"/>
              </a:rPr>
              <a:t>In this Project, we will create a smart recommender system applied to </a:t>
            </a:r>
            <a:r>
              <a:rPr kumimoji="0" lang="en-US" altLang="en-US" sz="12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Goodreads</a:t>
            </a:r>
            <a:r>
              <a:rPr kumimoji="0" lang="en-US" altLang="en-US" sz="1400" b="0" i="0" u="none" strike="noStrike" cap="none" normalizeH="0" baseline="0" dirty="0" smtClean="0">
                <a:ln>
                  <a:noFill/>
                </a:ln>
                <a:solidFill>
                  <a:srgbClr val="333333"/>
                </a:solidFill>
                <a:effectLst/>
                <a:latin typeface="Helvetica Neue"/>
              </a:rPr>
              <a:t> data in order to be able to provide personalized books and guide users to select more suitable books that are likely to be interesting to them.</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Helvetica Neue"/>
              </a:rPr>
              <a:t>The dataset source is from: </a:t>
            </a:r>
            <a:r>
              <a:rPr kumimoji="0" lang="en-US" altLang="en-US" sz="1400" b="0" i="0" u="none" strike="noStrike" cap="none" normalizeH="0" baseline="0" dirty="0" smtClean="0">
                <a:ln>
                  <a:noFill/>
                </a:ln>
                <a:solidFill>
                  <a:srgbClr val="337AB7"/>
                </a:solidFill>
                <a:effectLst/>
                <a:latin typeface="Helvetica Neue"/>
                <a:hlinkClick r:id="rId2"/>
              </a:rPr>
              <a:t>https://github.com/zygmuntz/goodbooks-10k</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Helvetica Neue"/>
              </a:rPr>
              <a:t>It contains 6 million ratings for 10000 most popular books. this data was scrapped from </a:t>
            </a:r>
            <a:r>
              <a:rPr kumimoji="0" lang="en-US" altLang="en-US" sz="1400" b="0" i="0" u="none" strike="noStrike" cap="none" normalizeH="0" baseline="0" dirty="0" err="1" smtClean="0">
                <a:ln>
                  <a:noFill/>
                </a:ln>
                <a:solidFill>
                  <a:srgbClr val="333333"/>
                </a:solidFill>
                <a:effectLst/>
                <a:latin typeface="Helvetica Neue"/>
              </a:rPr>
              <a:t>goodReads</a:t>
            </a:r>
            <a:r>
              <a:rPr kumimoji="0" lang="en-US" altLang="en-US" sz="1400" b="0" i="0" u="none" strike="noStrike" cap="none" normalizeH="0" baseline="0" dirty="0" smtClean="0">
                <a:ln>
                  <a:noFill/>
                </a:ln>
                <a:solidFill>
                  <a:srgbClr val="333333"/>
                </a:solidFill>
                <a:effectLst/>
                <a:latin typeface="Helvetica Neue"/>
              </a:rPr>
              <a:t> by this awesome user </a:t>
            </a:r>
            <a:r>
              <a:rPr kumimoji="0" lang="en-US" altLang="en-US" sz="1200" b="0" i="0" u="none" strike="noStrike" cap="none" normalizeH="0" baseline="0" dirty="0" err="1" smtClean="0">
                <a:ln>
                  <a:noFill/>
                </a:ln>
                <a:solidFill>
                  <a:srgbClr val="333333"/>
                </a:solidFill>
                <a:effectLst/>
                <a:latin typeface="Courier New" panose="02070309020205020404" pitchFamily="49" charset="0"/>
                <a:cs typeface="Courier New" panose="02070309020205020404" pitchFamily="49" charset="0"/>
              </a:rPr>
              <a:t>zygmuntz</a:t>
            </a:r>
            <a:r>
              <a:rPr kumimoji="0" lang="en-US" altLang="en-US" sz="1400" b="0" i="0" u="none" strike="noStrike" cap="none" normalizeH="0" baseline="0" dirty="0" smtClean="0">
                <a:ln>
                  <a:noFill/>
                </a:ln>
                <a:solidFill>
                  <a:srgbClr val="333333"/>
                </a:solidFill>
                <a:effectLst/>
                <a:latin typeface="Helvetica Neue"/>
              </a:rPr>
              <a:t>, and was courteously shared with public in </a:t>
            </a:r>
            <a:r>
              <a:rPr kumimoji="0" lang="en-US" altLang="en-US" sz="1400" b="0" i="0" u="none" strike="noStrike" cap="none" normalizeH="0" baseline="0" dirty="0" err="1" smtClean="0">
                <a:ln>
                  <a:noFill/>
                </a:ln>
                <a:solidFill>
                  <a:srgbClr val="333333"/>
                </a:solidFill>
                <a:effectLst/>
                <a:latin typeface="Helvetica Neue"/>
              </a:rPr>
              <a:t>github</a:t>
            </a:r>
            <a:r>
              <a:rPr kumimoji="0" lang="en-US" altLang="en-US" sz="1400" b="0" i="0" u="none" strike="noStrike" cap="none" normalizeH="0" baseline="0" dirty="0" smtClean="0">
                <a:ln>
                  <a:noFill/>
                </a:ln>
                <a:solidFill>
                  <a:srgbClr val="333333"/>
                </a:solidFill>
                <a:effectLst/>
                <a:latin typeface="Helvetica Neue"/>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Helvetica Neue"/>
              </a:rPr>
              <a:t>Our dataset contains 2 files, the large one, which is </a:t>
            </a:r>
            <a:r>
              <a:rPr kumimoji="0" lang="en-US" altLang="en-US" sz="12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ratings.csv</a:t>
            </a:r>
            <a:r>
              <a:rPr kumimoji="0" lang="en-US" altLang="en-US" sz="1400" b="0" i="0" u="none" strike="noStrike" cap="none" normalizeH="0" baseline="0" dirty="0" smtClean="0">
                <a:ln>
                  <a:noFill/>
                </a:ln>
                <a:solidFill>
                  <a:srgbClr val="333333"/>
                </a:solidFill>
                <a:effectLst/>
                <a:latin typeface="Helvetica Neue"/>
              </a:rPr>
              <a:t>, and another one </a:t>
            </a:r>
            <a:r>
              <a:rPr kumimoji="0" lang="en-US" altLang="en-US" sz="12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books.csv</a:t>
            </a:r>
            <a:r>
              <a:rPr kumimoji="0" lang="en-US" altLang="en-US" sz="1400" b="0" i="0" u="none" strike="noStrike" cap="none" normalizeH="0" baseline="0" dirty="0" smtClean="0">
                <a:ln>
                  <a:noFill/>
                </a:ln>
                <a:solidFill>
                  <a:srgbClr val="333333"/>
                </a:solidFill>
                <a:effectLst/>
                <a:latin typeface="Helvetica Neue"/>
              </a:rPr>
              <a:t> which has all the books’ titles.</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853829" y="4799366"/>
            <a:ext cx="10953135" cy="1418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Helvetica Neue"/>
              </a:rPr>
              <a:t>usually when working with spark, we follow this methodology: </a:t>
            </a:r>
            <a:r>
              <a:rPr kumimoji="0" lang="en-US" altLang="en-US" sz="1200" b="0" i="0" u="none" strike="noStrike" cap="none" normalizeH="0" baseline="0" dirty="0" smtClean="0">
                <a:ln>
                  <a:noFill/>
                </a:ln>
                <a:solidFill>
                  <a:srgbClr val="333333"/>
                </a:solidFill>
                <a:effectLst/>
                <a:latin typeface="Courier New" panose="02070309020205020404" pitchFamily="49" charset="0"/>
                <a:cs typeface="Courier New" panose="02070309020205020404" pitchFamily="49" charset="0"/>
              </a:rPr>
              <a:t>Connect-work-disconnect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rgbClr val="333333"/>
                </a:solidFill>
                <a:effectLst/>
                <a:latin typeface="Helvetica Neue"/>
              </a:rPr>
              <a:t>Connect using </a:t>
            </a:r>
            <a:r>
              <a:rPr kumimoji="0" lang="en-US" altLang="en-US" sz="1400" b="0" i="0" u="none" strike="noStrike" cap="none" normalizeH="0" baseline="0" dirty="0" err="1" smtClean="0">
                <a:ln>
                  <a:noFill/>
                </a:ln>
                <a:solidFill>
                  <a:srgbClr val="333333"/>
                </a:solidFill>
                <a:effectLst/>
                <a:latin typeface="Helvetica Neue"/>
              </a:rPr>
              <a:t>spark_connect</a:t>
            </a:r>
            <a:r>
              <a:rPr kumimoji="0" lang="en-US" altLang="en-US" sz="1400" b="0" i="0" u="none" strike="noStrike" cap="none" normalizeH="0" baseline="0" dirty="0" smtClean="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smtClean="0">
                <a:ln>
                  <a:noFill/>
                </a:ln>
                <a:solidFill>
                  <a:srgbClr val="333333"/>
                </a:solidFill>
                <a:effectLst/>
                <a:latin typeface="Helvetica Neue"/>
              </a:rPr>
              <a:t>Do some work</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smtClean="0">
                <a:ln>
                  <a:noFill/>
                </a:ln>
                <a:solidFill>
                  <a:srgbClr val="333333"/>
                </a:solidFill>
                <a:effectLst/>
                <a:latin typeface="Helvetica Neue"/>
              </a:rPr>
              <a:t>Disconnect using </a:t>
            </a:r>
            <a:r>
              <a:rPr kumimoji="0" lang="en-US" altLang="en-US" sz="1400" b="0" i="0" u="none" strike="noStrike" cap="none" normalizeH="0" baseline="0" dirty="0" err="1" smtClean="0">
                <a:ln>
                  <a:noFill/>
                </a:ln>
                <a:solidFill>
                  <a:srgbClr val="333333"/>
                </a:solidFill>
                <a:effectLst/>
                <a:latin typeface="Helvetica Neue"/>
              </a:rPr>
              <a:t>spark_disconnect</a:t>
            </a:r>
            <a:r>
              <a:rPr kumimoji="0" lang="en-US" altLang="en-US" sz="1400" b="0" i="0" u="none" strike="noStrike" cap="none" normalizeH="0" baseline="0" dirty="0" smtClean="0">
                <a:ln>
                  <a:noFill/>
                </a:ln>
                <a:solidFill>
                  <a:srgbClr val="333333"/>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853829" y="4430034"/>
            <a:ext cx="4314001" cy="369332"/>
          </a:xfrm>
          <a:prstGeom prst="rect">
            <a:avLst/>
          </a:prstGeom>
        </p:spPr>
        <p:txBody>
          <a:bodyPr wrap="none">
            <a:spAutoFit/>
          </a:bodyPr>
          <a:lstStyle/>
          <a:p>
            <a:r>
              <a:rPr lang="en-US" dirty="0">
                <a:solidFill>
                  <a:srgbClr val="333333"/>
                </a:solidFill>
                <a:latin typeface="Helvetica Neue"/>
              </a:rPr>
              <a:t>Model training </a:t>
            </a:r>
            <a:r>
              <a:rPr lang="en-US" dirty="0" smtClean="0">
                <a:solidFill>
                  <a:srgbClr val="333333"/>
                </a:solidFill>
                <a:latin typeface="Helvetica Neue"/>
              </a:rPr>
              <a:t>and Prediction with Spark</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519631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591671" y="555812"/>
            <a:ext cx="10995895" cy="4984376"/>
          </a:xfrm>
        </p:spPr>
        <p:txBody>
          <a:bodyPr>
            <a:normAutofit/>
          </a:bodyPr>
          <a:lstStyle/>
          <a:p>
            <a:pPr algn="ctr"/>
            <a:r>
              <a:rPr lang="en-US" sz="3200" dirty="0" smtClean="0"/>
              <a:t>Thank you for the awesome class</a:t>
            </a:r>
            <a:br>
              <a:rPr lang="en-US" sz="3200" dirty="0" smtClean="0"/>
            </a:br>
            <a:r>
              <a:rPr lang="en-US" sz="3200" dirty="0" smtClean="0"/>
              <a:t/>
            </a:r>
            <a:br>
              <a:rPr lang="en-US" sz="3200" dirty="0" smtClean="0"/>
            </a:br>
            <a:r>
              <a:rPr lang="en-US" sz="4400" b="1" dirty="0" smtClean="0"/>
              <a:t>Abdelmalek Hajjam</a:t>
            </a:r>
            <a:r>
              <a:rPr lang="en-US" sz="3200" dirty="0" smtClean="0"/>
              <a:t/>
            </a:r>
            <a:br>
              <a:rPr lang="en-US" sz="3200" dirty="0" smtClean="0"/>
            </a:br>
            <a:r>
              <a:rPr lang="en-US" sz="3200" dirty="0"/>
              <a:t/>
            </a:r>
            <a:br>
              <a:rPr lang="en-US" sz="3200" dirty="0"/>
            </a:br>
            <a:r>
              <a:rPr lang="en-US" sz="3200" dirty="0" smtClean="0"/>
              <a:t>Data </a:t>
            </a:r>
            <a:r>
              <a:rPr lang="en-US" sz="3200" dirty="0" smtClean="0"/>
              <a:t>612 Summer2020 Final Presentation</a:t>
            </a:r>
            <a:endParaRPr lang="en-US" sz="3200" dirty="0"/>
          </a:p>
        </p:txBody>
      </p:sp>
      <p:sp>
        <p:nvSpPr>
          <p:cNvPr id="3" name="Rectangle 2"/>
          <p:cNvSpPr/>
          <p:nvPr/>
        </p:nvSpPr>
        <p:spPr>
          <a:xfrm>
            <a:off x="4316872" y="4866656"/>
            <a:ext cx="3223959" cy="369332"/>
          </a:xfrm>
          <a:prstGeom prst="rect">
            <a:avLst/>
          </a:prstGeom>
        </p:spPr>
        <p:txBody>
          <a:bodyPr wrap="none">
            <a:spAutoFit/>
          </a:bodyPr>
          <a:lstStyle/>
          <a:p>
            <a:r>
              <a:rPr lang="en-US" dirty="0">
                <a:latin typeface="Roboto"/>
                <a:hlinkClick r:id="rId2"/>
              </a:rPr>
              <a:t>https://youtu.be/uowvzz6fqOo</a:t>
            </a:r>
            <a:endParaRPr lang="en-US" dirty="0"/>
          </a:p>
        </p:txBody>
      </p:sp>
    </p:spTree>
    <p:extLst>
      <p:ext uri="{BB962C8B-B14F-4D97-AF65-F5344CB8AC3E}">
        <p14:creationId xmlns:p14="http://schemas.microsoft.com/office/powerpoint/2010/main" val="1282421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Bring your presentations to life with 3D_AAS_v3" id="{16D6C460-65F3-4DF8-AE87-56541C30C8AE}" vid="{B7832409-F369-484D-AD9D-1F570206E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06286C1-23B0-486D-BA90-391FEFBD8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126FF7-C1F4-4C68-B9E0-A1BEBFA97A78}">
  <ds:schemaRefs>
    <ds:schemaRef ds:uri="http://schemas.microsoft.com/sharepoint/v3/contenttype/forms"/>
  </ds:schemaRefs>
</ds:datastoreItem>
</file>

<file path=customXml/itemProps3.xml><?xml version="1.0" encoding="utf-8"?>
<ds:datastoreItem xmlns:ds="http://schemas.openxmlformats.org/officeDocument/2006/customXml" ds:itemID="{C3774A73-0280-47B7-9E46-5069D2220801}">
  <ds:schemaRefs>
    <ds:schemaRef ds:uri="http://schemas.openxmlformats.org/package/2006/metadata/core-properties"/>
    <ds:schemaRef ds:uri="16c05727-aa75-4e4a-9b5f-8a80a1165891"/>
    <ds:schemaRef ds:uri="http://schemas.microsoft.com/office/2006/metadata/properties"/>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259</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Courier New</vt:lpstr>
      <vt:lpstr>Helvetica Neue</vt:lpstr>
      <vt:lpstr>Roboto</vt:lpstr>
      <vt:lpstr>Segoe UI</vt:lpstr>
      <vt:lpstr>Segoe UI Light</vt:lpstr>
      <vt:lpstr>Get Started with 3D</vt:lpstr>
      <vt:lpstr>Final Project Presentation   Data 612 - Summer 2020  Abdelmalek Hajjam   </vt:lpstr>
      <vt:lpstr>Building Recommender System  for Goodreads   https://goodreads.com  </vt:lpstr>
      <vt:lpstr> </vt:lpstr>
      <vt:lpstr>Thank you for the awesome class  Abdelmalek Hajjam  Data 612 Summer2020 Final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2019-10-18T14:59:43Z</dcterms:created>
  <dcterms:modified xsi:type="dcterms:W3CDTF">2020-07-17T00:02:11Z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